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sldIdLst>
    <p:sldId id="256" r:id="rId2"/>
    <p:sldId id="259" r:id="rId3"/>
    <p:sldId id="260" r:id="rId4"/>
    <p:sldId id="258" r:id="rId5"/>
    <p:sldId id="257" r:id="rId6"/>
    <p:sldId id="263" r:id="rId7"/>
    <p:sldId id="261" r:id="rId8"/>
    <p:sldId id="262" r:id="rId9"/>
    <p:sldId id="264" r:id="rId10"/>
    <p:sldId id="265" r:id="rId11"/>
    <p:sldId id="266" r:id="rId12"/>
    <p:sldId id="267" r:id="rId13"/>
    <p:sldId id="269" r:id="rId14"/>
    <p:sldId id="268" r:id="rId15"/>
    <p:sldId id="270" r:id="rId1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 cap="none" spc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D62DD-B9AB-4378-8651-2744ABC10E64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0867C-2B1E-4DF0-A3F5-AC2EDBD7BE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592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D62DD-B9AB-4378-8651-2744ABC10E64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0867C-2B1E-4DF0-A3F5-AC2EDBD7BE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725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D62DD-B9AB-4378-8651-2744ABC10E64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0867C-2B1E-4DF0-A3F5-AC2EDBD7BE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946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n>
                  <a:noFill/>
                </a:ln>
                <a:solidFill>
                  <a:srgbClr val="0000CC"/>
                </a:solidFill>
              </a:defRPr>
            </a:lvl1pPr>
            <a:lvl2pPr>
              <a:defRPr>
                <a:ln>
                  <a:noFill/>
                </a:ln>
                <a:solidFill>
                  <a:srgbClr val="0000CC"/>
                </a:solidFill>
              </a:defRPr>
            </a:lvl2pPr>
            <a:lvl3pPr>
              <a:defRPr>
                <a:ln>
                  <a:noFill/>
                </a:ln>
                <a:solidFill>
                  <a:srgbClr val="0000CC"/>
                </a:solidFill>
              </a:defRPr>
            </a:lvl3pPr>
            <a:lvl4pPr>
              <a:defRPr>
                <a:ln>
                  <a:noFill/>
                </a:ln>
                <a:solidFill>
                  <a:srgbClr val="0000CC"/>
                </a:solidFill>
              </a:defRPr>
            </a:lvl4pPr>
            <a:lvl5pPr>
              <a:defRPr>
                <a:ln>
                  <a:noFill/>
                </a:ln>
                <a:solidFill>
                  <a:srgbClr val="0000CC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D62DD-B9AB-4378-8651-2744ABC10E64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0867C-2B1E-4DF0-A3F5-AC2EDBD7BE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472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D62DD-B9AB-4378-8651-2744ABC10E64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0867C-2B1E-4DF0-A3F5-AC2EDBD7BE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006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D62DD-B9AB-4378-8651-2744ABC10E64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0867C-2B1E-4DF0-A3F5-AC2EDBD7BE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051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D62DD-B9AB-4378-8651-2744ABC10E64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0867C-2B1E-4DF0-A3F5-AC2EDBD7BE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791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D62DD-B9AB-4378-8651-2744ABC10E64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0867C-2B1E-4DF0-A3F5-AC2EDBD7BE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452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D62DD-B9AB-4378-8651-2744ABC10E64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0867C-2B1E-4DF0-A3F5-AC2EDBD7BE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754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D62DD-B9AB-4378-8651-2744ABC10E64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0867C-2B1E-4DF0-A3F5-AC2EDBD7BE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087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D62DD-B9AB-4378-8651-2744ABC10E64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0867C-2B1E-4DF0-A3F5-AC2EDBD7BE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864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D62DD-B9AB-4378-8651-2744ABC10E64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0867C-2B1E-4DF0-A3F5-AC2EDBD7BE1A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0" y="0"/>
            <a:ext cx="12192000" cy="7010400"/>
          </a:xfrm>
          <a:prstGeom prst="rect">
            <a:avLst/>
          </a:prstGeom>
          <a:gradFill flip="none" rotWithShape="1">
            <a:gsLst>
              <a:gs pos="100000">
                <a:srgbClr val="03D4A8">
                  <a:alpha val="18000"/>
                </a:srgbClr>
              </a:gs>
              <a:gs pos="25000">
                <a:srgbClr val="21D6E0">
                  <a:alpha val="23000"/>
                </a:srgbClr>
              </a:gs>
              <a:gs pos="75000">
                <a:srgbClr val="0087E6">
                  <a:alpha val="25000"/>
                </a:srgbClr>
              </a:gs>
              <a:gs pos="100000">
                <a:srgbClr val="005CBF">
                  <a:alpha val="25999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1800"/>
          </a:p>
        </p:txBody>
      </p:sp>
    </p:spTree>
    <p:extLst>
      <p:ext uri="{BB962C8B-B14F-4D97-AF65-F5344CB8AC3E}">
        <p14:creationId xmlns:p14="http://schemas.microsoft.com/office/powerpoint/2010/main" val="939955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2.jp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09C6E-CAE6-728C-7B23-B9349A4487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75208"/>
            <a:ext cx="10363200" cy="4830192"/>
          </a:xfrm>
        </p:spPr>
        <p:txBody>
          <a:bodyPr>
            <a:normAutofit/>
          </a:bodyPr>
          <a:lstStyle/>
          <a:p>
            <a:r>
              <a:rPr lang="ru-RU" sz="7200" dirty="0">
                <a:solidFill>
                  <a:srgbClr val="002060"/>
                </a:solidFill>
              </a:rPr>
              <a:t>НАУЧНЫЕ ЭКСПЕРИМЕНТЫ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208D88D-788F-0F33-5EBC-FE0DA302E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5105400"/>
            <a:ext cx="8534400" cy="1752600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МБОУ «Школа №18»</a:t>
            </a:r>
          </a:p>
          <a:p>
            <a:r>
              <a:rPr lang="ru-RU" b="1" dirty="0">
                <a:solidFill>
                  <a:schemeClr val="tx1"/>
                </a:solidFill>
              </a:rPr>
              <a:t>2023 год</a:t>
            </a:r>
          </a:p>
        </p:txBody>
      </p:sp>
      <p:pic>
        <p:nvPicPr>
          <p:cNvPr id="5" name="Красивая музыка - Звуки природы, гитара, флейта (www.hotplayer.ru)">
            <a:hlinkClick r:id="" action="ppaction://media"/>
            <a:extLst>
              <a:ext uri="{FF2B5EF4-FFF2-40B4-BE49-F238E27FC236}">
                <a16:creationId xmlns:a16="http://schemas.microsoft.com/office/drawing/2014/main" id="{0D3FD66D-84DD-02A9-AA80-3E3A9D5B17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63200" y="56953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0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5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17FDA6-8B0C-BC03-0B70-563FDD26A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БОТАНИКА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A62863-B114-8032-5715-3B9A1AC56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/>
              <a:t>КОДА ФРУКТ – ЯГОДА?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9D6654-1949-FE96-C313-551D5C7393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5"/>
          <a:stretch/>
        </p:blipFill>
        <p:spPr>
          <a:xfrm>
            <a:off x="1313896" y="2248303"/>
            <a:ext cx="9383696" cy="471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797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4751A-8F3D-97A9-948D-517D48DC8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БОТАНИКА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21B967-6EC2-B35D-8A0F-A22CCD17F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7824" y="1600201"/>
            <a:ext cx="6344575" cy="4525963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/>
              <a:t>БАНАНОВЫЙ РОЗЫГРЫШ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6CF394-76E6-9147-629F-145862AE17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05" y="587879"/>
            <a:ext cx="4222217" cy="6171168"/>
          </a:xfrm>
          <a:prstGeom prst="rect">
            <a:avLst/>
          </a:prstGeom>
        </p:spPr>
      </p:pic>
      <p:pic>
        <p:nvPicPr>
          <p:cNvPr id="6" name="43921">
            <a:hlinkClick r:id="" action="ppaction://media"/>
            <a:extLst>
              <a:ext uri="{FF2B5EF4-FFF2-40B4-BE49-F238E27FC236}">
                <a16:creationId xmlns:a16="http://schemas.microsoft.com/office/drawing/2014/main" id="{D9DD1690-F905-750A-F6DE-F4D108E148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11775" y="5450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E3DA13-87D9-E509-1091-52473D496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ХИМИЯ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3852E2-F98E-F774-A2A4-025779150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dirty="0"/>
              <a:t>ПЛАВАЮЩЕЕ ЯЙЦО!</a:t>
            </a:r>
          </a:p>
        </p:txBody>
      </p:sp>
      <p:pic>
        <p:nvPicPr>
          <p:cNvPr id="4" name="210711">
            <a:hlinkClick r:id="" action="ppaction://media"/>
            <a:extLst>
              <a:ext uri="{FF2B5EF4-FFF2-40B4-BE49-F238E27FC236}">
                <a16:creationId xmlns:a16="http://schemas.microsoft.com/office/drawing/2014/main" id="{5C55BBAB-6FF6-0677-CB04-4D44AAD6B7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2800" y="5973762"/>
            <a:ext cx="609600" cy="6096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86C805-69BC-C47B-2B69-76C5600F3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408" y="2615044"/>
            <a:ext cx="7306295" cy="410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3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EF7742-6A22-C8C2-C0C9-FB59ADE5A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ХИМИЯ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8044CB-53DE-D011-1AC6-A3A06E886E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/>
              <a:t>РАДУГА В СТАКАНЕ!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DB44BF-C14E-E06C-39FC-120BE4F14F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658" y="2459684"/>
            <a:ext cx="6208684" cy="4123678"/>
          </a:xfrm>
          <a:prstGeom prst="rect">
            <a:avLst/>
          </a:prstGeom>
        </p:spPr>
      </p:pic>
      <p:pic>
        <p:nvPicPr>
          <p:cNvPr id="6" name="233843">
            <a:hlinkClick r:id="" action="ppaction://media"/>
            <a:extLst>
              <a:ext uri="{FF2B5EF4-FFF2-40B4-BE49-F238E27FC236}">
                <a16:creationId xmlns:a16="http://schemas.microsoft.com/office/drawing/2014/main" id="{9D785654-CC47-9AD8-C112-15EAC1A68B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85142" y="49529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0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33A01C-1725-6EB6-D540-35B2D3BE1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АСТРОНОМИЯ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B08108-C32C-FEF7-6D03-D667D1309D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/>
              <a:t>ЗАПУСК РАПРОБКИ!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9466AC-F8E4-DEB7-606D-4F84212375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976" y="2485748"/>
            <a:ext cx="6366048" cy="4195941"/>
          </a:xfrm>
          <a:prstGeom prst="rect">
            <a:avLst/>
          </a:prstGeom>
        </p:spPr>
      </p:pic>
      <p:pic>
        <p:nvPicPr>
          <p:cNvPr id="7" name="rising-mini-rocket-deploying_f1wn5b4u">
            <a:hlinkClick r:id="" action="ppaction://media"/>
            <a:extLst>
              <a:ext uri="{FF2B5EF4-FFF2-40B4-BE49-F238E27FC236}">
                <a16:creationId xmlns:a16="http://schemas.microsoft.com/office/drawing/2014/main" id="{1AB00033-807D-D5DC-29CC-8E5AF389F0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91674" y="4956127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5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779CC9-9348-2666-2CEC-8E9DF97A0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БЛАГОДАРЮ ЗА ВНИМАНИЕ!</a:t>
            </a:r>
          </a:p>
        </p:txBody>
      </p:sp>
      <p:pic>
        <p:nvPicPr>
          <p:cNvPr id="4" name="bd1ba2f90b37cde">
            <a:hlinkClick r:id="" action="ppaction://media"/>
            <a:extLst>
              <a:ext uri="{FF2B5EF4-FFF2-40B4-BE49-F238E27FC236}">
                <a16:creationId xmlns:a16="http://schemas.microsoft.com/office/drawing/2014/main" id="{C0397858-FA12-14A7-B183-5CD0B6A755D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7566" y="2356144"/>
            <a:ext cx="4021584" cy="4021584"/>
          </a:xfrm>
        </p:spPr>
      </p:pic>
    </p:spTree>
    <p:extLst>
      <p:ext uri="{BB962C8B-B14F-4D97-AF65-F5344CB8AC3E}">
        <p14:creationId xmlns:p14="http://schemas.microsoft.com/office/powerpoint/2010/main" val="38022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2858F-FE3A-F9CC-9522-98D927DC3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606CCE-848C-6A9E-BA4A-8A5D9971B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200" b="1" i="0" dirty="0">
                <a:solidFill>
                  <a:schemeClr val="tx1"/>
                </a:solidFill>
                <a:effectLst/>
                <a:latin typeface="YS Text"/>
              </a:rPr>
              <a:t>Научный</a:t>
            </a:r>
            <a:r>
              <a:rPr lang="ru-RU" sz="3200" b="0" i="0" dirty="0">
                <a:solidFill>
                  <a:schemeClr val="tx1"/>
                </a:solidFill>
                <a:effectLst/>
                <a:latin typeface="YS Text"/>
              </a:rPr>
              <a:t> </a:t>
            </a:r>
            <a:r>
              <a:rPr lang="ru-RU" sz="3200" b="1" i="0" dirty="0">
                <a:solidFill>
                  <a:schemeClr val="tx1"/>
                </a:solidFill>
                <a:effectLst/>
                <a:latin typeface="YS Text"/>
              </a:rPr>
              <a:t>эксперимент</a:t>
            </a:r>
            <a:r>
              <a:rPr lang="ru-RU" sz="3200" b="0" i="0" dirty="0">
                <a:solidFill>
                  <a:schemeClr val="tx1"/>
                </a:solidFill>
                <a:effectLst/>
                <a:latin typeface="YS Text"/>
              </a:rPr>
              <a:t> (от лат. </a:t>
            </a:r>
            <a:r>
              <a:rPr lang="ru-RU" sz="3200" b="0" i="0" dirty="0" err="1">
                <a:solidFill>
                  <a:schemeClr val="tx1"/>
                </a:solidFill>
                <a:effectLst/>
                <a:latin typeface="YS Text"/>
              </a:rPr>
              <a:t>experimentum</a:t>
            </a:r>
            <a:r>
              <a:rPr lang="ru-RU" sz="3200" b="0" i="0" dirty="0">
                <a:solidFill>
                  <a:schemeClr val="tx1"/>
                </a:solidFill>
                <a:effectLst/>
                <a:latin typeface="YS Text"/>
              </a:rPr>
              <a:t> — проба, </a:t>
            </a:r>
            <a:r>
              <a:rPr lang="ru-RU" sz="3200" b="1" i="0" dirty="0">
                <a:solidFill>
                  <a:schemeClr val="tx1"/>
                </a:solidFill>
                <a:effectLst/>
                <a:latin typeface="YS Text"/>
              </a:rPr>
              <a:t>опыт</a:t>
            </a:r>
            <a:r>
              <a:rPr lang="ru-RU" sz="3200" b="0" i="0" dirty="0">
                <a:solidFill>
                  <a:schemeClr val="tx1"/>
                </a:solidFill>
                <a:effectLst/>
                <a:latin typeface="YS Text"/>
              </a:rPr>
              <a:t>) — процедура, выполняемая для поддержки, опровержения или подтверждения гипотезы или </a:t>
            </a:r>
            <a:r>
              <a:rPr lang="ru-RU" sz="3200" b="1" i="0" dirty="0">
                <a:solidFill>
                  <a:schemeClr val="tx1"/>
                </a:solidFill>
                <a:effectLst/>
                <a:latin typeface="YS Text"/>
              </a:rPr>
              <a:t>научной</a:t>
            </a:r>
            <a:r>
              <a:rPr lang="ru-RU" sz="3200" b="0" i="0" dirty="0">
                <a:solidFill>
                  <a:schemeClr val="tx1"/>
                </a:solidFill>
                <a:effectLst/>
                <a:latin typeface="YS Text"/>
              </a:rPr>
              <a:t> теории. Каждый раз, когда вы проводите </a:t>
            </a:r>
            <a:r>
              <a:rPr lang="ru-RU" sz="3200" b="1" i="0" dirty="0">
                <a:solidFill>
                  <a:schemeClr val="tx1"/>
                </a:solidFill>
                <a:effectLst/>
                <a:latin typeface="YS Text"/>
              </a:rPr>
              <a:t>научный</a:t>
            </a:r>
            <a:r>
              <a:rPr lang="ru-RU" sz="3200" b="0" i="0" dirty="0">
                <a:solidFill>
                  <a:schemeClr val="tx1"/>
                </a:solidFill>
                <a:effectLst/>
                <a:latin typeface="YS Text"/>
              </a:rPr>
              <a:t> </a:t>
            </a:r>
            <a:r>
              <a:rPr lang="ru-RU" sz="3200" b="1" i="0" dirty="0">
                <a:solidFill>
                  <a:schemeClr val="tx1"/>
                </a:solidFill>
                <a:effectLst/>
                <a:latin typeface="YS Text"/>
              </a:rPr>
              <a:t>эксперимент</a:t>
            </a:r>
            <a:r>
              <a:rPr lang="ru-RU" sz="3200" b="0" i="0" dirty="0">
                <a:solidFill>
                  <a:schemeClr val="tx1"/>
                </a:solidFill>
                <a:effectLst/>
                <a:latin typeface="YS Text"/>
              </a:rPr>
              <a:t>, следует составлять лабораторный отчет с описанием целей исследования, ожидаемых результатов, последовательности действий и полученных результатов с их объяснением</a:t>
            </a:r>
            <a:r>
              <a:rPr lang="ru-RU" b="0" i="0" dirty="0">
                <a:solidFill>
                  <a:schemeClr val="tx1"/>
                </a:solidFill>
                <a:effectLst/>
                <a:latin typeface="YS Text"/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002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530E51-4D63-604E-8B59-2921E9191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БИОЛОГИЯ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0C9952-51FA-6747-5F24-97A125C07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4400" b="1" dirty="0"/>
              <a:t>СМОРЩЕННЫЙ КАРТОФЕЛЬ 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DD0CA0-3EEB-ECEA-D335-8967178D6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060" y="2403350"/>
            <a:ext cx="4265879" cy="4180012"/>
          </a:xfrm>
          <a:prstGeom prst="rect">
            <a:avLst/>
          </a:prstGeom>
        </p:spPr>
      </p:pic>
      <p:pic>
        <p:nvPicPr>
          <p:cNvPr id="6" name="43921">
            <a:hlinkClick r:id="" action="ppaction://media"/>
            <a:extLst>
              <a:ext uri="{FF2B5EF4-FFF2-40B4-BE49-F238E27FC236}">
                <a16:creationId xmlns:a16="http://schemas.microsoft.com/office/drawing/2014/main" id="{B459C3E6-8ED9-2D67-8704-848A5C5434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5748" y="52577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1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F8F187-1722-D4CD-FF80-ABB47A03B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БИОЛОГИЯ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987A71-826D-A67A-0639-F82588312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6690" y="1600201"/>
            <a:ext cx="7205709" cy="4525963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/>
              <a:t>ВОЛШЕБНЫЙ ШАРИК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33877C-3586-64A5-F7F6-B09B57E2C0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532" y="846138"/>
            <a:ext cx="5314941" cy="5355105"/>
          </a:xfrm>
          <a:prstGeom prst="rect">
            <a:avLst/>
          </a:prstGeom>
        </p:spPr>
      </p:pic>
      <p:pic>
        <p:nvPicPr>
          <p:cNvPr id="6" name="43921">
            <a:hlinkClick r:id="" action="ppaction://media"/>
            <a:extLst>
              <a:ext uri="{FF2B5EF4-FFF2-40B4-BE49-F238E27FC236}">
                <a16:creationId xmlns:a16="http://schemas.microsoft.com/office/drawing/2014/main" id="{8DA20AF4-9B28-77C4-6816-D0D817DAB4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91674" y="55165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2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AA648-DAC2-A18B-3735-F4831C27B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ГЕОЛОГИЯ И ГЕОГРАФИЯ</a:t>
            </a:r>
            <a:br>
              <a:rPr lang="en-US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1145192-0A42-E95D-0473-E9C2492894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879" y="1600200"/>
            <a:ext cx="6492242" cy="4525963"/>
          </a:xfrm>
        </p:spPr>
      </p:pic>
      <p:pic>
        <p:nvPicPr>
          <p:cNvPr id="6" name="233843">
            <a:hlinkClick r:id="" action="ppaction://media"/>
            <a:extLst>
              <a:ext uri="{FF2B5EF4-FFF2-40B4-BE49-F238E27FC236}">
                <a16:creationId xmlns:a16="http://schemas.microsoft.com/office/drawing/2014/main" id="{47948A18-578A-98CB-054D-502300A191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1977" y="5592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0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EFA199-053A-7529-6B19-22D964818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ПАНГЕЯ – древний континент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9B166DC-1888-8A7D-959D-EEEF5C9123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676" y="1600200"/>
            <a:ext cx="7352647" cy="4525963"/>
          </a:xfrm>
        </p:spPr>
      </p:pic>
    </p:spTree>
    <p:extLst>
      <p:ext uri="{BB962C8B-B14F-4D97-AF65-F5344CB8AC3E}">
        <p14:creationId xmlns:p14="http://schemas.microsoft.com/office/powerpoint/2010/main" val="3797639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61C461-B503-7BF2-F7D5-C580F367C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ГЕОЛОГИЯ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F1F99E-AC7B-B07D-BC52-1E51F5D23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/>
              <a:t>ДОМАШНИЙ ВУЛКАН ИЛИ ВУЛКАН В ПЕСОЧНИЦЕ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8EE12E-92AA-D182-3522-C1507548F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598" y="2438600"/>
            <a:ext cx="7368466" cy="4144762"/>
          </a:xfrm>
          <a:prstGeom prst="rect">
            <a:avLst/>
          </a:prstGeom>
        </p:spPr>
      </p:pic>
      <p:pic>
        <p:nvPicPr>
          <p:cNvPr id="6" name="210711">
            <a:hlinkClick r:id="" action="ppaction://media"/>
            <a:extLst>
              <a:ext uri="{FF2B5EF4-FFF2-40B4-BE49-F238E27FC236}">
                <a16:creationId xmlns:a16="http://schemas.microsoft.com/office/drawing/2014/main" id="{3D1575C6-A330-2A8C-A388-C6C1A0CE3E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2998" y="55010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4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1356BD-B43C-2A52-E483-8B00D0785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МАУНА – ЛОА </a:t>
            </a:r>
            <a:br>
              <a:rPr lang="ru-RU" dirty="0"/>
            </a:br>
            <a:r>
              <a:rPr lang="ru-RU" dirty="0"/>
              <a:t>ГАВАЙСКИЕ ОСТРОВА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AEFBAD9-C040-63F3-A163-C05D0092EA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691" y="1600200"/>
            <a:ext cx="6034617" cy="4525963"/>
          </a:xfrm>
        </p:spPr>
      </p:pic>
      <p:pic>
        <p:nvPicPr>
          <p:cNvPr id="6" name="zvuk-vulkana">
            <a:hlinkClick r:id="" action="ppaction://media"/>
            <a:extLst>
              <a:ext uri="{FF2B5EF4-FFF2-40B4-BE49-F238E27FC236}">
                <a16:creationId xmlns:a16="http://schemas.microsoft.com/office/drawing/2014/main" id="{56BD0475-9C4E-E1DB-CC6D-A14B75D47D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07588" y="45801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6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A58915-12EE-9FE0-4545-5C807CE9A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БОТАНИКА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720E8A-CA3D-B6FC-1D77-9E2CF148A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4800" b="1" dirty="0"/>
              <a:t>ФРУКТ ИЛИ ОВОЩ ?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676FC9-5A96-C36D-F500-BD79F12E61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846" y="2330459"/>
            <a:ext cx="7001018" cy="4467617"/>
          </a:xfrm>
          <a:prstGeom prst="rect">
            <a:avLst/>
          </a:prstGeom>
        </p:spPr>
      </p:pic>
      <p:pic>
        <p:nvPicPr>
          <p:cNvPr id="6" name="233843">
            <a:hlinkClick r:id="" action="ppaction://media"/>
            <a:extLst>
              <a:ext uri="{FF2B5EF4-FFF2-40B4-BE49-F238E27FC236}">
                <a16:creationId xmlns:a16="http://schemas.microsoft.com/office/drawing/2014/main" id="{BBF0AECB-797A-C72E-8709-F6A81773FF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11775" y="53702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8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a ment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TM02474572[[fn=Медицинский шаблон оформления]]</Template>
  <TotalTime>177</TotalTime>
  <Words>125</Words>
  <Application>Microsoft Office PowerPoint</Application>
  <PresentationFormat>Широкоэкранный</PresentationFormat>
  <Paragraphs>26</Paragraphs>
  <Slides>15</Slides>
  <Notes>0</Notes>
  <HiddenSlides>0</HiddenSlides>
  <MMClips>12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YS Text</vt:lpstr>
      <vt:lpstr>La mente</vt:lpstr>
      <vt:lpstr>НАУЧНЫЕ ЭКСПЕРИМЕНТЫ</vt:lpstr>
      <vt:lpstr>Презентация PowerPoint</vt:lpstr>
      <vt:lpstr>БИОЛОГИЯ</vt:lpstr>
      <vt:lpstr>БИОЛОГИЯ</vt:lpstr>
      <vt:lpstr>ГЕОЛОГИЯ И ГЕОГРАФИЯ </vt:lpstr>
      <vt:lpstr>ПАНГЕЯ – древний континент</vt:lpstr>
      <vt:lpstr>ГЕОЛОГИЯ</vt:lpstr>
      <vt:lpstr>МАУНА – ЛОА  ГАВАЙСКИЕ ОСТРОВА</vt:lpstr>
      <vt:lpstr>БОТАНИКА</vt:lpstr>
      <vt:lpstr>БОТАНИКА</vt:lpstr>
      <vt:lpstr>БОТАНИКА</vt:lpstr>
      <vt:lpstr>ХИМИЯ</vt:lpstr>
      <vt:lpstr>ХИМИЯ</vt:lpstr>
      <vt:lpstr>АСТРОНОМИЯ</vt:lpstr>
      <vt:lpstr>БЛАГОДАРЮ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НАУЧНЫЕ ЭКСПЕРИМЕНТЫ</dc:title>
  <dc:creator>Екатерина Пономарева</dc:creator>
  <cp:lastModifiedBy>Екатерина Пономарева</cp:lastModifiedBy>
  <cp:revision>5</cp:revision>
  <dcterms:created xsi:type="dcterms:W3CDTF">2023-06-14T05:41:55Z</dcterms:created>
  <dcterms:modified xsi:type="dcterms:W3CDTF">2023-06-14T08:39:22Z</dcterms:modified>
</cp:coreProperties>
</file>