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2" r:id="rId3"/>
    <p:sldId id="260" r:id="rId4"/>
    <p:sldId id="267" r:id="rId5"/>
    <p:sldId id="268" r:id="rId6"/>
    <p:sldId id="257" r:id="rId7"/>
    <p:sldId id="261" r:id="rId8"/>
    <p:sldId id="278" r:id="rId9"/>
    <p:sldId id="258" r:id="rId10"/>
    <p:sldId id="259" r:id="rId11"/>
    <p:sldId id="263" r:id="rId12"/>
    <p:sldId id="264" r:id="rId13"/>
    <p:sldId id="269" r:id="rId14"/>
    <p:sldId id="265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A86B-C19F-401F-818B-B636693D1529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8DEC-E96B-4E2F-9E39-22CEE3806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6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48DEC-E96B-4E2F-9E39-22CEE3806D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3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840760" cy="252027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«</a:t>
            </a:r>
            <a:r>
              <a:rPr lang="ru-RU" sz="4000" dirty="0"/>
              <a:t>Где это только возможно, обучение должно стать переживанием»</a:t>
            </a:r>
            <a:br>
              <a:rPr lang="ru-RU" sz="4000" dirty="0"/>
            </a:br>
            <a:r>
              <a:rPr lang="ru-RU" dirty="0" smtClean="0"/>
              <a:t>                         </a:t>
            </a:r>
            <a:r>
              <a:rPr lang="ru-RU" dirty="0" err="1" smtClean="0"/>
              <a:t>А.Эйнштейн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272808" cy="11521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200800" cy="2088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Формы организации учебно-исследовательской деятельности при использовании МИКС: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573016"/>
            <a:ext cx="7427168" cy="2881792"/>
          </a:xfrm>
        </p:spPr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ронтальные методы работы</a:t>
            </a:r>
          </a:p>
          <a:p>
            <a:r>
              <a:rPr lang="ru-RU" dirty="0"/>
              <a:t>г</a:t>
            </a:r>
            <a:r>
              <a:rPr lang="ru-RU" dirty="0" smtClean="0"/>
              <a:t>рупповые формы работы</a:t>
            </a:r>
          </a:p>
          <a:p>
            <a:r>
              <a:rPr lang="ru-RU" dirty="0" smtClean="0"/>
              <a:t>индивидуальная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4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работы обучаемых в подгруппах: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300" i="1" dirty="0" smtClean="0">
                <a:latin typeface="Calibri" pitchFamily="34" charset="0"/>
                <a:cs typeface="Calibri" pitchFamily="34" charset="0"/>
              </a:rPr>
              <a:t>анализ </a:t>
            </a:r>
            <a:r>
              <a:rPr lang="ru-RU" sz="3300" i="1" dirty="0">
                <a:latin typeface="Calibri" pitchFamily="34" charset="0"/>
                <a:cs typeface="Calibri" pitchFamily="34" charset="0"/>
              </a:rPr>
              <a:t>ситуации целесообразно начинать с выявления признака проблемы, ее ясной, четкой, краткой формулировки;</a:t>
            </a:r>
          </a:p>
          <a:p>
            <a:r>
              <a:rPr lang="ru-RU" sz="3300" i="1" dirty="0" smtClean="0">
                <a:latin typeface="Calibri" pitchFamily="34" charset="0"/>
                <a:cs typeface="Calibri" pitchFamily="34" charset="0"/>
              </a:rPr>
              <a:t>выработка </a:t>
            </a:r>
            <a:r>
              <a:rPr lang="ru-RU" sz="3300" i="1" dirty="0">
                <a:latin typeface="Calibri" pitchFamily="34" charset="0"/>
                <a:cs typeface="Calibri" pitchFamily="34" charset="0"/>
              </a:rPr>
              <a:t>альтернатив, т.е. различных «способов </a:t>
            </a:r>
            <a:r>
              <a:rPr lang="ru-RU" sz="3300" i="1" dirty="0" smtClean="0">
                <a:latin typeface="Calibri" pitchFamily="34" charset="0"/>
                <a:cs typeface="Calibri" pitchFamily="34" charset="0"/>
              </a:rPr>
              <a:t>действия» </a:t>
            </a:r>
            <a:r>
              <a:rPr lang="ru-RU" sz="3300" i="1" dirty="0">
                <a:latin typeface="Calibri" pitchFamily="34" charset="0"/>
                <a:cs typeface="Calibri" pitchFamily="34" charset="0"/>
              </a:rPr>
              <a:t>в данной ситуации;</a:t>
            </a:r>
          </a:p>
          <a:p>
            <a:r>
              <a:rPr lang="ru-RU" sz="3300" i="1" dirty="0" smtClean="0">
                <a:latin typeface="Calibri" pitchFamily="34" charset="0"/>
                <a:cs typeface="Calibri" pitchFamily="34" charset="0"/>
              </a:rPr>
              <a:t>разработка </a:t>
            </a:r>
            <a:r>
              <a:rPr lang="ru-RU" sz="3300" i="1" dirty="0">
                <a:latin typeface="Calibri" pitchFamily="34" charset="0"/>
                <a:cs typeface="Calibri" pitchFamily="34" charset="0"/>
              </a:rPr>
              <a:t>критериев решения проблемы, требований к содержанию альтернатив и их обоснованию;</a:t>
            </a:r>
          </a:p>
          <a:p>
            <a:r>
              <a:rPr lang="ru-RU" sz="3300" i="1" dirty="0" smtClean="0">
                <a:latin typeface="Calibri" pitchFamily="34" charset="0"/>
                <a:cs typeface="Calibri" pitchFamily="34" charset="0"/>
              </a:rPr>
              <a:t>при </a:t>
            </a:r>
            <a:r>
              <a:rPr lang="ru-RU" sz="3300" i="1" dirty="0">
                <a:latin typeface="Calibri" pitchFamily="34" charset="0"/>
                <a:cs typeface="Calibri" pitchFamily="34" charset="0"/>
              </a:rPr>
              <a:t>выборе лучшего решения опираться как на анализ положительных и отрицательных последствий каждого, так и на анализ необходимых ресурсов по их осуществлению.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Преимущества</a:t>
            </a:r>
            <a:r>
              <a:rPr lang="ru-RU" sz="3600" dirty="0" smtClean="0"/>
              <a:t> МИКС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03244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развитие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умений анализировать реальность, отделять важное от второстепенного и формулировать проблемы;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развитие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умений слушать и взаимодействовать с другими участниками;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наглядно демонстрируется факт,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что большинство проблем имеют многозначное решение;</a:t>
            </a:r>
          </a:p>
          <a:p>
            <a:endParaRPr lang="ru-RU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817583"/>
            <a:ext cx="4064332" cy="163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022" y="946238"/>
            <a:ext cx="6938386" cy="5003042"/>
          </a:xfrm>
        </p:spPr>
        <p:txBody>
          <a:bodyPr>
            <a:normAutofit lnSpcReduction="10000"/>
          </a:bodyPr>
          <a:lstStyle/>
          <a:p>
            <a:r>
              <a:rPr lang="ru-RU" sz="2800" i="1" dirty="0">
                <a:latin typeface="Calibri" pitchFamily="34" charset="0"/>
                <a:cs typeface="Calibri" pitchFamily="34" charset="0"/>
              </a:rPr>
              <a:t>актуализация и критическое оценивание накопленного опыта в практике принятия решений;</a:t>
            </a:r>
          </a:p>
          <a:p>
            <a:r>
              <a:rPr lang="ru-RU" sz="2800" i="1" dirty="0">
                <a:latin typeface="Calibri" pitchFamily="34" charset="0"/>
                <a:cs typeface="Calibri" pitchFamily="34" charset="0"/>
              </a:rPr>
              <a:t>эффективные коммуникации в процессе коллективного поиска и обоснования решения;</a:t>
            </a:r>
          </a:p>
          <a:p>
            <a:r>
              <a:rPr lang="ru-RU" sz="2800" i="1" dirty="0">
                <a:latin typeface="Calibri" pitchFamily="34" charset="0"/>
                <a:cs typeface="Calibri" pitchFamily="34" charset="0"/>
              </a:rPr>
              <a:t>разрушение стереотипов и штампов при организации поиска верного решения;</a:t>
            </a:r>
          </a:p>
          <a:p>
            <a:r>
              <a:rPr lang="ru-RU" sz="2800" i="1" dirty="0">
                <a:latin typeface="Calibri" pitchFamily="34" charset="0"/>
                <a:cs typeface="Calibri" pitchFamily="34" charset="0"/>
              </a:rPr>
              <a:t>повышения мотивации на расширение базы теоретического знания для решения прикладных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Недостатки</a:t>
            </a:r>
            <a:r>
              <a:rPr lang="ru-RU" sz="3600" dirty="0" smtClean="0"/>
              <a:t> МИКС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064896" cy="4033920"/>
          </a:xfrm>
        </p:spPr>
        <p:txBody>
          <a:bodyPr>
            <a:noAutofit/>
          </a:bodyPr>
          <a:lstStyle/>
          <a:p>
            <a:pPr marL="64008" indent="0">
              <a:buNone/>
            </a:pPr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плохо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организованное обсуждение может потребовать слишком много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времени;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i="1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ожно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не достичь желаемых результатов, если участники не обладают необходимыми знаниями и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опытом;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i="1" dirty="0">
                <a:latin typeface="Calibri" pitchFamily="34" charset="0"/>
                <a:cs typeface="Calibri" pitchFamily="34" charset="0"/>
              </a:rPr>
              <a:t>в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ысокий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уровень требований к квалификации преподавателя, который должен правильно организовать работу и задать направление обсуждения, чтобы добиться желаемого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18610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Решение задач с помощью систем уравнений второй степени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Введение в ситуацию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869160"/>
            <a:ext cx="6624736" cy="110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Цель: </a:t>
            </a:r>
            <a:r>
              <a:rPr lang="ru-RU" sz="1800" dirty="0" smtClean="0"/>
              <a:t>выработать алгоритм решения задач с помощью систем уравнений.</a:t>
            </a:r>
            <a:endParaRPr lang="ru-RU" sz="1800" dirty="0"/>
          </a:p>
        </p:txBody>
      </p:sp>
      <p:pic>
        <p:nvPicPr>
          <p:cNvPr id="1026" name="Picture 2" descr="C:\Users\Лорик\Documents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815919" cy="29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811218"/>
          </a:xfrm>
        </p:spPr>
        <p:txBody>
          <a:bodyPr>
            <a:noAutofit/>
          </a:bodyPr>
          <a:lstStyle/>
          <a:p>
            <a:pPr marL="64008" lvl="0">
              <a:spcBef>
                <a:spcPct val="20000"/>
              </a:spcBef>
            </a:pPr>
            <a:r>
              <a:rPr lang="ru-RU" sz="3200" i="1" dirty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  <a:t>Актуализация знаний и </a:t>
            </a:r>
            <a:r>
              <a:rPr lang="ru-RU" sz="3200" i="1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  <a:t>умений</a:t>
            </a:r>
            <a:r>
              <a:rPr lang="ru-RU" sz="2800" i="1" dirty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800" i="1" dirty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называют системой уравнений?</a:t>
            </a:r>
          </a:p>
          <a:p>
            <a:r>
              <a:rPr lang="ru-RU" dirty="0" smtClean="0"/>
              <a:t>Что называют решением системы уравнений с двумя переменными?</a:t>
            </a:r>
            <a:endParaRPr lang="ru-RU" dirty="0"/>
          </a:p>
          <a:p>
            <a:r>
              <a:rPr lang="ru-RU" dirty="0" smtClean="0"/>
              <a:t>Назвать способы решения системы уравнений.</a:t>
            </a:r>
          </a:p>
          <a:p>
            <a:r>
              <a:rPr lang="ru-RU" dirty="0" smtClean="0"/>
              <a:t>Вспомнить формулы для нахождения площади, периметра прямоугольника.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4008" lvl="0">
              <a:spcBef>
                <a:spcPct val="20000"/>
              </a:spcBef>
            </a:pPr>
            <a:r>
              <a:rPr lang="ru-RU" sz="3600" i="1" dirty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  <a:t>Затруднение в </a:t>
            </a:r>
            <a:r>
              <a:rPr lang="ru-RU" sz="3600" i="1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  <a:t>ситуации</a:t>
            </a:r>
            <a:r>
              <a:rPr lang="ru-RU" sz="2800" i="1" dirty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800" i="1" dirty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7"/>
                <a:ext cx="6196405" cy="13097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Прямоугольный участок земли площадью 2400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надо обнести изгородью.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7"/>
                <a:ext cx="6196405" cy="1309743"/>
              </a:xfrm>
              <a:blipFill rotWithShape="1">
                <a:blip r:embed="rId2"/>
                <a:stretch>
                  <a:fillRect l="-1476" t="-3256" r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Лорик\Documents\0019-019-Prjamougolnik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орик\Desktop\img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288032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17583"/>
            <a:ext cx="6512604" cy="811218"/>
          </a:xfrm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Прямоугольный участок земли площадью 2400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обнесён изгородью, длина которой равна 200 м.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 r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Лорик\Documents\0019-019-Prjamougolnik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38990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1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Диагноз</a:t>
            </a:r>
            <a:r>
              <a:rPr lang="ru-RU" sz="3600" dirty="0" smtClean="0"/>
              <a:t> : Семь «Не»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ru-RU" sz="2800" i="1" u="sng" dirty="0" smtClean="0">
                <a:latin typeface="Calibri" pitchFamily="34" charset="0"/>
                <a:cs typeface="Calibri" pitchFamily="34" charset="0"/>
              </a:rPr>
              <a:t>Ученики:</a:t>
            </a:r>
          </a:p>
          <a:p>
            <a:pPr marL="64008" indent="0">
              <a:buNone/>
            </a:pPr>
            <a:endParaRPr lang="ru-RU" sz="28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понимают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умеют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запоминают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распознают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знают 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могут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Не питают интереса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«Открытие» нового знания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№ 459.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75656" y="2708920"/>
                <a:ext cx="633670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AA2B1E"/>
                  </a:buClr>
                  <a:buSzPct val="85000"/>
                </a:pPr>
                <a:r>
                  <a:rPr lang="ru-RU" sz="2400" dirty="0">
                    <a:solidFill>
                      <a:prstClr val="black"/>
                    </a:solidFill>
                  </a:rPr>
                  <a:t>Прямоугольный участок земли площадью 2400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prstClr val="black"/>
                    </a:solidFill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</a:rPr>
                  <a:t>обнесён изгородью, длина которой равна 200 м. Найдите длину и ширину этого участка.</a:t>
                </a:r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8920"/>
                <a:ext cx="633670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442" t="-2713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2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Включение нового </a:t>
            </a:r>
            <a:r>
              <a:rPr lang="ru-RU" sz="3200" dirty="0" smtClean="0">
                <a:solidFill>
                  <a:schemeClr val="accent2"/>
                </a:solidFill>
              </a:rPr>
              <a:t>знания в </a:t>
            </a:r>
            <a:r>
              <a:rPr lang="ru-RU" sz="3200" dirty="0">
                <a:solidFill>
                  <a:schemeClr val="accent2"/>
                </a:solidFill>
              </a:rPr>
              <a:t>систему знаний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№ 458.</a:t>
            </a:r>
          </a:p>
          <a:p>
            <a:pPr marL="0" indent="0">
              <a:buNone/>
            </a:pPr>
            <a:r>
              <a:rPr lang="ru-RU" dirty="0" smtClean="0"/>
              <a:t>Одна из сторон прямоугольника на 14 см больше другой. Найдите стороны прямоугольника, если его диагональ равна 26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94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Осмысление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344816" cy="3878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Алгоритм решения задач с помощью систем уравнений второй степени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/>
              <a:t>Построение чертежа, если он </a:t>
            </a:r>
            <a:r>
              <a:rPr lang="ru-RU" sz="2000" dirty="0" smtClean="0"/>
              <a:t>необходим.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/>
              <a:t>Анализ и краткая запись условия задачи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По условию задачи составить систему уравнений.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Удобным способом решить полученную систему уравнений.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Выбрать ответ, удовлетворяющий условию задачи.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6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067128" cy="5692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8136904" cy="50405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Я просил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сил</a:t>
            </a:r>
            <a:r>
              <a:rPr lang="ru-RU" dirty="0" smtClean="0"/>
              <a:t> …</a:t>
            </a:r>
          </a:p>
          <a:p>
            <a:pPr marL="64008" indent="0">
              <a:buNone/>
            </a:pPr>
            <a:r>
              <a:rPr lang="ru-RU" dirty="0" smtClean="0"/>
              <a:t>А жизнь дала мне </a:t>
            </a:r>
            <a:r>
              <a:rPr lang="ru-RU" dirty="0" smtClean="0">
                <a:solidFill>
                  <a:srgbClr val="92D050"/>
                </a:solidFill>
              </a:rPr>
              <a:t>трудности</a:t>
            </a:r>
            <a:r>
              <a:rPr lang="ru-RU" dirty="0" smtClean="0"/>
              <a:t>.</a:t>
            </a:r>
          </a:p>
          <a:p>
            <a:pPr marL="64008" indent="0">
              <a:buNone/>
            </a:pPr>
            <a:r>
              <a:rPr lang="ru-RU" dirty="0" smtClean="0"/>
              <a:t>Я просил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мудрости</a:t>
            </a:r>
            <a:r>
              <a:rPr lang="ru-RU" dirty="0" smtClean="0"/>
              <a:t>…</a:t>
            </a:r>
          </a:p>
          <a:p>
            <a:pPr marL="64008" indent="0">
              <a:buNone/>
            </a:pPr>
            <a:r>
              <a:rPr lang="ru-RU" dirty="0" smtClean="0"/>
              <a:t>А жизнь дала мне </a:t>
            </a:r>
            <a:r>
              <a:rPr lang="ru-RU" dirty="0" smtClean="0">
                <a:solidFill>
                  <a:srgbClr val="92D050"/>
                </a:solidFill>
              </a:rPr>
              <a:t>проблемы</a:t>
            </a:r>
            <a:r>
              <a:rPr lang="ru-RU" dirty="0" smtClean="0"/>
              <a:t> для разрешения.</a:t>
            </a:r>
          </a:p>
          <a:p>
            <a:pPr marL="64008" indent="0">
              <a:buNone/>
            </a:pPr>
            <a:r>
              <a:rPr lang="ru-RU" dirty="0" smtClean="0"/>
              <a:t>Я просил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богатства</a:t>
            </a:r>
            <a:r>
              <a:rPr lang="ru-RU" dirty="0" smtClean="0"/>
              <a:t> …</a:t>
            </a:r>
          </a:p>
          <a:p>
            <a:pPr marL="64008" indent="0">
              <a:buNone/>
            </a:pPr>
            <a:r>
              <a:rPr lang="ru-RU" dirty="0" smtClean="0"/>
              <a:t>А жизнь дала мне </a:t>
            </a:r>
            <a:r>
              <a:rPr lang="ru-RU" dirty="0" smtClean="0">
                <a:solidFill>
                  <a:srgbClr val="92D050"/>
                </a:solidFill>
              </a:rPr>
              <a:t>мозг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92D050"/>
                </a:solidFill>
              </a:rPr>
              <a:t>мускулы</a:t>
            </a:r>
            <a:r>
              <a:rPr lang="ru-RU" dirty="0" smtClean="0"/>
              <a:t>, чтобы я мог работать.</a:t>
            </a:r>
          </a:p>
          <a:p>
            <a:pPr marL="64008" indent="0">
              <a:buNone/>
            </a:pPr>
            <a:r>
              <a:rPr lang="ru-RU" dirty="0" smtClean="0"/>
              <a:t>Я просил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любви </a:t>
            </a:r>
            <a:r>
              <a:rPr lang="ru-RU" dirty="0" smtClean="0"/>
              <a:t>…</a:t>
            </a:r>
          </a:p>
          <a:p>
            <a:pPr marL="64008" indent="0">
              <a:buNone/>
            </a:pPr>
            <a:r>
              <a:rPr lang="ru-RU" dirty="0" smtClean="0"/>
              <a:t>А жизнь дала мне </a:t>
            </a:r>
            <a:r>
              <a:rPr lang="ru-RU" dirty="0" smtClean="0">
                <a:solidFill>
                  <a:srgbClr val="92D050"/>
                </a:solidFill>
              </a:rPr>
              <a:t>людей</a:t>
            </a:r>
            <a:r>
              <a:rPr lang="ru-RU" dirty="0" smtClean="0"/>
              <a:t>, которым я мог помогать.</a:t>
            </a:r>
          </a:p>
          <a:p>
            <a:pPr marL="64008" indent="0">
              <a:buNone/>
            </a:pPr>
            <a:r>
              <a:rPr lang="ru-RU" dirty="0" smtClean="0"/>
              <a:t>Я ничего не получил из того, о чем просил.</a:t>
            </a:r>
          </a:p>
          <a:p>
            <a:pPr marL="64008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Но я получил все, что мне было нужно.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2"/>
                </a:solidFill>
              </a:rPr>
              <a:t>Рецепт</a:t>
            </a:r>
            <a:r>
              <a:rPr lang="ru-RU" sz="4000" dirty="0" smtClean="0"/>
              <a:t>: метод </a:t>
            </a:r>
            <a:r>
              <a:rPr lang="ru-RU" sz="4000" dirty="0"/>
              <a:t>исследования ключевых ситуаций </a:t>
            </a:r>
            <a:r>
              <a:rPr lang="ru-RU" sz="4000" dirty="0" smtClean="0"/>
              <a:t>(МИКС)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                        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форма учебного диалога.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От учительского монолога – к учебному диалогу.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0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275040" cy="6412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571184" cy="51140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Ситуация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- (от лат. </a:t>
            </a:r>
            <a:r>
              <a:rPr lang="en-US" dirty="0">
                <a:latin typeface="Calibri" pitchFamily="34" charset="0"/>
                <a:cs typeface="Calibri" pitchFamily="34" charset="0"/>
              </a:rPr>
              <a:t>Situation</a:t>
            </a:r>
            <a:r>
              <a:rPr lang="ru-RU" dirty="0">
                <a:latin typeface="Calibri" pitchFamily="34" charset="0"/>
                <a:cs typeface="Calibri" pitchFamily="34" charset="0"/>
              </a:rPr>
              <a:t>- положение) сочетание условий и обстоятельств, создающих определенную обстановку положения.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«Ключевой»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это основной, главный, самый важный. Открывающий возможности овладения, управления чем-нибудь, открывающий возможности для каких-либо действий.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Ключевые учебные ситуации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– это совокупность обстоятельств учебного взаимодействия и взаимоотношений обучающего и обучаемого, которые требуют принятия решения и соответствия действий или поступков со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стороны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2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МИКС: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азвитие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навыков анализа и критического мышления;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оединение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теории и практики;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демонстрация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различных позиций и точек зрения;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ормирование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навыков оценки альтернативных вариантов.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90" y="607864"/>
            <a:ext cx="8229600" cy="1399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Метод исследования ключевых </a:t>
            </a:r>
            <a:br>
              <a:rPr lang="ru-RU" sz="36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ситуаций —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992888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реализует</a:t>
            </a:r>
            <a:r>
              <a:rPr lang="ru-RU" sz="2800" i="1" dirty="0" smtClean="0">
                <a:latin typeface="Calibri"/>
                <a:ea typeface="Calibri"/>
                <a:cs typeface="Times New Roman"/>
              </a:rPr>
              <a:t> личностно-</a:t>
            </a:r>
            <a:r>
              <a:rPr lang="ru-RU" sz="2800" i="1" dirty="0" err="1" smtClean="0">
                <a:latin typeface="Calibri"/>
                <a:ea typeface="Calibri"/>
                <a:cs typeface="Times New Roman"/>
              </a:rPr>
              <a:t>деятельностный</a:t>
            </a:r>
            <a:r>
              <a:rPr lang="ru-RU" sz="2800" i="1" dirty="0" smtClean="0">
                <a:latin typeface="Calibri"/>
                <a:ea typeface="Calibri"/>
                <a:cs typeface="Times New Roman"/>
              </a:rPr>
              <a:t> подход;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является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конкретной формой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учебно-исследовательской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деятельности;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овлекает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учеников в действие;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учит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школьников не только отвечать на уже поставленные вопросы, но и ставить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вопросы.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МИКС позволяет решать следующие задачи: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обучать</a:t>
            </a:r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участников анализу и алгоритмам решения реальных практических ситуаций, формировать навыки от­деления важного от второстепенного, формулировать про­блемы;</a:t>
            </a:r>
          </a:p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прививать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 участникам умение взаимодействовать друг с другом;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моделировать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особо сложные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ситуации;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демонстрировать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многозначность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возможных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5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учебных ситуаций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ыбор</a:t>
            </a:r>
          </a:p>
          <a:p>
            <a:r>
              <a:rPr lang="ru-RU" dirty="0"/>
              <a:t>н</a:t>
            </a:r>
            <a:r>
              <a:rPr lang="ru-RU" dirty="0" smtClean="0"/>
              <a:t>еопределенность</a:t>
            </a:r>
          </a:p>
          <a:p>
            <a:r>
              <a:rPr lang="ru-RU" dirty="0"/>
              <a:t>н</a:t>
            </a:r>
            <a:r>
              <a:rPr lang="ru-RU" dirty="0" smtClean="0"/>
              <a:t>еожиданность</a:t>
            </a:r>
          </a:p>
          <a:p>
            <a:r>
              <a:rPr lang="ru-RU" dirty="0"/>
              <a:t>к</a:t>
            </a:r>
            <a:r>
              <a:rPr lang="ru-RU" dirty="0" smtClean="0"/>
              <a:t>онфликт</a:t>
            </a:r>
          </a:p>
          <a:p>
            <a:r>
              <a:rPr lang="ru-RU" dirty="0"/>
              <a:t>н</a:t>
            </a:r>
            <a:r>
              <a:rPr lang="ru-RU" dirty="0" smtClean="0"/>
              <a:t>есоответствие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5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Этапы исследования ключевых ситуаций: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2800" i="1" dirty="0">
                <a:latin typeface="Calibri" pitchFamily="34" charset="0"/>
                <a:cs typeface="Calibri" pitchFamily="34" charset="0"/>
              </a:rPr>
              <a:t>1. Введение в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ситуацию.</a:t>
            </a:r>
          </a:p>
          <a:p>
            <a:pPr marL="64008" indent="0">
              <a:buNone/>
            </a:pPr>
            <a:r>
              <a:rPr lang="ru-RU" sz="2800" i="1" dirty="0">
                <a:latin typeface="Calibri" pitchFamily="34" charset="0"/>
                <a:cs typeface="Calibri" pitchFamily="34" charset="0"/>
              </a:rPr>
              <a:t>2. Актуализация знаний и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умений.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pPr marL="64008" indent="0">
              <a:buNone/>
            </a:pPr>
            <a:r>
              <a:rPr lang="ru-RU" sz="2800" i="1" dirty="0">
                <a:latin typeface="Calibri" pitchFamily="34" charset="0"/>
                <a:cs typeface="Calibri" pitchFamily="34" charset="0"/>
              </a:rPr>
              <a:t>3. Затруднение в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ситуации.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pPr marL="64008" indent="0">
              <a:buNone/>
            </a:pPr>
            <a:r>
              <a:rPr lang="ru-RU" sz="2800" i="1" dirty="0">
                <a:latin typeface="Calibri" pitchFamily="34" charset="0"/>
                <a:cs typeface="Calibri" pitchFamily="34" charset="0"/>
              </a:rPr>
              <a:t>4. «Открытие» нового знания (способа действий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).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pPr marL="64008" indent="0">
              <a:buNone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Включение нового знания (способа действия) в систему знаний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ребенка.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pPr marL="64008" indent="0">
              <a:buNone/>
            </a:pPr>
            <a:r>
              <a:rPr lang="ru-RU" sz="2800" i="1" dirty="0">
                <a:latin typeface="Calibri" pitchFamily="34" charset="0"/>
                <a:cs typeface="Calibri" pitchFamily="34" charset="0"/>
              </a:rPr>
              <a:t>6. 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Осмысление.</a:t>
            </a:r>
            <a:endParaRPr lang="ru-RU" sz="2800" i="1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5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236</TotalTime>
  <Words>684</Words>
  <Application>Microsoft Office PowerPoint</Application>
  <PresentationFormat>Экран (4:3)</PresentationFormat>
  <Paragraphs>105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«Где это только возможно, обучение должно стать переживанием»                          А.Эйнштейн</vt:lpstr>
      <vt:lpstr>Диагноз : Семь «Не»</vt:lpstr>
      <vt:lpstr> Рецепт: метод исследования ключевых ситуаций (МИКС) -</vt:lpstr>
      <vt:lpstr>Презентация PowerPoint</vt:lpstr>
      <vt:lpstr>Цели МИКС:</vt:lpstr>
      <vt:lpstr>Метод исследования ключевых  ситуаций — </vt:lpstr>
      <vt:lpstr>МИКС позволяет решать следующие задачи:</vt:lpstr>
      <vt:lpstr>Виды учебных ситуаций</vt:lpstr>
      <vt:lpstr>Этапы исследования ключевых ситуаций:</vt:lpstr>
      <vt:lpstr>Формы организации учебно-исследовательской деятельности при использовании МИКС:</vt:lpstr>
      <vt:lpstr>Алгоритм работы обучаемых в подгруппах:</vt:lpstr>
      <vt:lpstr>Преимущества МИКС</vt:lpstr>
      <vt:lpstr>Презентация PowerPoint</vt:lpstr>
      <vt:lpstr>Недостатки МИКС</vt:lpstr>
      <vt:lpstr>Решение задач с помощью систем уравнений второй степени</vt:lpstr>
      <vt:lpstr>Введение в ситуацию</vt:lpstr>
      <vt:lpstr>Актуализация знаний и умений </vt:lpstr>
      <vt:lpstr>Затруднение в ситуации </vt:lpstr>
      <vt:lpstr>Презентация PowerPoint</vt:lpstr>
      <vt:lpstr>«Открытие» нового знания</vt:lpstr>
      <vt:lpstr>Включение нового знания в систему знаний ребенка</vt:lpstr>
      <vt:lpstr>Осмысление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Лорик</dc:creator>
  <cp:lastModifiedBy>Лорик</cp:lastModifiedBy>
  <cp:revision>21</cp:revision>
  <dcterms:created xsi:type="dcterms:W3CDTF">2019-03-21T17:45:24Z</dcterms:created>
  <dcterms:modified xsi:type="dcterms:W3CDTF">2019-03-26T20:54:34Z</dcterms:modified>
</cp:coreProperties>
</file>