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7" r:id="rId5"/>
    <p:sldId id="258" r:id="rId6"/>
    <p:sldId id="259" r:id="rId7"/>
    <p:sldId id="261" r:id="rId8"/>
    <p:sldId id="269" r:id="rId9"/>
    <p:sldId id="265" r:id="rId10"/>
    <p:sldId id="263" r:id="rId11"/>
    <p:sldId id="271" r:id="rId12"/>
    <p:sldId id="266" r:id="rId13"/>
    <p:sldId id="270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421F9-88E0-434B-87E9-6744C0C13B44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171F0-A7EB-412E-8A0C-C2A2BF2F9B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468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421F9-88E0-434B-87E9-6744C0C13B44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171F0-A7EB-412E-8A0C-C2A2BF2F9B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680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421F9-88E0-434B-87E9-6744C0C13B44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171F0-A7EB-412E-8A0C-C2A2BF2F9B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5881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421F9-88E0-434B-87E9-6744C0C13B44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171F0-A7EB-412E-8A0C-C2A2BF2F9B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6471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421F9-88E0-434B-87E9-6744C0C13B44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171F0-A7EB-412E-8A0C-C2A2BF2F9B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205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421F9-88E0-434B-87E9-6744C0C13B44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171F0-A7EB-412E-8A0C-C2A2BF2F9B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0393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421F9-88E0-434B-87E9-6744C0C13B44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171F0-A7EB-412E-8A0C-C2A2BF2F9B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2147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421F9-88E0-434B-87E9-6744C0C13B44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171F0-A7EB-412E-8A0C-C2A2BF2F9B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480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421F9-88E0-434B-87E9-6744C0C13B44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171F0-A7EB-412E-8A0C-C2A2BF2F9B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5153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421F9-88E0-434B-87E9-6744C0C13B44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171F0-A7EB-412E-8A0C-C2A2BF2F9B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663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421F9-88E0-434B-87E9-6744C0C13B44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171F0-A7EB-412E-8A0C-C2A2BF2F9B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201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7421F9-88E0-434B-87E9-6744C0C13B44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8171F0-A7EB-412E-8A0C-C2A2BF2F9B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349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5763" y="642936"/>
            <a:ext cx="10282237" cy="494811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5057772"/>
            <a:ext cx="9144000" cy="1385890"/>
          </a:xfrm>
        </p:spPr>
        <p:txBody>
          <a:bodyPr>
            <a:normAutofit fontScale="85000" lnSpcReduction="20000"/>
          </a:bodyPr>
          <a:lstStyle/>
          <a:p>
            <a:endParaRPr lang="ru-RU" sz="6000" dirty="0" smtClean="0">
              <a:solidFill>
                <a:prstClr val="black"/>
              </a:solidFill>
              <a:latin typeface="Calibri Light" panose="020F0302020204030204"/>
              <a:ea typeface="+mj-ea"/>
              <a:cs typeface="+mj-cs"/>
            </a:endParaRPr>
          </a:p>
          <a:p>
            <a:r>
              <a:rPr lang="ru-RU" sz="6000" dirty="0" smtClean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ШКОЛЬНЫЙ </a:t>
            </a:r>
            <a:r>
              <a:rPr lang="ru-RU" sz="6000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ТЕАТР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776" y="642936"/>
            <a:ext cx="9424986" cy="4948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201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проведения занятий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(групповые и индивидуальные)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2913" y="1825624"/>
            <a:ext cx="10910887" cy="4803775"/>
          </a:xfrm>
        </p:spPr>
        <p:txBody>
          <a:bodyPr>
            <a:normAutofit/>
          </a:bodyPr>
          <a:lstStyle/>
          <a:p>
            <a:pPr marL="355600" indent="0" algn="just">
              <a:spcAft>
                <a:spcPts val="0"/>
              </a:spcAft>
              <a:buNone/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Clr>
                <a:srgbClr val="000000"/>
              </a:buClr>
              <a:buSzPts val="1400"/>
              <a:buFont typeface="Arial" panose="020B0604020202020204" pitchFamily="34" charset="0"/>
              <a:buChar char="✓"/>
              <a:tabLst>
                <a:tab pos="981075" algn="l"/>
              </a:tabLst>
            </a:pPr>
            <a:r>
              <a:rPr lang="ru-RU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игры – театрализации</a:t>
            </a:r>
          </a:p>
          <a:p>
            <a:pPr marL="342900" lvl="0" indent="-342900" algn="just">
              <a:buClr>
                <a:srgbClr val="000000"/>
              </a:buClr>
              <a:buSzPts val="1400"/>
              <a:buFont typeface="Arial" panose="020B0604020202020204" pitchFamily="34" charset="0"/>
              <a:buChar char="✓"/>
              <a:tabLst>
                <a:tab pos="981075" algn="l"/>
              </a:tabLst>
            </a:pPr>
            <a:r>
              <a:rPr lang="ru-RU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викторины</a:t>
            </a:r>
          </a:p>
          <a:p>
            <a:pPr marL="342900" lvl="0" indent="-342900" algn="just">
              <a:buClr>
                <a:srgbClr val="000000"/>
              </a:buClr>
              <a:buSzPts val="1400"/>
              <a:buFont typeface="Arial" panose="020B0604020202020204" pitchFamily="34" charset="0"/>
              <a:buChar char="✓"/>
              <a:tabLst>
                <a:tab pos="981075" algn="l"/>
              </a:tabLst>
            </a:pPr>
            <a:r>
              <a:rPr lang="ru-RU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беседы</a:t>
            </a:r>
            <a:endParaRPr lang="ru-RU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Clr>
                <a:srgbClr val="000000"/>
              </a:buClr>
              <a:buSzPts val="1400"/>
              <a:buFont typeface="Arial" panose="020B0604020202020204" pitchFamily="34" charset="0"/>
              <a:buChar char="✓"/>
              <a:tabLst>
                <a:tab pos="981075" algn="l"/>
              </a:tabLst>
            </a:pPr>
            <a:r>
              <a:rPr lang="ru-RU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конкурсы</a:t>
            </a:r>
            <a:endParaRPr lang="ru-RU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Clr>
                <a:srgbClr val="000000"/>
              </a:buClr>
              <a:buSzPts val="1400"/>
              <a:buFont typeface="Arial" panose="020B0604020202020204" pitchFamily="34" charset="0"/>
              <a:buChar char="✓"/>
              <a:tabLst>
                <a:tab pos="981075" algn="l"/>
              </a:tabLst>
            </a:pPr>
            <a:r>
              <a:rPr lang="ru-RU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экскурсии в </a:t>
            </a:r>
            <a:r>
              <a:rPr lang="ru-RU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театр</a:t>
            </a:r>
            <a:endParaRPr lang="ru-RU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Clr>
                <a:srgbClr val="000000"/>
              </a:buClr>
              <a:buSzPts val="1400"/>
              <a:buFont typeface="Arial" panose="020B0604020202020204" pitchFamily="34" charset="0"/>
              <a:buChar char="✓"/>
              <a:tabLst>
                <a:tab pos="981075" algn="l"/>
              </a:tabLst>
            </a:pPr>
            <a:r>
              <a:rPr lang="ru-RU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спектакли</a:t>
            </a:r>
            <a:endParaRPr lang="ru-RU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Clr>
                <a:srgbClr val="000000"/>
              </a:buClr>
              <a:buSzPts val="1400"/>
              <a:buFont typeface="Arial" panose="020B0604020202020204" pitchFamily="34" charset="0"/>
              <a:buChar char="✓"/>
              <a:tabLst>
                <a:tab pos="981075" algn="l"/>
              </a:tabLst>
            </a:pPr>
            <a:r>
              <a:rPr lang="ru-RU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раздники в школе</a:t>
            </a:r>
            <a:endParaRPr lang="ru-RU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3775" y="2457450"/>
            <a:ext cx="6730999" cy="3786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4568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i="1" u="sng" dirty="0"/>
              <a:t>Структура занятия выглядит следующим образом:</a:t>
            </a:r>
            <a:endParaRPr lang="ru-RU" dirty="0"/>
          </a:p>
          <a:p>
            <a:r>
              <a:rPr lang="ru-RU" dirty="0"/>
              <a:t>1.Круг приветствия.</a:t>
            </a:r>
          </a:p>
          <a:p>
            <a:r>
              <a:rPr lang="ru-RU" dirty="0"/>
              <a:t>2.Работа над развитием речевого аппарата:</a:t>
            </a:r>
          </a:p>
          <a:p>
            <a:r>
              <a:rPr lang="ru-RU" dirty="0"/>
              <a:t>-артикуляционная гимнастика</a:t>
            </a:r>
          </a:p>
          <a:p>
            <a:r>
              <a:rPr lang="ru-RU" dirty="0"/>
              <a:t>-дыхательная гимнастика</a:t>
            </a:r>
          </a:p>
          <a:p>
            <a:r>
              <a:rPr lang="ru-RU" dirty="0"/>
              <a:t>3. Работа над  пластикой движений.</a:t>
            </a:r>
          </a:p>
          <a:p>
            <a:r>
              <a:rPr lang="ru-RU" dirty="0"/>
              <a:t>4.Теоритическия знания.( история театра, театральные термины).</a:t>
            </a:r>
          </a:p>
          <a:p>
            <a:r>
              <a:rPr lang="ru-RU" dirty="0"/>
              <a:t>5.Работа над развитием воображения, памяти, внимания.</a:t>
            </a:r>
          </a:p>
          <a:p>
            <a:r>
              <a:rPr lang="ru-RU" dirty="0"/>
              <a:t>6.Постановка небольших этюдов и сказок.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28405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Школьный театр - это особый мир в пространстве образовательного учреждения в рамках внеурочной деятельности.</a:t>
            </a:r>
          </a:p>
          <a:p>
            <a:pPr marL="0" indent="0">
              <a:buNone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важнейший ресурс для выявления и развития одарённости в каждом ребёнке.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9870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ctr">
              <a:lnSpc>
                <a:spcPts val="135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Используемая литература:</a:t>
            </a:r>
            <a:endParaRPr lang="ru-RU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35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ts val="1350"/>
              </a:lnSpc>
              <a:spcAft>
                <a:spcPts val="0"/>
              </a:spcAft>
              <a:tabLst>
                <a:tab pos="9144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Горбачев И.А. Театральные сезоны в школе. – М., 2013.</a:t>
            </a:r>
            <a:endParaRPr lang="ru-RU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algn="just">
              <a:lnSpc>
                <a:spcPts val="135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ts val="1350"/>
              </a:lnSpc>
              <a:spcAft>
                <a:spcPts val="0"/>
              </a:spcAft>
              <a:tabLst>
                <a:tab pos="9144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Игры, конкурсы, развлечения. – Волгоград, 2011.</a:t>
            </a:r>
            <a:endParaRPr lang="ru-RU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algn="just">
              <a:lnSpc>
                <a:spcPts val="135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ts val="1350"/>
              </a:lnSpc>
              <a:spcAft>
                <a:spcPts val="0"/>
              </a:spcAft>
              <a:tabLst>
                <a:tab pos="914400" algn="l"/>
              </a:tabLst>
            </a:pP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Колчеев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Ю.В.,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Колчеева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Н.И. Театрализованные игры в школе. – М., 2011.</a:t>
            </a:r>
            <a:endParaRPr lang="ru-RU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algn="just">
              <a:lnSpc>
                <a:spcPts val="135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ts val="1350"/>
              </a:lnSpc>
              <a:spcAft>
                <a:spcPts val="0"/>
              </a:spcAft>
              <a:tabLst>
                <a:tab pos="9144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Куликовская Т.А. 40 новых скороговорок. Практикум по улучшению </a:t>
            </a:r>
            <a:endParaRPr lang="ru-RU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algn="just">
              <a:lnSpc>
                <a:spcPts val="135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дикции. – М., 2013.</a:t>
            </a:r>
            <a:endParaRPr lang="ru-RU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algn="just">
              <a:lnSpc>
                <a:spcPts val="135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ts val="1350"/>
              </a:lnSpc>
              <a:spcAft>
                <a:spcPts val="0"/>
              </a:spcAft>
              <a:tabLst>
                <a:tab pos="9144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Чурилова Э.Т. Методика организации театральной деятельности дошкольников и младших школьников. – М., 2011.</a:t>
            </a:r>
            <a:endParaRPr lang="ru-RU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4516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4923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771525"/>
            <a:ext cx="10515600" cy="54054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«Театр – это великолепный мир. Он даёт уроки красоты, морали и нравственности. А чем они богаче, тем успешнее идёт развитие духовного мира </a:t>
            </a:r>
            <a:r>
              <a:rPr lang="ru-RU" sz="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детей».</a:t>
            </a:r>
            <a:endParaRPr lang="ru-RU" sz="6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Б.М. Теплов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080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728663"/>
            <a:ext cx="10515600" cy="58293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поручению Президента РФ В.В. Путина с целью воспитания детей, а также для создания «социальных лифтов» для школьников из регионов -  </a:t>
            </a:r>
          </a:p>
          <a:p>
            <a:pPr marL="0" indent="0">
              <a:buNone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приняло решение, чтобы в каждой российской школе появился школьный театр (протокол от 27.12.2021 №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- 31/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обпр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pPr marL="0" indent="0">
              <a:buNone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разработало план мероприятий (дорожную карту) по созданию и развитию школьных театров (письмо от 08.02.2022 №ДГ-333/06). 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планом к 2024 году в каждой школе будет создана театральная студия.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учёта школьных театров формируют Всероссийский перечень (реестр) школьных театров (письмо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от 06.05.2022г.№ ДГ-1067/06)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64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35050"/>
          </a:xfrm>
        </p:spPr>
        <p:txBody>
          <a:bodyPr/>
          <a:lstStyle/>
          <a:p>
            <a:r>
              <a:rPr lang="ru-RU" dirty="0" smtClean="0"/>
              <a:t>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Школьное театральное движение в РФ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0037" y="1385886"/>
            <a:ext cx="11572875" cy="5186363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начало 2022 г. – 11000 школьных театров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31.07.2022 г – 17000 школьных театров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Московская область – 524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Санкт- Петербург – 409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Ростовская область – 367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Камчатский край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34 (на 01.03.22г.)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45 (на 01.10. 22 г.)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(Реестр школьных театров 2022г.)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791" y="2671763"/>
            <a:ext cx="4974122" cy="3914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195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442913"/>
            <a:ext cx="10667999" cy="414337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Внеурочная театральная деятельность в школе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43001"/>
            <a:ext cx="10515600" cy="56007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smtClean="0"/>
              <a:t>   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Арлекино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                      «Калейдоскоп»</a:t>
            </a:r>
          </a:p>
          <a:p>
            <a:pPr marL="0" indent="0">
              <a:buNone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( 8 - 9 лет)                             (9 - 10 лет)</a:t>
            </a:r>
          </a:p>
          <a:p>
            <a:pPr marL="0" indent="0">
              <a:buNone/>
            </a:pPr>
            <a:endParaRPr lang="ru-RU" sz="4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3949" y="2643188"/>
            <a:ext cx="4714590" cy="38147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2643188"/>
            <a:ext cx="5013167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823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365125"/>
            <a:ext cx="10782300" cy="1325563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Цели 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программ театральной деятельности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571500" y="1825625"/>
            <a:ext cx="10782300" cy="48896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и развитие творческих способностей детей, формирование творческого потенциала и креативного мышления, расширения социально значимого опыта средствами  театрального искусства.</a:t>
            </a:r>
            <a:endParaRPr lang="ru-RU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8238" y="4271963"/>
            <a:ext cx="2443162" cy="2300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397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134600" cy="1092199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57324"/>
            <a:ext cx="10515600" cy="5400675"/>
          </a:xfrm>
        </p:spPr>
        <p:txBody>
          <a:bodyPr>
            <a:normAutofit/>
          </a:bodyPr>
          <a:lstStyle/>
          <a:p>
            <a:pPr lv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с различными видами театра (кукольный,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теневой, драматический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оперный, театр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балета и др.).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поэтапное освоение детьми различных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видов творчества;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артистических навыков детей в плане переживания и воплощения образа, моделирование навыков социального поведения в заданных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условиях;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речевой культуры;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эстетического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вкуса;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творческой активности ребёнка, ценящей в себе и других такие качества, как доброжелательность, трудолюбие, уважение к творчеству других.</a:t>
            </a:r>
          </a:p>
        </p:txBody>
      </p:sp>
    </p:spTree>
    <p:extLst>
      <p:ext uri="{BB962C8B-B14F-4D97-AF65-F5344CB8AC3E}">
        <p14:creationId xmlns:p14="http://schemas.microsoft.com/office/powerpoint/2010/main" val="3609988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79413"/>
            <a:ext cx="8434388" cy="90646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построения программ      театральной деятельности в школе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14464"/>
            <a:ext cx="10515600" cy="5443536"/>
          </a:xfrm>
        </p:spPr>
        <p:txBody>
          <a:bodyPr>
            <a:normAutofit/>
          </a:bodyPr>
          <a:lstStyle/>
          <a:p>
            <a:pPr marL="355600" indent="342900" algn="just">
              <a:spcAft>
                <a:spcPts val="0"/>
              </a:spcAft>
            </a:pPr>
            <a:endParaRPr lang="ru-RU" sz="4000" i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55600" indent="342900" algn="just">
              <a:spcAft>
                <a:spcPts val="0"/>
              </a:spcAft>
            </a:pPr>
            <a:r>
              <a:rPr lang="ru-RU" sz="40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Принцип успеха</a:t>
            </a:r>
            <a:endParaRPr lang="ru-RU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55600" indent="342900" algn="just">
              <a:spcAft>
                <a:spcPts val="0"/>
              </a:spcAft>
            </a:pPr>
            <a:r>
              <a:rPr lang="ru-RU" sz="4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Принцип </a:t>
            </a:r>
            <a:r>
              <a:rPr lang="ru-RU" sz="40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динамики</a:t>
            </a:r>
            <a:r>
              <a:rPr lang="ru-RU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355600" indent="342900" algn="just">
              <a:spcAft>
                <a:spcPts val="0"/>
              </a:spcAft>
            </a:pPr>
            <a:r>
              <a:rPr lang="ru-RU" sz="40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Принцип демократии</a:t>
            </a:r>
            <a:r>
              <a:rPr lang="ru-RU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355600" indent="342900" algn="just">
              <a:spcAft>
                <a:spcPts val="0"/>
              </a:spcAft>
            </a:pPr>
            <a:r>
              <a:rPr lang="ru-RU" sz="40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Принцип доступности</a:t>
            </a:r>
            <a:endParaRPr lang="ru-RU" sz="40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55600" indent="342900" algn="just">
              <a:spcAft>
                <a:spcPts val="0"/>
              </a:spcAft>
            </a:pPr>
            <a:r>
              <a:rPr lang="ru-RU" sz="40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Принцип наглядности</a:t>
            </a:r>
            <a:r>
              <a:rPr lang="ru-RU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355600" indent="342900" algn="just">
              <a:spcAft>
                <a:spcPts val="0"/>
              </a:spcAft>
            </a:pPr>
            <a:r>
              <a:rPr lang="ru-RU" sz="40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Принцип систематичности и последовательности</a:t>
            </a:r>
            <a:endParaRPr lang="ru-RU" sz="4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2763" y="1777568"/>
            <a:ext cx="3984723" cy="329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94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520363" cy="1089817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     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реализации программ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(теория и практика)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57375"/>
            <a:ext cx="11073350" cy="4772025"/>
          </a:xfrm>
        </p:spPr>
        <p:txBody>
          <a:bodyPr>
            <a:normAutofit/>
          </a:bodyPr>
          <a:lstStyle/>
          <a:p>
            <a:pPr lvl="0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Театральная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 и техника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речи</a:t>
            </a:r>
          </a:p>
          <a:p>
            <a:pPr lvl="0"/>
            <a:r>
              <a:rPr lang="ru-RU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театральной </a:t>
            </a:r>
            <a:r>
              <a:rPr lang="ru-RU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Ритмопластика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 театральными </a:t>
            </a:r>
          </a:p>
          <a:p>
            <a:pPr marL="0" lvl="0" indent="0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этюдами, спектаклем</a:t>
            </a:r>
          </a:p>
          <a:p>
            <a:pPr lvl="0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оказ спектакля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3125" r="-1770" b="30833"/>
          <a:stretch/>
        </p:blipFill>
        <p:spPr>
          <a:xfrm>
            <a:off x="6715125" y="3757613"/>
            <a:ext cx="4943475" cy="28717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95" t="31667" r="12293" b="17500"/>
          <a:stretch/>
        </p:blipFill>
        <p:spPr>
          <a:xfrm>
            <a:off x="7976930" y="1229123"/>
            <a:ext cx="3681670" cy="2327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8294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</TotalTime>
  <Words>468</Words>
  <Application>Microsoft Office PowerPoint</Application>
  <PresentationFormat>Широкоэкранный</PresentationFormat>
  <Paragraphs>80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 </vt:lpstr>
      <vt:lpstr>  Школьное театральное движение в РФ</vt:lpstr>
      <vt:lpstr>Внеурочная театральная деятельность в школе</vt:lpstr>
      <vt:lpstr>                                 Цели     программ театральной деятельности </vt:lpstr>
      <vt:lpstr>Задачи</vt:lpstr>
      <vt:lpstr>Принципы построения программ      театральной деятельности в школе</vt:lpstr>
      <vt:lpstr>       Особенности реализации программ     (теория и практика)</vt:lpstr>
      <vt:lpstr>            Формы проведения занятий          (групповые и индивидуальные)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ШКОЛЬНЫЙ ТЕАТР</dc:title>
  <dc:creator>Elena</dc:creator>
  <cp:lastModifiedBy>1</cp:lastModifiedBy>
  <cp:revision>40</cp:revision>
  <dcterms:created xsi:type="dcterms:W3CDTF">2022-11-27T04:10:56Z</dcterms:created>
  <dcterms:modified xsi:type="dcterms:W3CDTF">2023-12-07T22:22:34Z</dcterms:modified>
</cp:coreProperties>
</file>