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i9nvrCk9E-4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7664" y="261257"/>
            <a:ext cx="11449384" cy="2971340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tx1"/>
                </a:solidFill>
                <a:latin typeface="Arial Black" panose="020B0A04020102020204" pitchFamily="34" charset="0"/>
              </a:rPr>
              <a:t>Методическая разработка внеклассного мероприятия</a:t>
            </a:r>
            <a:br>
              <a:rPr lang="ru-RU" sz="2400" b="1" dirty="0" smtClean="0">
                <a:ln/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ln/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ln/>
                <a:solidFill>
                  <a:srgbClr val="C00000"/>
                </a:solidFill>
              </a:rPr>
            </a:br>
            <a:r>
              <a:rPr lang="ru-RU" sz="2700" b="1" dirty="0" smtClean="0">
                <a:ln/>
                <a:solidFill>
                  <a:srgbClr val="C00000"/>
                </a:solidFill>
                <a:latin typeface="Arial Narrow" panose="020B0606020202030204" pitchFamily="34" charset="0"/>
              </a:rPr>
              <a:t>Посиделки с участием </a:t>
            </a:r>
            <a:r>
              <a:rPr lang="ru-RU" sz="2700" b="1" dirty="0">
                <a:ln/>
                <a:solidFill>
                  <a:srgbClr val="C00000"/>
                </a:solidFill>
                <a:latin typeface="Arial Narrow" panose="020B0606020202030204" pitchFamily="34" charset="0"/>
              </a:rPr>
              <a:t> родителей  и детей</a:t>
            </a:r>
            <a:br>
              <a:rPr lang="ru-RU" sz="2700" b="1" dirty="0">
                <a:ln/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ln/>
                <a:solidFill>
                  <a:schemeClr val="tx1"/>
                </a:solidFill>
                <a:latin typeface="Arial Narrow" panose="020B0606020202030204" pitchFamily="34" charset="0"/>
              </a:rPr>
              <a:t>в рамках  Предметной недели духовно – нравственной культуры в общеобразовательных  организациях</a:t>
            </a:r>
            <a:br>
              <a:rPr lang="ru-RU" sz="2000" b="1" dirty="0" smtClean="0">
                <a:ln/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ln/>
                <a:solidFill>
                  <a:schemeClr val="tx1"/>
                </a:solidFill>
                <a:latin typeface="Arial Narrow" panose="020B0606020202030204" pitchFamily="34" charset="0"/>
              </a:rPr>
              <a:t> Московской области</a:t>
            </a:r>
            <a:r>
              <a:rPr lang="ru-RU" sz="2000" b="1" dirty="0">
                <a:ln/>
                <a:solidFill>
                  <a:schemeClr val="tx1"/>
                </a:solidFill>
              </a:rPr>
              <a:t/>
            </a:r>
            <a:br>
              <a:rPr lang="ru-RU" sz="2000" b="1" dirty="0">
                <a:ln/>
                <a:solidFill>
                  <a:schemeClr val="tx1"/>
                </a:solidFill>
              </a:rPr>
            </a:br>
            <a:r>
              <a:rPr lang="ru-RU" sz="2400" b="1" dirty="0" smtClean="0">
                <a:ln/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ln/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ln/>
                <a:solidFill>
                  <a:srgbClr val="C00000"/>
                </a:solidFill>
                <a:latin typeface="Arial Black" panose="020B0A04020102020204" pitchFamily="34" charset="0"/>
              </a:rPr>
              <a:t>на тему:</a:t>
            </a:r>
            <a:br>
              <a:rPr lang="ru-RU" sz="2400" b="1" dirty="0" smtClean="0">
                <a:ln/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«Главное у человека – совесть!»</a:t>
            </a:r>
            <a:br>
              <a:rPr lang="ru-RU" sz="40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000" b="1" i="1" dirty="0">
                <a:ln/>
                <a:solidFill>
                  <a:srgbClr val="FF0000"/>
                </a:solidFill>
              </a:rPr>
              <a:t/>
            </a:r>
            <a:br>
              <a:rPr lang="ru-RU" sz="4000" b="1" i="1" dirty="0">
                <a:ln/>
                <a:solidFill>
                  <a:srgbClr val="FF0000"/>
                </a:solidFill>
              </a:rPr>
            </a:br>
            <a:endParaRPr lang="ru-RU" sz="4000" b="1" i="1" dirty="0">
              <a:ln/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47663" y="3825423"/>
            <a:ext cx="11844337" cy="1327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Для учащихся    2 – х классов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МАОУ Домодедовская СОШ № 12 имени полного кавалера ордена Славы В. Д. </a:t>
            </a:r>
            <a:r>
              <a:rPr lang="ru-RU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Преснова</a:t>
            </a:r>
            <a:endParaRPr lang="ru-RU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Московской  области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9613" y="5534561"/>
            <a:ext cx="4817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 Афанасьева  Г.А.</a:t>
            </a:r>
          </a:p>
          <a:p>
            <a:pPr algn="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 начальных классов </a:t>
            </a: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Домодедовская СОШ № 12</a:t>
            </a: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полного кавалера ордена  Славы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В.Д.Преснова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62" y="1607957"/>
            <a:ext cx="1313712" cy="1066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00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697" y="175798"/>
            <a:ext cx="9662932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Портрет 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совестливого человека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355" y="1616869"/>
            <a:ext cx="5335125" cy="57626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оставьте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пожалуйста, словесный собирательный образ совестливого человека.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4096" y="2545445"/>
            <a:ext cx="5885644" cy="3967743"/>
          </a:xfrm>
          <a:solidFill>
            <a:schemeClr val="bg1">
              <a:lumMod val="75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все делает по совести, стыдится поступать…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(нечестно, несправедливо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– человек… 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(справедливый, добросовестный, ответственный. )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 совершает поступков … 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(которые уронят его в глазах других людей, даже тогда, когда уверен, что никто об этом не узнает)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 пройдет мимо … 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(беды, не увильнет трусливо там, где нужно постоять за правду.)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Совестливый человек, если и совершает какие-то несправедливые поступки, то (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непреднамеренно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 они вызывают у него… (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глубокое раскаяние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побуждает человека следовать… (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добру, истине и справедливости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Отвращает его от… (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дурных поступков и действий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без ответа вслух.</a:t>
            </a:r>
          </a:p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задаю вам вопросы, вы обдумываете и мысленно отвечаете на них.</a:t>
            </a:r>
          </a:p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Случалось ли вам испытывать угрызения совести?</a:t>
            </a:r>
          </a:p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Было ли стыдно за свои поступки?</a:t>
            </a:r>
          </a:p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Всегда ли вы поступали по совести?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65939" y="1616869"/>
            <a:ext cx="4338673" cy="5762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РЕФЛЕКСИЯ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03076" y="2545445"/>
            <a:ext cx="5164427" cy="3932628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Закончи предложение.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узнал…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выполнял задания…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дал мне для жизни…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Итог занятия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совестливых людях держится мир и порядок. Так будем же стремиться к образу совестливого человека!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 спешите дарить своим детям любовь и доверие. Благословенны дети, живущие в мире и любви! Желаю всем жить в гармонии со своей совестью. На сегодняшней посиделке родители и дети имели возможность поработать вместе, дети обсуждали свое поведение  перед родителями, а родители вспомнили свое детство. Некоторым очень трудно признавать свои ошибки и им стыдно просить прощения. Мы должны научиться раскаиваться, просить прощения и жить с чистой душой…  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нашей беседы я хотела бы прочитать стихотворение Яны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Кузовлевой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«Совесть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136" y="270821"/>
            <a:ext cx="128636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757" y="627644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Ссылки на источники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4869" y="2545737"/>
            <a:ext cx="3992732" cy="5762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4914" y="2109343"/>
            <a:ext cx="4456125" cy="364953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07098" y="1974115"/>
            <a:ext cx="4006154" cy="37847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47600" y="5758873"/>
            <a:ext cx="5533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Лунтик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друзья. Совесть». 350 серия.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https://www.youtube.com/watch?v=3q7hKcU8jh0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3444" y="158811"/>
            <a:ext cx="128636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ЦЕЛИ И ЗАДАЧИ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ЦЕЛЬ: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9135" y="2545737"/>
            <a:ext cx="5203881" cy="342499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</a:rPr>
              <a:t>Знакомство  с понятием</a:t>
            </a:r>
            <a:r>
              <a:rPr lang="ru-RU" sz="2000" b="1" dirty="0">
                <a:solidFill>
                  <a:schemeClr val="tx1"/>
                </a:solidFill>
              </a:rPr>
              <a:t>: «совесть», «стыд» с помощью обсуждения  </a:t>
            </a:r>
            <a:r>
              <a:rPr lang="ru-RU" sz="2000" b="1" dirty="0" smtClean="0">
                <a:solidFill>
                  <a:schemeClr val="tx1"/>
                </a:solidFill>
              </a:rPr>
              <a:t>притч,  афоризмов, просмотренного мультфильма, из истории жизни родителей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Задачи: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90278" y="2545738"/>
            <a:ext cx="5971093" cy="3354060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тимулировать самооценку у обуча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ющихся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и их самоконтроля в повседневном поведении на  основе формирования  этического  понятия совести;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Формировать  у обучающихся  культуру  общения 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Создавать условия  для развития потребности  к сотрудничеству: учитель – ребенок - семья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Развивать умение высказывать свое мнение , отстаивать  его, а также  умение  признавать  свои ошибки , анализировать их и делать выводы;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79" y="76466"/>
            <a:ext cx="1531622" cy="12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801266"/>
              </p:ext>
            </p:extLst>
          </p:nvPr>
        </p:nvGraphicFramePr>
        <p:xfrm>
          <a:off x="746975" y="1243078"/>
          <a:ext cx="11217498" cy="5506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4451"/>
                <a:gridCol w="2168010"/>
                <a:gridCol w="3213577"/>
                <a:gridCol w="2791460"/>
              </a:tblGrid>
              <a:tr h="69645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Педагогические  технологии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методы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Виды  деятельности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Формы  работы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45347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1" dirty="0" smtClean="0"/>
                        <a:t>Технология диалогового взаимодействия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Коммуникативный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Выделять признаки, различать, определить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Коллективная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2388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Технология дебаты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Частично- поисковый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b="1" dirty="0" smtClean="0"/>
                        <a:t>Устанавливать  причины, следствия, связи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фронтальная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2388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Технология критического мышления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b="1" dirty="0" smtClean="0"/>
                        <a:t>Игровой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Анализироват</a:t>
                      </a:r>
                      <a:r>
                        <a:rPr lang="ru-RU" b="1" dirty="0" smtClean="0"/>
                        <a:t>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групповая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084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b="1" dirty="0" smtClean="0"/>
                        <a:t>Находить и систематизировать  информацию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90" y="0"/>
            <a:ext cx="1450565" cy="1127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088" y="105883"/>
            <a:ext cx="1362912" cy="115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203" y="302138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ПЛАН ЗАНЯТИЯ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40157" y="1210614"/>
            <a:ext cx="5009881" cy="5444431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Dot"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</a:rPr>
              <a:t>1этап. Организационный момент. Самоопределение к деятельности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</a:rPr>
              <a:t>Инсценировка  «Притча о трёх мудрецах»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(в роли мудрецов – родители, главный герой – ученик).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</a:rPr>
              <a:t>Работа  в паре ( родитель и ребенок). Записать на полоске бумаги самые главные качества человека и прикрепить полоску к доске. Ответ сравниваем с ответом мудреца.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</a:rPr>
              <a:t>Определение темы нашей посиделки « Главное у человека – совесть»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</a:rPr>
              <a:t>2 этап. Актуализация знаний.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совесть?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Просмотр отрывка  из мультфильма «</a:t>
            </a:r>
            <a:r>
              <a:rPr lang="ru-RU" sz="1400" b="1" dirty="0" err="1" smtClean="0">
                <a:solidFill>
                  <a:schemeClr val="tx1"/>
                </a:solidFill>
              </a:rPr>
              <a:t>Лунтик</a:t>
            </a:r>
            <a:r>
              <a:rPr lang="ru-RU" sz="1400" b="1" dirty="0" smtClean="0">
                <a:solidFill>
                  <a:schemeClr val="tx1"/>
                </a:solidFill>
              </a:rPr>
              <a:t> и его </a:t>
            </a:r>
            <a:r>
              <a:rPr lang="ru-RU" sz="1400" b="1" dirty="0" err="1" smtClean="0">
                <a:solidFill>
                  <a:schemeClr val="tx1"/>
                </a:solidFill>
              </a:rPr>
              <a:t>друзья.Совесть</a:t>
            </a:r>
            <a:r>
              <a:rPr lang="ru-RU" sz="1400" b="1" dirty="0" smtClean="0">
                <a:solidFill>
                  <a:schemeClr val="tx1"/>
                </a:solidFill>
              </a:rPr>
              <a:t>.» . Беседа по данной теме (  ответы родителей – детей)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</a:rPr>
              <a:t>Работа с определениями.(моделирование понятия «совесть»)  Работа в группах с афоризмами.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671257" y="1210614"/>
            <a:ext cx="5035640" cy="5444431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</a:rPr>
              <a:t>3 этап. Формирование новых  знаний и умений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</a:rPr>
              <a:t>Работа с притчей «Совесть без муки» Прочитать притчу и ответить на вопрос «В чём смысл притчи?»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</a:rPr>
              <a:t>Беседа по притче.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</a:rPr>
              <a:t>Игра «Найди пару». Работа в паре. Работа с пословицами.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</a:rPr>
              <a:t>4 этап. Применение полученных знаний и умений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</a:rPr>
              <a:t>Проверка по эталону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</a:rPr>
              <a:t>Игра «Пирамида Совести»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</a:rPr>
              <a:t>Упражнение «Минута  </a:t>
            </a:r>
            <a:r>
              <a:rPr lang="ru-RU" sz="1400" b="1" dirty="0" err="1" smtClean="0">
                <a:solidFill>
                  <a:schemeClr val="tx1"/>
                </a:solidFill>
              </a:rPr>
              <a:t>расскаяния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( родители и дети записывают перечень своих поступков, стыд за которые лежит на сердце тяжким грузом.) И пусть их огонь уничтожит! (горелка и блюдо)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</a:rPr>
              <a:t>Словесный портрет совестливого человека.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Рефлексия. Итог посиделки.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635" y="193183"/>
            <a:ext cx="1164437" cy="903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635" y="79160"/>
            <a:ext cx="1286264" cy="996654"/>
          </a:xfrm>
          <a:prstGeom prst="rect">
            <a:avLst/>
          </a:prstGeom>
        </p:spPr>
      </p:pic>
      <p:pic>
        <p:nvPicPr>
          <p:cNvPr id="11" name="Объект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706" y="5460642"/>
            <a:ext cx="719551" cy="119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676" y="182834"/>
            <a:ext cx="11552324" cy="11297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Учебный материал на этапе объяснения 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578" y="694746"/>
            <a:ext cx="901222" cy="81033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227" y="2161117"/>
            <a:ext cx="2494058" cy="2393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59" y="1209170"/>
            <a:ext cx="1416868" cy="937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 rot="20323823">
            <a:off x="9472612" y="1447084"/>
            <a:ext cx="97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РАЗУМ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715" y="1175909"/>
            <a:ext cx="1193187" cy="852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 rot="19866664">
            <a:off x="11195455" y="1396697"/>
            <a:ext cx="82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ВОЛЯ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439" y="2849258"/>
            <a:ext cx="1674698" cy="9502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0551749">
            <a:off x="8840988" y="3152910"/>
            <a:ext cx="1216822" cy="3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СОВЕСТЬ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482" y="3571351"/>
            <a:ext cx="2859110" cy="164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1544" y="3662715"/>
            <a:ext cx="1550090" cy="1409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Овальная выноска 22"/>
          <p:cNvSpPr/>
          <p:nvPr/>
        </p:nvSpPr>
        <p:spPr>
          <a:xfrm>
            <a:off x="6854214" y="3186852"/>
            <a:ext cx="773673" cy="61264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??</a:t>
            </a:r>
            <a:r>
              <a:rPr lang="en-US" dirty="0" smtClean="0"/>
              <a:t>&amp;</a:t>
            </a:r>
            <a:r>
              <a:rPr lang="ru-RU" dirty="0"/>
              <a:t>?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7455" y="3102287"/>
            <a:ext cx="804742" cy="7193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322" y="1327028"/>
            <a:ext cx="3754983" cy="1849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Вертикальный свиток 28"/>
          <p:cNvSpPr/>
          <p:nvPr/>
        </p:nvSpPr>
        <p:spPr>
          <a:xfrm>
            <a:off x="3723355" y="1067898"/>
            <a:ext cx="5644565" cy="2035831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день, уважаемые родители и наши детишки! Мы рады видеть Вас в необычном месте – на поляне мудрецов. На  ней растёт большой развесистый дуб – дерево Мудрости. Он все знает о человеческой жизни. Однажды  предрассветною порой  три мудреца встретили  нашего ученика, который искал ответы на свои вопросы.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Вертикальный свиток 29"/>
          <p:cNvSpPr/>
          <p:nvPr/>
        </p:nvSpPr>
        <p:spPr>
          <a:xfrm>
            <a:off x="160713" y="3209036"/>
            <a:ext cx="6534848" cy="3210252"/>
          </a:xfrm>
          <a:prstGeom prst="verticalScroll">
            <a:avLst/>
          </a:prstGeom>
          <a:solidFill>
            <a:schemeClr val="bg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823371" y="3220391"/>
            <a:ext cx="2325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2.Инсценировка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61545" y="1066011"/>
            <a:ext cx="383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1.Организационный момент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0913" y="3571352"/>
            <a:ext cx="554537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главное, скажите в человеке?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разум – первый мне ответил (прикрепляю  листочек со словом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«Разум»)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  каждый путь и правилен и светел.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Благодарю, что просветил меня. Я поклонилась , голову склоня.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 ответил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Воля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пути, (прикрепляю карточку) Который нужно с гордостью пройти, чтобы  достойно  подойти к концу. Я поклонилась в пояс мудрецу.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нет, не то, заволновался третий. Послушайте, что строго он ответил: (пауза)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 и ребятишки , как вы думаете, что считал главным в человеке третий мудрец?</a:t>
            </a: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Горизонтальный свиток 34"/>
          <p:cNvSpPr/>
          <p:nvPr/>
        </p:nvSpPr>
        <p:spPr>
          <a:xfrm rot="5400000">
            <a:off x="8496124" y="3209848"/>
            <a:ext cx="1463175" cy="5499278"/>
          </a:xfrm>
          <a:prstGeom prst="horizontalScroll">
            <a:avLst>
              <a:gd name="adj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472651" y="5233019"/>
            <a:ext cx="51183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3.Работа в парах. Определение темы посиделки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85892" y="5613857"/>
            <a:ext cx="460509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на бумаге самые главные качества человека и прикрепить на дерево. Ответ сравниваем с ответом мудреца. (Ответ -совесть)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012" y="624110"/>
            <a:ext cx="9804600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Актуализация  знаний 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5769" y="1622276"/>
            <a:ext cx="3992732" cy="5762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Что такое совесть?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36793" y="1636134"/>
            <a:ext cx="3970858" cy="72396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Вопросы для детей от родителей и от учителя</a:t>
            </a:r>
            <a:endParaRPr lang="ru-RU" sz="1800" dirty="0"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773876"/>
          </a:xfrm>
          <a:solidFill>
            <a:srgbClr val="FFC000"/>
          </a:solidFill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Совесть украшает человека?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вопросы мы поставим перед собой , что мы хотим узнать?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 ребят: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совесть?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Нужна ли она человеку?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жить  поступать по совести?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совесть бывает чиста?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Моделирование понятия «Совесть»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9nvrCk9E-4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6135" y="2276598"/>
            <a:ext cx="4572000" cy="30107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2952" y="5396284"/>
            <a:ext cx="52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 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Лунтик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друзья. Совесть». 350 серия.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www.youtube.com/watch?v=3q7hKcU8jh0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154" y="34089"/>
            <a:ext cx="128636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637" y="395135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Работа с определением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1189" y="2417069"/>
            <a:ext cx="4956737" cy="4312263"/>
          </a:xfrm>
          <a:solidFill>
            <a:srgbClr val="92D050"/>
          </a:solidFill>
          <a:ln>
            <a:solidFill>
              <a:srgbClr val="002060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«Закон, живущий в нас, называется совестью».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Кант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«Совесть — это 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внутренний судья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безошибочно свидетельствующий о том, насколько наши поступки заслуживают уважения или порицания наших близких».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Суворов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В.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«Совесть — 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когтистый зверь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скребущий сердце».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Пушкин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«Совесть – это 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голос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предупреждающий о том, что за нами кто-то следит».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Антуан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Сент-Экзюпери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«Совесть – это 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суд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доброго человека».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Аристотель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67563" y="1702927"/>
            <a:ext cx="4668122" cy="5026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76" y="144585"/>
            <a:ext cx="1286367" cy="10789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84976" y="1702927"/>
            <a:ext cx="4750675" cy="738664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ctr">
              <a:buClr>
                <a:srgbClr val="A53010"/>
              </a:buClr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Афоризмы , посвященные понятию «Совесть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>
              <a:buClr>
                <a:srgbClr val="A53010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ключевое слово –синоним из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афоризма. Выберите ключевое слово – синоним из афоризма.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073" y="315017"/>
            <a:ext cx="892078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Формирование новых  знаний и умений</a:t>
            </a:r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58073" y="1595907"/>
            <a:ext cx="4674032" cy="81897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притчей. Прочитай притчу и ответьте на вопрос «В чем смысл притчи?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58072" y="2548966"/>
            <a:ext cx="4674033" cy="3354060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                 Совесть </a:t>
            </a:r>
            <a:r>
              <a:rPr lang="ru-RU" b="1" dirty="0"/>
              <a:t>без муки</a:t>
            </a:r>
            <a:endParaRPr lang="ru-RU" dirty="0"/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Нашел совестливый человек чужой кошелек. А в нем – столько денег, что ему, жившему на пороге бедности, на всю жизнь бы хватило. Да еще и осталось! Обрадовался человек. Но не деньгам. А тому… что в кошельке визитка хозяина оказалась. С адресом, по которому находку можно было вернуть. Иначе – вся эта сытая и безбедная жизнь была бы сплошной мукой. Да еще б и на вечность хватило!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притчи: Монах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Варнава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(Евгений Санин). Из книги: Маленькие притчи для детей и взрослых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66715" y="1595907"/>
            <a:ext cx="4138916" cy="43895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Беседа по притче.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поступит герой притчи?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Почему он вернет кошелек хозяину?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Что помогает человеку отличить добро от зла?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же, это совесть.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 чем смысл притчи?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Чему она нас учит?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Ребята, зачем человеку нужна совесть? (Ответы детей).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88" y="125644"/>
            <a:ext cx="128636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305" y="224865"/>
            <a:ext cx="9534143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Применение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 полученных знаний и умений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6067" y="1660382"/>
            <a:ext cx="4468970" cy="51178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пару». Работа в паре.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2428" y="2408624"/>
            <a:ext cx="5396247" cy="38647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пословицами.</a:t>
            </a:r>
          </a:p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собрать пословицы на каждой парте лежат начало и окончания пословиц. Вам нужно составить из этих частей пословицы о совести)</a:t>
            </a:r>
          </a:p>
          <a:p>
            <a:r>
              <a:rPr lang="ru-RU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все отмывает, кроме нечистой совести (сербская пословица)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Вечно живет в страхе тот, у кого совесть нечиста. (итальянская пословица)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человека утаишь, а от совести нет.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Совесть без зубов, а грызёт.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Нечистая совесть спать не даёт.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потеряешь - можно нажить, а совесть потеряешь - беду узнаешь.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Совесть - глаз народа.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 совесть да за честь - хоть голову </a:t>
            </a:r>
            <a:r>
              <a:rPr lang="ru-RU" sz="25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снесть</a:t>
            </a:r>
            <a:r>
              <a:rPr lang="ru-RU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него стыда - что волос на камне.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496119" y="3495308"/>
            <a:ext cx="2519870" cy="289261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lvl="0" algn="ctr">
              <a:buClr>
                <a:srgbClr val="A53010"/>
              </a:buClr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«Минута  </a:t>
            </a:r>
            <a:r>
              <a:rPr lang="ru-RU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расскаяния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buClr>
                <a:srgbClr val="A53010"/>
              </a:buClr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родители и дети записывают перечень своих поступков, стыд за которые лежит на сердце тяжким грузом.) И пусть их огонь уничтожит! (горелка и блюдо)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0955" y="1660382"/>
            <a:ext cx="5134493" cy="1765479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Чему учат нас эти пословицы?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А как вы считаете, можно ли услышать голос совести? Если да, то как, при каких ситуациях мы слышим этот голос?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Совершая дурной поступок, ты остаешься наедине со своим поступком, для окружающих тебя людей твой поступок обычно проходит незаметно, всегда в любой ситуации остаешься ты, твой поступок, и окружающие тебя люди. Любая трудная ситуация имеет ступени решения проблемы. (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СОВЕСТИ)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955" y="3495307"/>
            <a:ext cx="2891682" cy="28926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081" y="3425861"/>
            <a:ext cx="128636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724</TotalTime>
  <Words>1243</Words>
  <Application>Microsoft Office PowerPoint</Application>
  <PresentationFormat>Широкоэкранный</PresentationFormat>
  <Paragraphs>154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Narrow</vt:lpstr>
      <vt:lpstr>Century Gothic</vt:lpstr>
      <vt:lpstr>Times New Roman</vt:lpstr>
      <vt:lpstr>Wingdings</vt:lpstr>
      <vt:lpstr>Wingdings 3</vt:lpstr>
      <vt:lpstr>Легкий дым</vt:lpstr>
      <vt:lpstr>Методическая разработка внеклассного мероприятия  Посиделки с участием  родителей  и детей в рамках  Предметной недели духовно – нравственной культуры в общеобразовательных  организациях  Московской области  на тему: «Главное у человека – совесть!»  </vt:lpstr>
      <vt:lpstr>ЦЕЛИ И ЗАДАЧИ</vt:lpstr>
      <vt:lpstr>Презентация PowerPoint</vt:lpstr>
      <vt:lpstr> ПЛАН ЗАНЯТИЯ</vt:lpstr>
      <vt:lpstr>Учебный материал на этапе объяснения </vt:lpstr>
      <vt:lpstr>Актуализация  знаний </vt:lpstr>
      <vt:lpstr>Работа с определением</vt:lpstr>
      <vt:lpstr>Формирование новых  знаний и умений </vt:lpstr>
      <vt:lpstr>Применение полученных знаний и умений</vt:lpstr>
      <vt:lpstr>Портрет совестливого человека</vt:lpstr>
      <vt:lpstr>Ссылки на источники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внеклассного мероприятия Круглый стол (посиделки с участием родите «Истинный учитель находится в сердце…»</dc:title>
  <dc:creator>asus</dc:creator>
  <cp:lastModifiedBy>asus</cp:lastModifiedBy>
  <cp:revision>74</cp:revision>
  <dcterms:created xsi:type="dcterms:W3CDTF">2023-10-09T19:01:40Z</dcterms:created>
  <dcterms:modified xsi:type="dcterms:W3CDTF">2023-12-13T18:00:22Z</dcterms:modified>
</cp:coreProperties>
</file>