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17"/>
  </p:notesMasterIdLst>
  <p:handoutMasterIdLst>
    <p:handoutMasterId r:id="rId18"/>
  </p:handoutMasterIdLst>
  <p:sldIdLst>
    <p:sldId id="1895" r:id="rId2"/>
    <p:sldId id="1866" r:id="rId3"/>
    <p:sldId id="1896" r:id="rId4"/>
    <p:sldId id="1897" r:id="rId5"/>
    <p:sldId id="1898" r:id="rId6"/>
    <p:sldId id="1909" r:id="rId7"/>
    <p:sldId id="1900" r:id="rId8"/>
    <p:sldId id="1901" r:id="rId9"/>
    <p:sldId id="1902" r:id="rId10"/>
    <p:sldId id="1903" r:id="rId11"/>
    <p:sldId id="1905" r:id="rId12"/>
    <p:sldId id="1906" r:id="rId13"/>
    <p:sldId id="1907" r:id="rId14"/>
    <p:sldId id="1908" r:id="rId15"/>
    <p:sldId id="146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9C370"/>
    <a:srgbClr val="D9D9D9"/>
    <a:srgbClr val="DADADA"/>
    <a:srgbClr val="E1E5E7"/>
    <a:srgbClr val="D98A0B"/>
    <a:srgbClr val="A3A3A3"/>
    <a:srgbClr val="A6A6A6"/>
    <a:srgbClr val="BFBFBF"/>
    <a:srgbClr val="F5A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343" autoAdjust="0"/>
  </p:normalViewPr>
  <p:slideViewPr>
    <p:cSldViewPr>
      <p:cViewPr varScale="1">
        <p:scale>
          <a:sx n="87" d="100"/>
          <a:sy n="87" d="100"/>
        </p:scale>
        <p:origin x="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A75A-427C-B8CF-582E60E313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75A-427C-B8CF-582E60E313A7}"/>
              </c:ext>
            </c:extLst>
          </c:dPt>
          <c:dLbls>
            <c:dLbl>
              <c:idx val="0"/>
              <c:layout>
                <c:manualLayout>
                  <c:x val="-0.31182795698924731"/>
                  <c:y val="0.251907938865197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38709677419356"/>
                      <c:h val="0.15135361588625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5A-427C-B8CF-582E60E313A7}"/>
                </c:ext>
              </c:extLst>
            </c:dLbl>
            <c:dLbl>
              <c:idx val="1"/>
              <c:layout>
                <c:manualLayout>
                  <c:x val="-2.0161290322580645E-2"/>
                  <c:y val="-0.153651891450504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5698924731181"/>
                      <c:h val="0.16025676976191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75A-427C-B8CF-582E60E313A7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5A-427C-B8CF-582E60E313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FF2-4B4C-B8BD-BA55E72AA6B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F2-4B4C-B8BD-BA55E72AA6B4}"/>
              </c:ext>
            </c:extLst>
          </c:dPt>
          <c:dLbls>
            <c:dLbl>
              <c:idx val="0"/>
              <c:layout>
                <c:manualLayout>
                  <c:x val="-0.13031381946821866"/>
                  <c:y val="0.479603272852465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2-4B4C-B8BD-BA55E72AA6B4}"/>
                </c:ext>
              </c:extLst>
            </c:dLbl>
            <c:dLbl>
              <c:idx val="1"/>
              <c:layout>
                <c:manualLayout>
                  <c:x val="1.4492753623188406E-2"/>
                  <c:y val="-0.374372788736933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2-4B4C-B8BD-BA55E72AA6B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Специалисты</c:v>
                </c:pt>
                <c:pt idx="1">
                  <c:v>Люди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2-4B4C-B8BD-BA55E72AA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72275271337361"/>
          <c:y val="0.16030726332007492"/>
          <c:w val="0.29689902424990339"/>
          <c:h val="0.710395042375674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5A1-4B3E-9AC0-2B4923E604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5A1-4B3E-9AC0-2B4923E60468}"/>
              </c:ext>
            </c:extLst>
          </c:dPt>
          <c:dLbls>
            <c:dLbl>
              <c:idx val="0"/>
              <c:layout>
                <c:manualLayout>
                  <c:x val="-0.15955247675056367"/>
                  <c:y val="-0.162296191472343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A1-4B3E-9AC0-2B4923E60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Дерево</c:v>
                </c:pt>
                <c:pt idx="1">
                  <c:v>Металл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1-4B3E-9AC0-2B4923E60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A75A-427C-B8CF-582E60E313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75A-427C-B8CF-582E60E313A7}"/>
              </c:ext>
            </c:extLst>
          </c:dPt>
          <c:dLbls>
            <c:dLbl>
              <c:idx val="0"/>
              <c:layout>
                <c:manualLayout>
                  <c:x val="0.13513531247783217"/>
                  <c:y val="-1.0148970076887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5211037809456"/>
                      <c:h val="0.15135361928082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75A-427C-B8CF-582E60E313A7}"/>
                </c:ext>
              </c:extLst>
            </c:dLbl>
            <c:dLbl>
              <c:idx val="1"/>
              <c:layout>
                <c:manualLayout>
                  <c:x val="-4.2683727034120732E-2"/>
                  <c:y val="8.946881659897865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95698924731181"/>
                      <c:h val="0.16025676976191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75A-427C-B8CF-582E60E313A7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5A-427C-B8CF-582E60E313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FF2-4B4C-B8BD-BA55E72AA6B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F2-4B4C-B8BD-BA55E72AA6B4}"/>
              </c:ext>
            </c:extLst>
          </c:dPt>
          <c:dLbls>
            <c:dLbl>
              <c:idx val="0"/>
              <c:layout>
                <c:manualLayout>
                  <c:x val="-0.13031370406952233"/>
                  <c:y val="0.567000009384061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2-4B4C-B8BD-BA55E72AA6B4}"/>
                </c:ext>
              </c:extLst>
            </c:dLbl>
            <c:dLbl>
              <c:idx val="1"/>
              <c:layout>
                <c:manualLayout>
                  <c:x val="1.4492829339409912E-2"/>
                  <c:y val="-0.485605162485024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2-4B4C-B8BD-BA55E72AA6B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Специалисты</c:v>
                </c:pt>
                <c:pt idx="1">
                  <c:v>Люди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2-4B4C-B8BD-BA55E72AA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72275271337361"/>
          <c:y val="0.16030726332007492"/>
          <c:w val="0.29689902424990339"/>
          <c:h val="0.710395042375674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8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5A1-4B3E-9AC0-2B4923E604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5A1-4B3E-9AC0-2B4923E60468}"/>
              </c:ext>
            </c:extLst>
          </c:dPt>
          <c:dLbls>
            <c:dLbl>
              <c:idx val="0"/>
              <c:layout>
                <c:manualLayout>
                  <c:x val="-0.15955247675056375"/>
                  <c:y val="0.106503414754199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A1-4B3E-9AC0-2B4923E604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Дерево</c:v>
                </c:pt>
                <c:pt idx="1">
                  <c:v>Металл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A1-4B3E-9AC0-2B4923E60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E054-081F-4F34-AA35-1B2888B4E9B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668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971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27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80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490"/>
            <a:ext cx="9144000" cy="4380520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0024528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" y="898981"/>
            <a:ext cx="3345544" cy="33455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350393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0211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01"/>
            <a:ext cx="9144000" cy="387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9492802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5230429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0986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1434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ctr">
              <a:buNone/>
              <a:defRPr lang="en-US" sz="1350"/>
            </a:lvl1pPr>
          </a:lstStyle>
          <a:p>
            <a:pPr marL="0" lv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58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96493" y="1149352"/>
            <a:ext cx="2690865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219748" y="1149352"/>
            <a:ext cx="2690867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43006" y="1149352"/>
            <a:ext cx="2690866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917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560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79963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53435" y="1349494"/>
            <a:ext cx="2376980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bg1"/>
            </a:solidFill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76691" y="1349494"/>
            <a:ext cx="2376980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bg1"/>
            </a:solidFill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99947" y="1349494"/>
            <a:ext cx="2376980" cy="1851405"/>
          </a:xfrm>
          <a:custGeom>
            <a:avLst/>
            <a:gdLst>
              <a:gd name="connsiteX0" fmla="*/ 0 w 2376980"/>
              <a:gd name="connsiteY0" fmla="*/ 0 h 1851405"/>
              <a:gd name="connsiteX1" fmla="*/ 2376980 w 2376980"/>
              <a:gd name="connsiteY1" fmla="*/ 0 h 1851405"/>
              <a:gd name="connsiteX2" fmla="*/ 2376980 w 2376980"/>
              <a:gd name="connsiteY2" fmla="*/ 1851405 h 1851405"/>
              <a:gd name="connsiteX3" fmla="*/ 0 w 2376980"/>
              <a:gd name="connsiteY3" fmla="*/ 1851405 h 18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980" h="1851405">
                <a:moveTo>
                  <a:pt x="0" y="0"/>
                </a:moveTo>
                <a:lnTo>
                  <a:pt x="2376980" y="0"/>
                </a:lnTo>
                <a:lnTo>
                  <a:pt x="2376980" y="1851405"/>
                </a:lnTo>
                <a:lnTo>
                  <a:pt x="0" y="185140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bg1"/>
            </a:solidFill>
          </a:ln>
        </p:spPr>
        <p:txBody>
          <a:bodyPr wrap="square" tIns="91440" bIns="457200" anchor="b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3473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288804" y="3052746"/>
            <a:ext cx="2014585" cy="1356157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2331794" y="1653435"/>
            <a:ext cx="2097011" cy="1499681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4313813" y="3042177"/>
            <a:ext cx="1942577" cy="1239992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6565146" y="1783279"/>
            <a:ext cx="1942577" cy="1239993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0557767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66428" y="2876550"/>
            <a:ext cx="3810000" cy="1917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12038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997886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2188846"/>
            <a:ext cx="2286000" cy="1475104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2345821"/>
            <a:ext cx="5208208" cy="2661788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32733"/>
            <a:ext cx="2667000" cy="1674877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248605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420179"/>
            <a:ext cx="4572001" cy="3352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8353634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6300" y="1400175"/>
            <a:ext cx="40630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400175"/>
            <a:ext cx="4064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2237840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03105" y="1400175"/>
            <a:ext cx="2724151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2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0876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809998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459322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6264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15311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15240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1652755" y="1333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1652755" y="26479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8857552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40881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1346145" y="1685897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2692290" y="296298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84520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7776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0372239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467757"/>
            <a:ext cx="2540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03419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80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5331964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578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6130781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558482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685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5435600" y="1149349"/>
            <a:ext cx="2844800" cy="2844800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1934473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747917"/>
            <a:ext cx="4648200" cy="2652633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1206083" y="1956216"/>
            <a:ext cx="2236034" cy="2236034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09389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876550"/>
            <a:ext cx="9144000" cy="226695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1122136"/>
            <a:ext cx="3530600" cy="353060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70879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77362" y="2038350"/>
            <a:ext cx="4966637" cy="2059214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709450" y="1057075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709450" y="2989580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1418037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1455420"/>
            <a:ext cx="3263026" cy="325801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3809388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380999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2584035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4787070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6990106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0637981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565908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0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1713152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3737987" y="1538231"/>
            <a:ext cx="1668026" cy="310669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1052838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5829113" y="1206501"/>
            <a:ext cx="2920250" cy="3747658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214565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378502" y="1384301"/>
            <a:ext cx="3661434" cy="340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0842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3215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234952" y="2290078"/>
            <a:ext cx="1575048" cy="157504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2289895"/>
            <a:ext cx="1571349" cy="1571349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296938" y="1352550"/>
            <a:ext cx="1572013" cy="1572014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1298564" y="3207741"/>
            <a:ext cx="1573808" cy="1573809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729442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1905111" y="2309784"/>
            <a:ext cx="1361099" cy="155736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4635673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366235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494646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4223" y="1104199"/>
            <a:ext cx="3480493" cy="3724277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7981504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721" y="3303557"/>
            <a:ext cx="1881995" cy="183971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6361599" y="1257042"/>
            <a:ext cx="2782401" cy="3676699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8817599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2507364"/>
            <a:ext cx="2819400" cy="227418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47900" y="158115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289554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927324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61283" y="3454488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151963" y="2001476"/>
            <a:ext cx="212852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013783" y="125222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44363" y="256661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7535147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1548611"/>
            <a:ext cx="3072828" cy="30728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350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1081324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91921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08187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31805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027473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9047566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128411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81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381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090750" y="1449475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6096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6096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090750" y="3268950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9319265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08015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708015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957477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7206938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7206938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957477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77866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9867557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1" y="-3"/>
            <a:ext cx="9144000" cy="5143502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100484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1" y="1385888"/>
            <a:ext cx="3794895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57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63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496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1942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  <p:sldLayoutId id="2147484331" r:id="rId18"/>
    <p:sldLayoutId id="2147484332" r:id="rId19"/>
    <p:sldLayoutId id="2147484333" r:id="rId20"/>
    <p:sldLayoutId id="2147484334" r:id="rId21"/>
    <p:sldLayoutId id="2147484335" r:id="rId22"/>
    <p:sldLayoutId id="2147484336" r:id="rId23"/>
    <p:sldLayoutId id="2147484337" r:id="rId24"/>
    <p:sldLayoutId id="2147484180" r:id="rId25"/>
    <p:sldLayoutId id="2147484181" r:id="rId26"/>
    <p:sldLayoutId id="2147484096" r:id="rId27"/>
    <p:sldLayoutId id="2147484184" r:id="rId28"/>
    <p:sldLayoutId id="2147484122" r:id="rId29"/>
    <p:sldLayoutId id="2147484176" r:id="rId30"/>
    <p:sldLayoutId id="2147484175" r:id="rId31"/>
    <p:sldLayoutId id="2147484182" r:id="rId32"/>
    <p:sldLayoutId id="2147484183" r:id="rId33"/>
    <p:sldLayoutId id="2147484194" r:id="rId34"/>
    <p:sldLayoutId id="2147484237" r:id="rId35"/>
    <p:sldLayoutId id="2147484258" r:id="rId36"/>
    <p:sldLayoutId id="2147484197" r:id="rId37"/>
    <p:sldLayoutId id="2147484239" r:id="rId38"/>
    <p:sldLayoutId id="2147484235" r:id="rId39"/>
    <p:sldLayoutId id="2147484198" r:id="rId40"/>
    <p:sldLayoutId id="2147484214" r:id="rId41"/>
    <p:sldLayoutId id="2147484199" r:id="rId42"/>
    <p:sldLayoutId id="2147484200" r:id="rId43"/>
    <p:sldLayoutId id="2147484201" r:id="rId44"/>
    <p:sldLayoutId id="2147484206" r:id="rId45"/>
    <p:sldLayoutId id="2147484202" r:id="rId46"/>
    <p:sldLayoutId id="2147484222" r:id="rId47"/>
    <p:sldLayoutId id="2147484204" r:id="rId48"/>
    <p:sldLayoutId id="2147484205" r:id="rId49"/>
    <p:sldLayoutId id="2147484207" r:id="rId50"/>
    <p:sldLayoutId id="2147484208" r:id="rId51"/>
    <p:sldLayoutId id="2147484233" r:id="rId52"/>
    <p:sldLayoutId id="2147484212" r:id="rId53"/>
    <p:sldLayoutId id="2147484215" r:id="rId54"/>
    <p:sldLayoutId id="2147484216" r:id="rId55"/>
    <p:sldLayoutId id="2147484243" r:id="rId56"/>
    <p:sldLayoutId id="2147484218" r:id="rId57"/>
    <p:sldLayoutId id="2147484232" r:id="rId58"/>
    <p:sldLayoutId id="2147484219" r:id="rId59"/>
    <p:sldLayoutId id="2147484231" r:id="rId60"/>
    <p:sldLayoutId id="2147484221" r:id="rId61"/>
    <p:sldLayoutId id="2147484230" r:id="rId62"/>
    <p:sldLayoutId id="2147484220" r:id="rId63"/>
    <p:sldLayoutId id="2147484105" r:id="rId64"/>
    <p:sldLayoutId id="2147484106" r:id="rId65"/>
    <p:sldLayoutId id="2147484223" r:id="rId66"/>
    <p:sldLayoutId id="2147484225" r:id="rId67"/>
    <p:sldLayoutId id="2147484227" r:id="rId68"/>
    <p:sldLayoutId id="2147484260" r:id="rId69"/>
  </p:sldLayoutIdLst>
  <p:transition spd="slow">
    <p:fade/>
  </p:transition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cf0caa8f358e5e109182ef1fc3517ac4-l&amp;n=1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21354"/>
          <a:stretch>
            <a:fillRect/>
          </a:stretch>
        </p:blipFill>
        <p:spPr bwMode="auto">
          <a:xfrm>
            <a:off x="-49161" y="-82345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/>
        </p:nvSpPr>
        <p:spPr bwMode="auto">
          <a:xfrm rot="5400000">
            <a:off x="31955" y="-11676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2060" y="155275"/>
            <a:ext cx="66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Муниципальное дошкольное образование учреждение  </a:t>
            </a:r>
          </a:p>
          <a:p>
            <a:pPr algn="ct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«Детский сад №34»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4900" y="1733550"/>
            <a:ext cx="779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Проэкт</a:t>
            </a: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 тему</a:t>
            </a:r>
          </a:p>
          <a:p>
            <a:pPr algn="ctr"/>
            <a:r>
              <a:rPr lang="ru-RU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«Матрешка – загадка  и символ России»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3320822"/>
            <a:ext cx="667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Воспитатель </a:t>
            </a:r>
          </a:p>
          <a:p>
            <a:pPr algn="r"/>
            <a:r>
              <a:rPr lang="ru-RU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Старшей  группы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Айкина Н. Л </a:t>
            </a:r>
          </a:p>
        </p:txBody>
      </p:sp>
    </p:spTree>
    <p:extLst>
      <p:ext uri="{BB962C8B-B14F-4D97-AF65-F5344CB8AC3E}">
        <p14:creationId xmlns:p14="http://schemas.microsoft.com/office/powerpoint/2010/main" val="418015604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5400000">
            <a:off x="461416" y="1169282"/>
            <a:ext cx="2216147" cy="2690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5400000">
            <a:off x="3414666" y="1173240"/>
            <a:ext cx="2216147" cy="2690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5400000">
            <a:off x="6417252" y="1170127"/>
            <a:ext cx="2216147" cy="2690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r="7204"/>
          <a:stretch>
            <a:fillRect/>
          </a:stretch>
        </p:blipFill>
        <p:spPr>
          <a:xfrm>
            <a:off x="381000" y="1589088"/>
            <a:ext cx="2376488" cy="1851025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7154"/>
          <a:stretch>
            <a:fillRect/>
          </a:stretch>
        </p:blipFill>
        <p:spPr>
          <a:xfrm>
            <a:off x="3333750" y="1592263"/>
            <a:ext cx="2378075" cy="1851025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r="717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9021" y="801538"/>
            <a:ext cx="8367713" cy="438758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13.03. – 15.03.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8371" y="227910"/>
            <a:ext cx="8368363" cy="49538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Подготовительный этап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35815" y="3789133"/>
            <a:ext cx="372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Изучение методической литературы и планирование работы детей, педагога и родителей над проектом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9129" y="3890870"/>
            <a:ext cx="2207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 опроса среди детей</a:t>
            </a:r>
          </a:p>
        </p:txBody>
      </p:sp>
      <p:sp>
        <p:nvSpPr>
          <p:cNvPr id="13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79893" y="3890870"/>
            <a:ext cx="2831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сайта группы размещение плана проекта на стенде во входной группе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5910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746899" y="1213973"/>
            <a:ext cx="2964385" cy="3635682"/>
          </a:xfrm>
          <a:prstGeom prst="roundRect">
            <a:avLst>
              <a:gd name="adj" fmla="val 1998"/>
            </a:avLst>
          </a:pr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Inhaltsplatzhalter 4"/>
          <p:cNvSpPr txBox="1">
            <a:spLocks/>
          </p:cNvSpPr>
          <p:nvPr/>
        </p:nvSpPr>
        <p:spPr>
          <a:xfrm rot="20700000" flipH="1">
            <a:off x="3095458" y="3161369"/>
            <a:ext cx="1076083" cy="5693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latin typeface="+mj-lt"/>
              </a:rPr>
              <a:t>TITLE GOES HERE</a:t>
            </a:r>
            <a:br>
              <a:rPr lang="en-US" sz="1050" b="1" dirty="0">
                <a:latin typeface="+mj-lt"/>
              </a:rPr>
            </a:br>
            <a:r>
              <a:rPr lang="en-US" sz="800" dirty="0">
                <a:latin typeface="+mn-lt"/>
              </a:rPr>
              <a:t>This is a sample text. </a:t>
            </a:r>
            <a:r>
              <a:rPr lang="en-US" sz="800" dirty="0"/>
              <a:t>This is a sample text. </a:t>
            </a:r>
            <a:endParaRPr lang="en-US" sz="8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6205" y="1213973"/>
            <a:ext cx="2964385" cy="3635682"/>
          </a:xfrm>
          <a:prstGeom prst="roundRect">
            <a:avLst>
              <a:gd name="adj" fmla="val 1998"/>
            </a:avLst>
          </a:prstGeom>
          <a:solidFill>
            <a:schemeClr val="accent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 flipH="1">
            <a:off x="1072737" y="1675788"/>
            <a:ext cx="2311317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Роспись матрешек для выставки «Русские матрешки»</a:t>
            </a:r>
            <a:endParaRPr lang="en-US" sz="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242433" y="807423"/>
            <a:ext cx="2133600" cy="347052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15.03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23206"/>
            <a:ext cx="8368363" cy="49538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Основной этап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6452"/>
          <a:stretch>
            <a:fillRect/>
          </a:stretch>
        </p:blipFill>
        <p:spPr>
          <a:xfrm rot="252214">
            <a:off x="5861050" y="1316038"/>
            <a:ext cx="2714625" cy="1773237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" b="2448"/>
          <a:stretch>
            <a:fillRect/>
          </a:stretch>
        </p:blipFill>
        <p:spPr>
          <a:xfrm rot="21124603">
            <a:off x="788333" y="2895155"/>
            <a:ext cx="2847975" cy="2030413"/>
          </a:xfrm>
        </p:spPr>
      </p:pic>
      <p:sp>
        <p:nvSpPr>
          <p:cNvPr id="20" name="Inhaltsplatzhalter 4"/>
          <p:cNvSpPr txBox="1">
            <a:spLocks/>
          </p:cNvSpPr>
          <p:nvPr/>
        </p:nvSpPr>
        <p:spPr>
          <a:xfrm flipH="1">
            <a:off x="6076613" y="3692879"/>
            <a:ext cx="2311317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«Русские матрешки»</a:t>
            </a:r>
            <a:endParaRPr lang="en-US" sz="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6162291" y="807423"/>
            <a:ext cx="2133600" cy="34705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17.03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290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695923" y="1485832"/>
            <a:ext cx="3061636" cy="1536612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486399" y="3521125"/>
            <a:ext cx="3061637" cy="1503525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Родительское собрание по итогам проекта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b="6553"/>
          <a:stretch>
            <a:fillRect/>
          </a:stretch>
        </p:blipFill>
        <p:spPr>
          <a:xfrm>
            <a:off x="4800600" y="1306476"/>
            <a:ext cx="3810000" cy="1929949"/>
          </a:xfrm>
        </p:spPr>
      </p:pic>
      <p:sp>
        <p:nvSpPr>
          <p:cNvPr id="51" name="Text Placeholder 50"/>
          <p:cNvSpPr>
            <a:spLocks noGrp="1"/>
          </p:cNvSpPr>
          <p:nvPr>
            <p:ph type="body" sz="half" idx="2"/>
          </p:nvPr>
        </p:nvSpPr>
        <p:spPr>
          <a:xfrm>
            <a:off x="1617140" y="1032945"/>
            <a:ext cx="1219200" cy="426334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17.03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Заключительный этап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6444"/>
          <a:stretch>
            <a:fillRect/>
          </a:stretch>
        </p:blipFill>
        <p:spPr>
          <a:xfrm>
            <a:off x="285648" y="3107038"/>
            <a:ext cx="3810000" cy="1917612"/>
          </a:xfrm>
        </p:spPr>
      </p:pic>
      <p:sp>
        <p:nvSpPr>
          <p:cNvPr id="21" name="Inhaltsplatzhalter 4"/>
          <p:cNvSpPr txBox="1">
            <a:spLocks/>
          </p:cNvSpPr>
          <p:nvPr/>
        </p:nvSpPr>
        <p:spPr>
          <a:xfrm flipH="1">
            <a:off x="418189" y="3673429"/>
            <a:ext cx="2209800" cy="7848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>
                <a:latin typeface="+mj-lt"/>
              </a:rPr>
              <a:t>TITLE GOES HERE</a:t>
            </a:r>
            <a:br>
              <a:rPr lang="en-US" sz="1100" b="1" dirty="0">
                <a:latin typeface="+mj-lt"/>
              </a:rPr>
            </a:br>
            <a:r>
              <a:rPr lang="en-US" sz="1000" dirty="0">
                <a:latin typeface="+mn-lt"/>
              </a:rPr>
              <a:t>This is a sample text. You simply add your own text and description here. </a:t>
            </a:r>
            <a:endParaRPr lang="en-US" sz="1050" dirty="0">
              <a:latin typeface="+mn-lt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 flipH="1">
            <a:off x="1071082" y="2007540"/>
            <a:ext cx="2311317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«Русские матрешки»</a:t>
            </a:r>
            <a:endParaRPr lang="en-US" sz="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0"/>
          <p:cNvSpPr txBox="1">
            <a:spLocks/>
          </p:cNvSpPr>
          <p:nvPr/>
        </p:nvSpPr>
        <p:spPr>
          <a:xfrm>
            <a:off x="6407618" y="880142"/>
            <a:ext cx="1219200" cy="42633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18.03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477000" y="1"/>
            <a:ext cx="2667000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6" name="Group 267"/>
          <p:cNvGrpSpPr/>
          <p:nvPr/>
        </p:nvGrpSpPr>
        <p:grpSpPr>
          <a:xfrm>
            <a:off x="7148598" y="1371600"/>
            <a:ext cx="1323804" cy="2493464"/>
            <a:chOff x="8085138" y="1274763"/>
            <a:chExt cx="463550" cy="873125"/>
          </a:xfrm>
          <a:solidFill>
            <a:schemeClr val="bg1"/>
          </a:solidFill>
        </p:grpSpPr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7617" y="206048"/>
            <a:ext cx="5952656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Практическая значимость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" b="2448"/>
          <a:stretch>
            <a:fillRect/>
          </a:stretch>
        </p:blipFill>
        <p:spPr>
          <a:xfrm rot="21124603">
            <a:off x="760076" y="1343762"/>
            <a:ext cx="5151877" cy="3672939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326114" y="87941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Продукт проекта будет использован на  выставке посвящённой дню России в детском  саду.</a:t>
            </a:r>
          </a:p>
        </p:txBody>
      </p:sp>
      <p:sp>
        <p:nvSpPr>
          <p:cNvPr id="13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404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0999" y="1018468"/>
            <a:ext cx="8368363" cy="173255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Повторная диагностика уровня знаний детей о русской матрешке 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Результаты опроса детей 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79493340"/>
              </p:ext>
            </p:extLst>
          </p:nvPr>
        </p:nvGraphicFramePr>
        <p:xfrm>
          <a:off x="115808" y="1638697"/>
          <a:ext cx="2819400" cy="189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0267343"/>
              </p:ext>
            </p:extLst>
          </p:nvPr>
        </p:nvGraphicFramePr>
        <p:xfrm>
          <a:off x="2935208" y="1839274"/>
          <a:ext cx="3465591" cy="159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08896530"/>
              </p:ext>
            </p:extLst>
          </p:nvPr>
        </p:nvGraphicFramePr>
        <p:xfrm>
          <a:off x="5943600" y="1855701"/>
          <a:ext cx="3125022" cy="162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4702" y="3507726"/>
            <a:ext cx="257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ли ты, откуда появились матрешки?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5208" y="3629720"/>
            <a:ext cx="31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</a:rPr>
              <a:t>2 вопрос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Кто создает матрешек?</a:t>
            </a:r>
            <a:endParaRPr lang="en-US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5876" y="3480027"/>
            <a:ext cx="276274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3"/>
                </a:solidFill>
              </a:rPr>
              <a:t>3 вопрос</a:t>
            </a:r>
            <a:endParaRPr lang="en-US" b="1">
              <a:solidFill>
                <a:schemeClr val="accent3"/>
              </a:solidFill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>
                <a:solidFill>
                  <a:schemeClr val="accent3">
                    <a:lumMod val="50000"/>
                  </a:schemeClr>
                </a:solidFill>
              </a:rPr>
              <a:t>Из чего изготавливают матрешек?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9147" y="1329411"/>
            <a:ext cx="145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3"/>
                </a:solidFill>
              </a:rPr>
              <a:t>Рисунок 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68858" y="18702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10%</a:t>
            </a:r>
          </a:p>
        </p:txBody>
      </p:sp>
      <p:sp>
        <p:nvSpPr>
          <p:cNvPr id="28" name="Right Triangle 2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Right Triangle 14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679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10" name="Rounded Rectangle 13"/>
          <p:cNvSpPr/>
          <p:nvPr/>
        </p:nvSpPr>
        <p:spPr bwMode="auto">
          <a:xfrm>
            <a:off x="6802" y="0"/>
            <a:ext cx="9144000" cy="516096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sp>
        <p:nvSpPr>
          <p:cNvPr id="11" name="Oval 17"/>
          <p:cNvSpPr/>
          <p:nvPr/>
        </p:nvSpPr>
        <p:spPr>
          <a:xfrm>
            <a:off x="1143000" y="666750"/>
            <a:ext cx="6858000" cy="3953160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8300" y="1381407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Лучший способ сделать детей </a:t>
            </a:r>
          </a:p>
          <a:p>
            <a:pPr algn="ctr"/>
            <a:r>
              <a:rPr lang="ru-RU" sz="2800" b="1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хорошими - это сделать их счастливыми.</a:t>
            </a:r>
          </a:p>
          <a:p>
            <a:pPr algn="r"/>
            <a:r>
              <a:rPr lang="ru-RU" sz="2800" b="1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Оскар Уайльд</a:t>
            </a:r>
            <a:endParaRPr lang="en-US" sz="4800" b="1" spc="50" dirty="0">
              <a:ln w="0">
                <a:solidFill>
                  <a:schemeClr val="accent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45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 flipV="1">
            <a:off x="166461" y="860047"/>
            <a:ext cx="3594102" cy="3594102"/>
          </a:xfrm>
          <a:prstGeom prst="ellipse">
            <a:avLst/>
          </a:prstGeom>
          <a:noFill/>
          <a:ln w="28575">
            <a:solidFill>
              <a:srgbClr val="282E27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>
          <a:xfrm>
            <a:off x="290513" y="984250"/>
            <a:ext cx="3346450" cy="3344863"/>
          </a:xfrm>
        </p:spPr>
      </p:pic>
      <p:sp>
        <p:nvSpPr>
          <p:cNvPr id="3" name="Right Triangle 2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6489" y="213716"/>
            <a:ext cx="559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 чего  все началось?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6375" y="1225937"/>
            <a:ext cx="5030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Во время занятия на тему «символы  России» дети задумались, откуда появилась уникальная народная русская игрушка матрешка. Поэтому педагог провел опрос среди детей и выяснил, что большинство детей (80 %) не имеют представления о том, откуда появилась матрешка, кто их создает и из какого материала они изготавливаются. На основе полученных данных и был разработан данный проект.</a:t>
            </a:r>
          </a:p>
        </p:txBody>
      </p:sp>
    </p:spTree>
    <p:extLst>
      <p:ext uri="{BB962C8B-B14F-4D97-AF65-F5344CB8AC3E}">
        <p14:creationId xmlns:p14="http://schemas.microsoft.com/office/powerpoint/2010/main" val="38460715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0999" y="1018468"/>
            <a:ext cx="8368363" cy="173255"/>
          </a:xfrm>
        </p:spPr>
        <p:txBody>
          <a:bodyPr/>
          <a:lstStyle/>
          <a:p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Стартовая диагностика уровня знаний детей о русской матрешки 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Результаты опроса детей 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40181381"/>
              </p:ext>
            </p:extLst>
          </p:nvPr>
        </p:nvGraphicFramePr>
        <p:xfrm>
          <a:off x="115808" y="1638697"/>
          <a:ext cx="2819400" cy="189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21571202"/>
              </p:ext>
            </p:extLst>
          </p:nvPr>
        </p:nvGraphicFramePr>
        <p:xfrm>
          <a:off x="2815189" y="1698743"/>
          <a:ext cx="3445359" cy="197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1900760"/>
              </p:ext>
            </p:extLst>
          </p:nvPr>
        </p:nvGraphicFramePr>
        <p:xfrm>
          <a:off x="5943600" y="1705646"/>
          <a:ext cx="3125022" cy="203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452" y="3530862"/>
            <a:ext cx="257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ли ты, откуда появились матрешки?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043" y="3677225"/>
            <a:ext cx="31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accent2"/>
                </a:solidFill>
              </a:rPr>
              <a:t>2 вопрос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ru-RU" b="0" dirty="0">
                <a:solidFill>
                  <a:schemeClr val="accent2">
                    <a:lumMod val="50000"/>
                  </a:schemeClr>
                </a:solidFill>
              </a:rPr>
              <a:t>Кто создает матрешек?</a:t>
            </a:r>
            <a:endParaRPr lang="en-US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5876" y="3480027"/>
            <a:ext cx="276274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3"/>
                </a:solidFill>
              </a:rPr>
              <a:t>3 вопрос</a:t>
            </a:r>
            <a:endParaRPr lang="en-US" b="1">
              <a:solidFill>
                <a:schemeClr val="accent3"/>
              </a:solidFill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ru-RU">
                <a:solidFill>
                  <a:schemeClr val="accent3">
                    <a:lumMod val="50000"/>
                  </a:schemeClr>
                </a:solidFill>
              </a:rPr>
              <a:t>Из чего изготавливают матрешек?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9147" y="1329411"/>
            <a:ext cx="145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3"/>
                </a:solidFill>
              </a:rPr>
              <a:t>Рисунок 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7796" y="30104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E494712-10EC-4976-BD9C-0407C46DF78A}" type="VALUE">
              <a:rPr lang="en-US"/>
              <a:pPr/>
              <a:t>50%</a:t>
            </a:fld>
            <a:endParaRPr lang="ru-RU" dirty="0"/>
          </a:p>
        </p:txBody>
      </p:sp>
      <p:sp>
        <p:nvSpPr>
          <p:cNvPr id="28" name="Right Triangle 2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Right Triangle 14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011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66461" y="712415"/>
            <a:ext cx="8718755" cy="1211636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диагностики, мы поняли, что будет актуально провести с детьми проектную деятельность, что бы дети получил новые здания и закрепили их по средством различных видов деятельности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66461" y="2266950"/>
            <a:ext cx="8712377" cy="1181100"/>
          </a:xfrm>
          <a:prstGeom prst="rect">
            <a:avLst/>
          </a:prstGeom>
          <a:solidFill>
            <a:schemeClr val="accent2">
              <a:alpha val="48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Проблема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Дети не имеют представления о том, откуда появилась матрешка, кто их создает и из какого материала они изготавливаются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0004" y="3790950"/>
            <a:ext cx="8715212" cy="854376"/>
          </a:xfrm>
          <a:prstGeom prst="rect">
            <a:avLst/>
          </a:prstGeom>
          <a:solidFill>
            <a:schemeClr val="accent3">
              <a:alpha val="48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Проблемный вопрос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Можно ли матрешку назвать традиционной русской игрушкой?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4634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908380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3" b="26263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0"/>
            <a:ext cx="9144000" cy="289469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sp>
        <p:nvSpPr>
          <p:cNvPr id="10" name="ZoneTexte 13"/>
          <p:cNvSpPr txBox="1"/>
          <p:nvPr/>
        </p:nvSpPr>
        <p:spPr>
          <a:xfrm>
            <a:off x="342900" y="3529259"/>
            <a:ext cx="84582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Организация выставки «Русские матрешки» в группе</a:t>
            </a:r>
            <a:endParaRPr lang="fr-CA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347618"/>
            <a:ext cx="996696" cy="99883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ZoneTexte 25"/>
          <p:cNvSpPr txBox="1"/>
          <p:nvPr/>
        </p:nvSpPr>
        <p:spPr>
          <a:xfrm>
            <a:off x="1219200" y="2151075"/>
            <a:ext cx="44196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Цель проекта</a:t>
            </a:r>
            <a:endParaRPr lang="fr-CA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Freeform 81"/>
          <p:cNvSpPr>
            <a:spLocks noEditPoints="1"/>
          </p:cNvSpPr>
          <p:nvPr/>
        </p:nvSpPr>
        <p:spPr bwMode="auto">
          <a:xfrm>
            <a:off x="851915" y="2683100"/>
            <a:ext cx="512066" cy="327868"/>
          </a:xfrm>
          <a:custGeom>
            <a:avLst/>
            <a:gdLst/>
            <a:ahLst/>
            <a:cxnLst>
              <a:cxn ang="0">
                <a:pos x="63" y="23"/>
              </a:cxn>
              <a:cxn ang="0">
                <a:pos x="32" y="41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32" y="0"/>
              </a:cxn>
              <a:cxn ang="0">
                <a:pos x="63" y="18"/>
              </a:cxn>
              <a:cxn ang="0">
                <a:pos x="64" y="21"/>
              </a:cxn>
              <a:cxn ang="0">
                <a:pos x="63" y="23"/>
              </a:cxn>
              <a:cxn ang="0">
                <a:pos x="46" y="8"/>
              </a:cxn>
              <a:cxn ang="0">
                <a:pos x="48" y="16"/>
              </a:cxn>
              <a:cxn ang="0">
                <a:pos x="32" y="32"/>
              </a:cxn>
              <a:cxn ang="0">
                <a:pos x="16" y="16"/>
              </a:cxn>
              <a:cxn ang="0">
                <a:pos x="18" y="8"/>
              </a:cxn>
              <a:cxn ang="0">
                <a:pos x="4" y="21"/>
              </a:cxn>
              <a:cxn ang="0">
                <a:pos x="32" y="37"/>
              </a:cxn>
              <a:cxn ang="0">
                <a:pos x="59" y="21"/>
              </a:cxn>
              <a:cxn ang="0">
                <a:pos x="46" y="8"/>
              </a:cxn>
              <a:cxn ang="0">
                <a:pos x="32" y="5"/>
              </a:cxn>
              <a:cxn ang="0">
                <a:pos x="21" y="16"/>
              </a:cxn>
              <a:cxn ang="0">
                <a:pos x="23" y="18"/>
              </a:cxn>
              <a:cxn ang="0">
                <a:pos x="24" y="16"/>
              </a:cxn>
              <a:cxn ang="0">
                <a:pos x="32" y="9"/>
              </a:cxn>
              <a:cxn ang="0">
                <a:pos x="33" y="7"/>
              </a:cxn>
              <a:cxn ang="0">
                <a:pos x="32" y="5"/>
              </a:cxn>
            </a:cxnLst>
            <a:rect l="0" t="0" r="r" b="b"/>
            <a:pathLst>
              <a:path w="64" h="41">
                <a:moveTo>
                  <a:pt x="63" y="23"/>
                </a:moveTo>
                <a:cubicBezTo>
                  <a:pt x="56" y="34"/>
                  <a:pt x="44" y="41"/>
                  <a:pt x="32" y="41"/>
                </a:cubicBezTo>
                <a:cubicBezTo>
                  <a:pt x="19" y="41"/>
                  <a:pt x="7" y="34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0" y="18"/>
                </a:cubicBezTo>
                <a:cubicBezTo>
                  <a:pt x="7" y="8"/>
                  <a:pt x="19" y="0"/>
                  <a:pt x="32" y="0"/>
                </a:cubicBezTo>
                <a:cubicBezTo>
                  <a:pt x="44" y="0"/>
                  <a:pt x="56" y="8"/>
                  <a:pt x="63" y="18"/>
                </a:cubicBezTo>
                <a:cubicBezTo>
                  <a:pt x="63" y="19"/>
                  <a:pt x="64" y="20"/>
                  <a:pt x="64" y="21"/>
                </a:cubicBezTo>
                <a:cubicBezTo>
                  <a:pt x="64" y="22"/>
                  <a:pt x="63" y="23"/>
                  <a:pt x="63" y="23"/>
                </a:cubicBezTo>
                <a:close/>
                <a:moveTo>
                  <a:pt x="46" y="8"/>
                </a:moveTo>
                <a:cubicBezTo>
                  <a:pt x="47" y="11"/>
                  <a:pt x="48" y="13"/>
                  <a:pt x="48" y="16"/>
                </a:cubicBezTo>
                <a:cubicBezTo>
                  <a:pt x="48" y="25"/>
                  <a:pt x="41" y="32"/>
                  <a:pt x="32" y="32"/>
                </a:cubicBezTo>
                <a:cubicBezTo>
                  <a:pt x="23" y="32"/>
                  <a:pt x="16" y="25"/>
                  <a:pt x="16" y="16"/>
                </a:cubicBezTo>
                <a:cubicBezTo>
                  <a:pt x="16" y="13"/>
                  <a:pt x="17" y="11"/>
                  <a:pt x="18" y="8"/>
                </a:cubicBezTo>
                <a:cubicBezTo>
                  <a:pt x="12" y="11"/>
                  <a:pt x="8" y="16"/>
                  <a:pt x="4" y="21"/>
                </a:cubicBezTo>
                <a:cubicBezTo>
                  <a:pt x="10" y="30"/>
                  <a:pt x="20" y="37"/>
                  <a:pt x="32" y="37"/>
                </a:cubicBezTo>
                <a:cubicBezTo>
                  <a:pt x="43" y="37"/>
                  <a:pt x="53" y="30"/>
                  <a:pt x="59" y="21"/>
                </a:cubicBezTo>
                <a:cubicBezTo>
                  <a:pt x="56" y="16"/>
                  <a:pt x="51" y="11"/>
                  <a:pt x="46" y="8"/>
                </a:cubicBezTo>
                <a:close/>
                <a:moveTo>
                  <a:pt x="32" y="5"/>
                </a:moveTo>
                <a:cubicBezTo>
                  <a:pt x="26" y="5"/>
                  <a:pt x="21" y="10"/>
                  <a:pt x="21" y="16"/>
                </a:cubicBezTo>
                <a:cubicBezTo>
                  <a:pt x="21" y="17"/>
                  <a:pt x="22" y="18"/>
                  <a:pt x="23" y="18"/>
                </a:cubicBezTo>
                <a:cubicBezTo>
                  <a:pt x="24" y="18"/>
                  <a:pt x="24" y="17"/>
                  <a:pt x="24" y="16"/>
                </a:cubicBezTo>
                <a:cubicBezTo>
                  <a:pt x="24" y="12"/>
                  <a:pt x="28" y="9"/>
                  <a:pt x="32" y="9"/>
                </a:cubicBezTo>
                <a:cubicBezTo>
                  <a:pt x="33" y="9"/>
                  <a:pt x="33" y="8"/>
                  <a:pt x="33" y="7"/>
                </a:cubicBezTo>
                <a:cubicBezTo>
                  <a:pt x="33" y="6"/>
                  <a:pt x="33" y="5"/>
                  <a:pt x="32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987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ешение 1"/>
          <p:cNvSpPr/>
          <p:nvPr/>
        </p:nvSpPr>
        <p:spPr>
          <a:xfrm>
            <a:off x="457200" y="1885950"/>
            <a:ext cx="2209800" cy="1066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</a:t>
            </a: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3048000" y="3028950"/>
            <a:ext cx="2362200" cy="1066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</a:t>
            </a: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410200" y="2038350"/>
            <a:ext cx="2209800" cy="990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Родители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124200" y="361950"/>
            <a:ext cx="17526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Участники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42396" y="1352550"/>
            <a:ext cx="60721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4000500" y="1352550"/>
            <a:ext cx="11430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8200" y="1352550"/>
            <a:ext cx="990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887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Oval 213"/>
          <p:cNvSpPr>
            <a:spLocks noChangeArrowheads="1"/>
          </p:cNvSpPr>
          <p:nvPr/>
        </p:nvSpPr>
        <p:spPr bwMode="auto">
          <a:xfrm>
            <a:off x="1999027" y="930395"/>
            <a:ext cx="418457" cy="4114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14"/>
          <p:cNvSpPr>
            <a:spLocks noEditPoints="1"/>
          </p:cNvSpPr>
          <p:nvPr/>
        </p:nvSpPr>
        <p:spPr bwMode="auto">
          <a:xfrm>
            <a:off x="1838621" y="1404648"/>
            <a:ext cx="725328" cy="481229"/>
          </a:xfrm>
          <a:custGeom>
            <a:avLst/>
            <a:gdLst/>
            <a:ahLst/>
            <a:cxnLst>
              <a:cxn ang="0">
                <a:pos x="44" y="33"/>
              </a:cxn>
              <a:cxn ang="0">
                <a:pos x="37" y="40"/>
              </a:cxn>
              <a:cxn ang="0">
                <a:pos x="36" y="40"/>
              </a:cxn>
              <a:cxn ang="0">
                <a:pos x="35" y="40"/>
              </a:cxn>
              <a:cxn ang="0">
                <a:pos x="28" y="33"/>
              </a:cxn>
              <a:cxn ang="0">
                <a:pos x="27" y="31"/>
              </a:cxn>
              <a:cxn ang="0">
                <a:pos x="31" y="14"/>
              </a:cxn>
              <a:cxn ang="0">
                <a:pos x="31" y="12"/>
              </a:cxn>
              <a:cxn ang="0">
                <a:pos x="31" y="9"/>
              </a:cxn>
              <a:cxn ang="0">
                <a:pos x="32" y="7"/>
              </a:cxn>
              <a:cxn ang="0">
                <a:pos x="40" y="7"/>
              </a:cxn>
              <a:cxn ang="0">
                <a:pos x="42" y="9"/>
              </a:cxn>
              <a:cxn ang="0">
                <a:pos x="41" y="12"/>
              </a:cxn>
              <a:cxn ang="0">
                <a:pos x="42" y="14"/>
              </a:cxn>
              <a:cxn ang="0">
                <a:pos x="45" y="31"/>
              </a:cxn>
              <a:cxn ang="0">
                <a:pos x="44" y="33"/>
              </a:cxn>
              <a:cxn ang="0">
                <a:pos x="72" y="33"/>
              </a:cxn>
              <a:cxn ang="0">
                <a:pos x="62" y="7"/>
              </a:cxn>
              <a:cxn ang="0">
                <a:pos x="53" y="0"/>
              </a:cxn>
              <a:cxn ang="0">
                <a:pos x="52" y="0"/>
              </a:cxn>
              <a:cxn ang="0">
                <a:pos x="36" y="0"/>
              </a:cxn>
              <a:cxn ang="0">
                <a:pos x="20" y="0"/>
              </a:cxn>
              <a:cxn ang="0">
                <a:pos x="19" y="0"/>
              </a:cxn>
              <a:cxn ang="0">
                <a:pos x="10" y="7"/>
              </a:cxn>
              <a:cxn ang="0">
                <a:pos x="1" y="33"/>
              </a:cxn>
              <a:cxn ang="0">
                <a:pos x="2" y="37"/>
              </a:cxn>
              <a:cxn ang="0">
                <a:pos x="10" y="41"/>
              </a:cxn>
              <a:cxn ang="0">
                <a:pos x="13" y="40"/>
              </a:cxn>
              <a:cxn ang="0">
                <a:pos x="18" y="27"/>
              </a:cxn>
              <a:cxn ang="0">
                <a:pos x="18" y="27"/>
              </a:cxn>
              <a:cxn ang="0">
                <a:pos x="18" y="40"/>
              </a:cxn>
              <a:cxn ang="0">
                <a:pos x="20" y="44"/>
              </a:cxn>
              <a:cxn ang="0">
                <a:pos x="36" y="48"/>
              </a:cxn>
              <a:cxn ang="0">
                <a:pos x="52" y="44"/>
              </a:cxn>
              <a:cxn ang="0">
                <a:pos x="54" y="40"/>
              </a:cxn>
              <a:cxn ang="0">
                <a:pos x="54" y="27"/>
              </a:cxn>
              <a:cxn ang="0">
                <a:pos x="55" y="27"/>
              </a:cxn>
              <a:cxn ang="0">
                <a:pos x="60" y="40"/>
              </a:cxn>
              <a:cxn ang="0">
                <a:pos x="62" y="41"/>
              </a:cxn>
              <a:cxn ang="0">
                <a:pos x="70" y="37"/>
              </a:cxn>
              <a:cxn ang="0">
                <a:pos x="72" y="33"/>
              </a:cxn>
            </a:cxnLst>
            <a:rect l="0" t="0" r="r" b="b"/>
            <a:pathLst>
              <a:path w="72" h="48">
                <a:moveTo>
                  <a:pt x="44" y="33"/>
                </a:move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6" y="40"/>
                </a:cubicBezTo>
                <a:cubicBezTo>
                  <a:pt x="36" y="40"/>
                  <a:pt x="35" y="40"/>
                  <a:pt x="35" y="40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2"/>
                  <a:pt x="27" y="31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1"/>
                  <a:pt x="31" y="9"/>
                  <a:pt x="31" y="9"/>
                </a:cubicBezTo>
                <a:cubicBezTo>
                  <a:pt x="31" y="8"/>
                  <a:pt x="31" y="7"/>
                  <a:pt x="32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2" y="8"/>
                  <a:pt x="42" y="9"/>
                </a:cubicBezTo>
                <a:cubicBezTo>
                  <a:pt x="42" y="9"/>
                  <a:pt x="42" y="11"/>
                  <a:pt x="41" y="12"/>
                </a:cubicBezTo>
                <a:cubicBezTo>
                  <a:pt x="41" y="12"/>
                  <a:pt x="42" y="13"/>
                  <a:pt x="42" y="14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2"/>
                  <a:pt x="45" y="33"/>
                  <a:pt x="44" y="33"/>
                </a:cubicBezTo>
                <a:moveTo>
                  <a:pt x="72" y="33"/>
                </a:move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0" y="0"/>
                  <a:pt x="5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4" y="0"/>
                  <a:pt x="36" y="0"/>
                </a:cubicBezTo>
                <a:cubicBezTo>
                  <a:pt x="28" y="0"/>
                  <a:pt x="21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1" y="7"/>
                  <a:pt x="10" y="7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1" y="36"/>
                  <a:pt x="2" y="37"/>
                </a:cubicBezTo>
                <a:cubicBezTo>
                  <a:pt x="4" y="39"/>
                  <a:pt x="7" y="41"/>
                  <a:pt x="10" y="41"/>
                </a:cubicBezTo>
                <a:cubicBezTo>
                  <a:pt x="12" y="41"/>
                  <a:pt x="13" y="40"/>
                  <a:pt x="13" y="40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4"/>
                  <a:pt x="18" y="27"/>
                </a:cubicBezTo>
                <a:cubicBezTo>
                  <a:pt x="18" y="30"/>
                  <a:pt x="18" y="36"/>
                  <a:pt x="18" y="40"/>
                </a:cubicBezTo>
                <a:cubicBezTo>
                  <a:pt x="18" y="42"/>
                  <a:pt x="19" y="43"/>
                  <a:pt x="20" y="44"/>
                </a:cubicBezTo>
                <a:cubicBezTo>
                  <a:pt x="26" y="48"/>
                  <a:pt x="30" y="48"/>
                  <a:pt x="36" y="48"/>
                </a:cubicBezTo>
                <a:cubicBezTo>
                  <a:pt x="42" y="48"/>
                  <a:pt x="47" y="48"/>
                  <a:pt x="52" y="44"/>
                </a:cubicBezTo>
                <a:cubicBezTo>
                  <a:pt x="54" y="43"/>
                  <a:pt x="54" y="42"/>
                  <a:pt x="54" y="40"/>
                </a:cubicBezTo>
                <a:cubicBezTo>
                  <a:pt x="54" y="36"/>
                  <a:pt x="54" y="30"/>
                  <a:pt x="54" y="27"/>
                </a:cubicBezTo>
                <a:cubicBezTo>
                  <a:pt x="54" y="24"/>
                  <a:pt x="55" y="27"/>
                  <a:pt x="55" y="27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1"/>
                  <a:pt x="62" y="41"/>
                </a:cubicBezTo>
                <a:cubicBezTo>
                  <a:pt x="65" y="41"/>
                  <a:pt x="68" y="39"/>
                  <a:pt x="70" y="37"/>
                </a:cubicBezTo>
                <a:cubicBezTo>
                  <a:pt x="72" y="36"/>
                  <a:pt x="72" y="34"/>
                  <a:pt x="72" y="3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1622414" y="1760334"/>
            <a:ext cx="1192606" cy="453331"/>
          </a:xfrm>
          <a:custGeom>
            <a:avLst/>
            <a:gdLst/>
            <a:ahLst/>
            <a:cxnLst>
              <a:cxn ang="0">
                <a:pos x="113" y="9"/>
              </a:cxn>
              <a:cxn ang="0">
                <a:pos x="112" y="9"/>
              </a:cxn>
              <a:cxn ang="0">
                <a:pos x="111" y="9"/>
              </a:cxn>
              <a:cxn ang="0">
                <a:pos x="105" y="2"/>
              </a:cxn>
              <a:cxn ang="0">
                <a:pos x="100" y="0"/>
              </a:cxn>
              <a:cxn ang="0">
                <a:pos x="98" y="3"/>
              </a:cxn>
              <a:cxn ang="0">
                <a:pos x="58" y="20"/>
              </a:cxn>
              <a:cxn ang="0">
                <a:pos x="19" y="4"/>
              </a:cxn>
              <a:cxn ang="0">
                <a:pos x="18" y="2"/>
              </a:cxn>
              <a:cxn ang="0">
                <a:pos x="14" y="2"/>
              </a:cxn>
              <a:cxn ang="0">
                <a:pos x="7" y="9"/>
              </a:cxn>
              <a:cxn ang="0">
                <a:pos x="6" y="9"/>
              </a:cxn>
              <a:cxn ang="0">
                <a:pos x="5" y="9"/>
              </a:cxn>
              <a:cxn ang="0">
                <a:pos x="0" y="15"/>
              </a:cxn>
              <a:cxn ang="0">
                <a:pos x="5" y="20"/>
              </a:cxn>
              <a:cxn ang="0">
                <a:pos x="11" y="15"/>
              </a:cxn>
              <a:cxn ang="0">
                <a:pos x="11" y="15"/>
              </a:cxn>
              <a:cxn ang="0">
                <a:pos x="11" y="13"/>
              </a:cxn>
              <a:cxn ang="0">
                <a:pos x="14" y="10"/>
              </a:cxn>
              <a:cxn ang="0">
                <a:pos x="16" y="10"/>
              </a:cxn>
              <a:cxn ang="0">
                <a:pos x="54" y="26"/>
              </a:cxn>
              <a:cxn ang="0">
                <a:pos x="56" y="27"/>
              </a:cxn>
              <a:cxn ang="0">
                <a:pos x="56" y="34"/>
              </a:cxn>
              <a:cxn ang="0">
                <a:pos x="55" y="35"/>
              </a:cxn>
              <a:cxn ang="0">
                <a:pos x="53" y="39"/>
              </a:cxn>
              <a:cxn ang="0">
                <a:pos x="59" y="45"/>
              </a:cxn>
              <a:cxn ang="0">
                <a:pos x="64" y="39"/>
              </a:cxn>
              <a:cxn ang="0">
                <a:pos x="62" y="35"/>
              </a:cxn>
              <a:cxn ang="0">
                <a:pos x="62" y="34"/>
              </a:cxn>
              <a:cxn ang="0">
                <a:pos x="62" y="27"/>
              </a:cxn>
              <a:cxn ang="0">
                <a:pos x="63" y="26"/>
              </a:cxn>
              <a:cxn ang="0">
                <a:pos x="101" y="9"/>
              </a:cxn>
              <a:cxn ang="0">
                <a:pos x="103" y="9"/>
              </a:cxn>
              <a:cxn ang="0">
                <a:pos x="107" y="13"/>
              </a:cxn>
              <a:cxn ang="0">
                <a:pos x="108" y="15"/>
              </a:cxn>
              <a:cxn ang="0">
                <a:pos x="108" y="15"/>
              </a:cxn>
              <a:cxn ang="0">
                <a:pos x="113" y="20"/>
              </a:cxn>
              <a:cxn ang="0">
                <a:pos x="119" y="15"/>
              </a:cxn>
              <a:cxn ang="0">
                <a:pos x="113" y="9"/>
              </a:cxn>
            </a:cxnLst>
            <a:rect l="0" t="0" r="r" b="b"/>
            <a:pathLst>
              <a:path w="119" h="45">
                <a:moveTo>
                  <a:pt x="113" y="9"/>
                </a:moveTo>
                <a:cubicBezTo>
                  <a:pt x="113" y="9"/>
                  <a:pt x="113" y="9"/>
                  <a:pt x="112" y="9"/>
                </a:cubicBezTo>
                <a:cubicBezTo>
                  <a:pt x="112" y="9"/>
                  <a:pt x="112" y="9"/>
                  <a:pt x="111" y="9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0" y="0"/>
                </a:cubicBezTo>
                <a:cubicBezTo>
                  <a:pt x="99" y="1"/>
                  <a:pt x="99" y="3"/>
                  <a:pt x="98" y="3"/>
                </a:cubicBezTo>
                <a:cubicBezTo>
                  <a:pt x="95" y="12"/>
                  <a:pt x="76" y="20"/>
                  <a:pt x="58" y="20"/>
                </a:cubicBezTo>
                <a:cubicBezTo>
                  <a:pt x="40" y="20"/>
                  <a:pt x="23" y="13"/>
                  <a:pt x="19" y="4"/>
                </a:cubicBezTo>
                <a:cubicBezTo>
                  <a:pt x="19" y="3"/>
                  <a:pt x="18" y="3"/>
                  <a:pt x="18" y="2"/>
                </a:cubicBezTo>
                <a:cubicBezTo>
                  <a:pt x="17" y="1"/>
                  <a:pt x="15" y="1"/>
                  <a:pt x="14" y="2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6" y="9"/>
                  <a:pt x="6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8"/>
                  <a:pt x="2" y="20"/>
                  <a:pt x="5" y="20"/>
                </a:cubicBezTo>
                <a:cubicBezTo>
                  <a:pt x="8" y="20"/>
                  <a:pt x="11" y="18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4"/>
                  <a:pt x="11" y="14"/>
                  <a:pt x="11" y="13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9"/>
                  <a:pt x="16" y="10"/>
                  <a:pt x="16" y="10"/>
                </a:cubicBezTo>
                <a:cubicBezTo>
                  <a:pt x="24" y="19"/>
                  <a:pt x="38" y="25"/>
                  <a:pt x="54" y="26"/>
                </a:cubicBezTo>
                <a:cubicBezTo>
                  <a:pt x="55" y="26"/>
                  <a:pt x="56" y="26"/>
                  <a:pt x="56" y="27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5"/>
                  <a:pt x="55" y="35"/>
                  <a:pt x="55" y="35"/>
                </a:cubicBezTo>
                <a:cubicBezTo>
                  <a:pt x="54" y="36"/>
                  <a:pt x="53" y="38"/>
                  <a:pt x="53" y="39"/>
                </a:cubicBezTo>
                <a:cubicBezTo>
                  <a:pt x="53" y="42"/>
                  <a:pt x="56" y="45"/>
                  <a:pt x="59" y="45"/>
                </a:cubicBezTo>
                <a:cubicBezTo>
                  <a:pt x="62" y="45"/>
                  <a:pt x="64" y="42"/>
                  <a:pt x="64" y="39"/>
                </a:cubicBezTo>
                <a:cubicBezTo>
                  <a:pt x="64" y="38"/>
                  <a:pt x="63" y="36"/>
                  <a:pt x="62" y="35"/>
                </a:cubicBezTo>
                <a:cubicBezTo>
                  <a:pt x="62" y="35"/>
                  <a:pt x="62" y="35"/>
                  <a:pt x="62" y="34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6"/>
                  <a:pt x="63" y="26"/>
                  <a:pt x="63" y="26"/>
                </a:cubicBezTo>
                <a:cubicBezTo>
                  <a:pt x="80" y="24"/>
                  <a:pt x="94" y="18"/>
                  <a:pt x="101" y="9"/>
                </a:cubicBezTo>
                <a:cubicBezTo>
                  <a:pt x="102" y="9"/>
                  <a:pt x="102" y="8"/>
                  <a:pt x="103" y="9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8" y="14"/>
                  <a:pt x="108" y="14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8" y="18"/>
                  <a:pt x="110" y="20"/>
                  <a:pt x="113" y="20"/>
                </a:cubicBezTo>
                <a:cubicBezTo>
                  <a:pt x="116" y="20"/>
                  <a:pt x="119" y="18"/>
                  <a:pt x="119" y="15"/>
                </a:cubicBezTo>
                <a:cubicBezTo>
                  <a:pt x="119" y="12"/>
                  <a:pt x="116" y="9"/>
                  <a:pt x="113" y="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84427" y="2213665"/>
            <a:ext cx="306858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WHO ARE WE 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108" y="3599834"/>
            <a:ext cx="8269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Создать сайт группы для родителей, на котором будет выкладываться вся информация, касающаяся проекта, в том числе и презентация;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Подобрать материал и разместить его на сайте для беседы «Откуда появилась матрешка?»;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Провести беседу о том, какие бывают виды матрешки;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-9525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9010" y="431314"/>
            <a:ext cx="471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Дети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560" y="690663"/>
            <a:ext cx="836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Спросить у родителей, откуда появилась матрешка, кто их создает и из какого материала;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Познакомиться с различными видами матрешек;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Расписать макет матрешки для выставки «Русские матрешки»;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7484" y="1872231"/>
            <a:ext cx="471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Родители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844" y="2167030"/>
            <a:ext cx="832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Ознакомиться с материалом на сайте группы;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Провести беседу с детьми на тему «Откуда появились матрешки?»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Сделать макет матрешки в технике папье-маше, который потом распишут дети;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7484" y="3230502"/>
            <a:ext cx="471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Педагогов</a:t>
            </a:r>
          </a:p>
        </p:txBody>
      </p:sp>
      <p:sp>
        <p:nvSpPr>
          <p:cNvPr id="16" name="Oval 17"/>
          <p:cNvSpPr/>
          <p:nvPr/>
        </p:nvSpPr>
        <p:spPr>
          <a:xfrm>
            <a:off x="108347" y="543493"/>
            <a:ext cx="557213" cy="557213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1" name="Picture 4" descr="https://img2.freepng.ru/20180625/hgj/kisspng-infant-child-computer-icons-baby-symbol-5b30f1d304dae7.806780991529934291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" y="619211"/>
            <a:ext cx="702308" cy="4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17"/>
          <p:cNvSpPr/>
          <p:nvPr/>
        </p:nvSpPr>
        <p:spPr>
          <a:xfrm>
            <a:off x="108347" y="2265994"/>
            <a:ext cx="557213" cy="557213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pic>
        <p:nvPicPr>
          <p:cNvPr id="23" name="Picture 2" descr="https://hypashield.com/images/family-symbol-clipar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8" y="2312502"/>
            <a:ext cx="494206" cy="4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17"/>
          <p:cNvSpPr/>
          <p:nvPr/>
        </p:nvSpPr>
        <p:spPr>
          <a:xfrm>
            <a:off x="106701" y="3636734"/>
            <a:ext cx="557213" cy="557213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5" name="Picture 6" descr="http://cdn.onlinewebfonts.com/svg/download_3439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9" y="3697328"/>
            <a:ext cx="367647" cy="4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682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10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b="4117"/>
          <a:stretch>
            <a:fillRect/>
          </a:stretch>
        </p:blipFill>
        <p:spPr>
          <a:xfrm>
            <a:off x="196688" y="1682465"/>
            <a:ext cx="2690813" cy="1851025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r="2304"/>
          <a:stretch>
            <a:fillRect/>
          </a:stretch>
        </p:blipFill>
        <p:spPr>
          <a:xfrm>
            <a:off x="3179763" y="1682750"/>
            <a:ext cx="2690812" cy="1851025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437"/>
          <a:stretch>
            <a:fillRect/>
          </a:stretch>
        </p:blipFill>
        <p:spPr/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40727" y="514350"/>
            <a:ext cx="8368363" cy="495383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Предметно развивающая среда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01687" y="3892185"/>
            <a:ext cx="3031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дидактического материал и игрушек по теме проекта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8801" y="3875140"/>
            <a:ext cx="2207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 создание ППРС в группе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2538" y="3875140"/>
            <a:ext cx="2207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стенда для родителей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ight Triangle 9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25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9532"/>
          <a:stretch>
            <a:fillRect/>
          </a:stretch>
        </p:blipFill>
        <p:spPr/>
      </p:pic>
      <p:sp>
        <p:nvSpPr>
          <p:cNvPr id="29" name="Rounded Rectangle 13"/>
          <p:cNvSpPr/>
          <p:nvPr/>
        </p:nvSpPr>
        <p:spPr bwMode="auto">
          <a:xfrm>
            <a:off x="6802" y="0"/>
            <a:ext cx="9144000" cy="5160963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3872" y="17462"/>
            <a:ext cx="2285999" cy="5143501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0" y="2588422"/>
            <a:ext cx="1767840" cy="579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84291" y="17462"/>
            <a:ext cx="2285999" cy="5143501"/>
          </a:xfrm>
          <a:prstGeom prst="rect">
            <a:avLst/>
          </a:prstGeom>
          <a:solidFill>
            <a:schemeClr val="accent3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6864802" y="-4551"/>
            <a:ext cx="2286000" cy="5166098"/>
          </a:xfrm>
          <a:prstGeom prst="rect">
            <a:avLst/>
          </a:prstGeom>
          <a:solidFill>
            <a:schemeClr val="accent4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0036" y="311668"/>
            <a:ext cx="759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Этапы проекта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Freeform 130"/>
          <p:cNvSpPr>
            <a:spLocks noEditPoints="1"/>
          </p:cNvSpPr>
          <p:nvPr/>
        </p:nvSpPr>
        <p:spPr bwMode="auto">
          <a:xfrm>
            <a:off x="4399756" y="1831224"/>
            <a:ext cx="578834" cy="530514"/>
          </a:xfrm>
          <a:custGeom>
            <a:avLst/>
            <a:gdLst/>
            <a:ahLst/>
            <a:cxnLst>
              <a:cxn ang="0">
                <a:pos x="164" y="164"/>
              </a:cxn>
              <a:cxn ang="0">
                <a:pos x="94" y="82"/>
              </a:cxn>
              <a:cxn ang="0">
                <a:pos x="164" y="0"/>
              </a:cxn>
              <a:cxn ang="0">
                <a:pos x="234" y="82"/>
              </a:cxn>
              <a:cxn ang="0">
                <a:pos x="164" y="164"/>
              </a:cxn>
              <a:cxn ang="0">
                <a:pos x="1" y="303"/>
              </a:cxn>
              <a:cxn ang="0">
                <a:pos x="164" y="210"/>
              </a:cxn>
              <a:cxn ang="0">
                <a:pos x="327" y="303"/>
              </a:cxn>
              <a:cxn ang="0">
                <a:pos x="1" y="303"/>
              </a:cxn>
              <a:cxn ang="0">
                <a:pos x="117" y="233"/>
              </a:cxn>
              <a:cxn ang="0">
                <a:pos x="140" y="140"/>
              </a:cxn>
              <a:cxn ang="0">
                <a:pos x="187" y="140"/>
              </a:cxn>
              <a:cxn ang="0">
                <a:pos x="210" y="233"/>
              </a:cxn>
              <a:cxn ang="0">
                <a:pos x="117" y="233"/>
              </a:cxn>
              <a:cxn ang="0">
                <a:pos x="327" y="140"/>
              </a:cxn>
              <a:cxn ang="0">
                <a:pos x="327" y="187"/>
              </a:cxn>
              <a:cxn ang="0">
                <a:pos x="304" y="187"/>
              </a:cxn>
              <a:cxn ang="0">
                <a:pos x="304" y="140"/>
              </a:cxn>
              <a:cxn ang="0">
                <a:pos x="257" y="140"/>
              </a:cxn>
              <a:cxn ang="0">
                <a:pos x="257" y="117"/>
              </a:cxn>
              <a:cxn ang="0">
                <a:pos x="304" y="117"/>
              </a:cxn>
              <a:cxn ang="0">
                <a:pos x="304" y="70"/>
              </a:cxn>
              <a:cxn ang="0">
                <a:pos x="327" y="70"/>
              </a:cxn>
              <a:cxn ang="0">
                <a:pos x="327" y="117"/>
              </a:cxn>
              <a:cxn ang="0">
                <a:pos x="374" y="117"/>
              </a:cxn>
              <a:cxn ang="0">
                <a:pos x="374" y="140"/>
              </a:cxn>
              <a:cxn ang="0">
                <a:pos x="327" y="140"/>
              </a:cxn>
            </a:cxnLst>
            <a:rect l="0" t="0" r="r" b="b"/>
            <a:pathLst>
              <a:path w="374" h="303">
                <a:moveTo>
                  <a:pt x="164" y="164"/>
                </a:moveTo>
                <a:cubicBezTo>
                  <a:pt x="125" y="164"/>
                  <a:pt x="94" y="127"/>
                  <a:pt x="94" y="82"/>
                </a:cubicBezTo>
                <a:cubicBezTo>
                  <a:pt x="94" y="37"/>
                  <a:pt x="93" y="1"/>
                  <a:pt x="164" y="0"/>
                </a:cubicBezTo>
                <a:cubicBezTo>
                  <a:pt x="234" y="0"/>
                  <a:pt x="234" y="37"/>
                  <a:pt x="234" y="82"/>
                </a:cubicBezTo>
                <a:cubicBezTo>
                  <a:pt x="234" y="127"/>
                  <a:pt x="202" y="164"/>
                  <a:pt x="164" y="164"/>
                </a:cubicBezTo>
                <a:close/>
                <a:moveTo>
                  <a:pt x="1" y="303"/>
                </a:moveTo>
                <a:cubicBezTo>
                  <a:pt x="1" y="239"/>
                  <a:pt x="0" y="210"/>
                  <a:pt x="164" y="210"/>
                </a:cubicBezTo>
                <a:cubicBezTo>
                  <a:pt x="328" y="210"/>
                  <a:pt x="327" y="239"/>
                  <a:pt x="327" y="303"/>
                </a:cubicBezTo>
                <a:cubicBezTo>
                  <a:pt x="1" y="303"/>
                  <a:pt x="1" y="303"/>
                  <a:pt x="1" y="303"/>
                </a:cubicBezTo>
                <a:close/>
                <a:moveTo>
                  <a:pt x="117" y="233"/>
                </a:moveTo>
                <a:cubicBezTo>
                  <a:pt x="140" y="140"/>
                  <a:pt x="140" y="140"/>
                  <a:pt x="140" y="140"/>
                </a:cubicBezTo>
                <a:cubicBezTo>
                  <a:pt x="187" y="140"/>
                  <a:pt x="187" y="140"/>
                  <a:pt x="187" y="140"/>
                </a:cubicBezTo>
                <a:cubicBezTo>
                  <a:pt x="210" y="233"/>
                  <a:pt x="210" y="233"/>
                  <a:pt x="210" y="233"/>
                </a:cubicBezTo>
                <a:cubicBezTo>
                  <a:pt x="117" y="233"/>
                  <a:pt x="117" y="233"/>
                  <a:pt x="117" y="233"/>
                </a:cubicBezTo>
                <a:close/>
                <a:moveTo>
                  <a:pt x="327" y="140"/>
                </a:moveTo>
                <a:cubicBezTo>
                  <a:pt x="327" y="187"/>
                  <a:pt x="327" y="187"/>
                  <a:pt x="327" y="187"/>
                </a:cubicBezTo>
                <a:cubicBezTo>
                  <a:pt x="304" y="187"/>
                  <a:pt x="304" y="187"/>
                  <a:pt x="304" y="187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257" y="140"/>
                  <a:pt x="257" y="140"/>
                  <a:pt x="257" y="140"/>
                </a:cubicBezTo>
                <a:cubicBezTo>
                  <a:pt x="257" y="117"/>
                  <a:pt x="257" y="117"/>
                  <a:pt x="257" y="117"/>
                </a:cubicBezTo>
                <a:cubicBezTo>
                  <a:pt x="304" y="117"/>
                  <a:pt x="304" y="117"/>
                  <a:pt x="304" y="117"/>
                </a:cubicBezTo>
                <a:cubicBezTo>
                  <a:pt x="304" y="70"/>
                  <a:pt x="304" y="70"/>
                  <a:pt x="304" y="70"/>
                </a:cubicBezTo>
                <a:cubicBezTo>
                  <a:pt x="327" y="70"/>
                  <a:pt x="327" y="70"/>
                  <a:pt x="327" y="70"/>
                </a:cubicBezTo>
                <a:cubicBezTo>
                  <a:pt x="327" y="117"/>
                  <a:pt x="327" y="117"/>
                  <a:pt x="327" y="117"/>
                </a:cubicBezTo>
                <a:cubicBezTo>
                  <a:pt x="374" y="117"/>
                  <a:pt x="374" y="117"/>
                  <a:pt x="374" y="117"/>
                </a:cubicBezTo>
                <a:cubicBezTo>
                  <a:pt x="374" y="140"/>
                  <a:pt x="374" y="140"/>
                  <a:pt x="374" y="140"/>
                </a:cubicBezTo>
                <a:cubicBezTo>
                  <a:pt x="327" y="140"/>
                  <a:pt x="327" y="140"/>
                  <a:pt x="327" y="14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5253" y="2588422"/>
            <a:ext cx="1767840" cy="579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7703006" y="1716509"/>
            <a:ext cx="575360" cy="571596"/>
          </a:xfrm>
          <a:custGeom>
            <a:avLst/>
            <a:gdLst>
              <a:gd name="T0" fmla="*/ 623 w 638"/>
              <a:gd name="T1" fmla="*/ 532 h 638"/>
              <a:gd name="T2" fmla="*/ 504 w 638"/>
              <a:gd name="T3" fmla="*/ 413 h 638"/>
              <a:gd name="T4" fmla="*/ 456 w 638"/>
              <a:gd name="T5" fmla="*/ 413 h 638"/>
              <a:gd name="T6" fmla="*/ 401 w 638"/>
              <a:gd name="T7" fmla="*/ 358 h 638"/>
              <a:gd name="T8" fmla="*/ 447 w 638"/>
              <a:gd name="T9" fmla="*/ 223 h 638"/>
              <a:gd name="T10" fmla="*/ 224 w 638"/>
              <a:gd name="T11" fmla="*/ 0 h 638"/>
              <a:gd name="T12" fmla="*/ 0 w 638"/>
              <a:gd name="T13" fmla="*/ 223 h 638"/>
              <a:gd name="T14" fmla="*/ 224 w 638"/>
              <a:gd name="T15" fmla="*/ 446 h 638"/>
              <a:gd name="T16" fmla="*/ 359 w 638"/>
              <a:gd name="T17" fmla="*/ 401 h 638"/>
              <a:gd name="T18" fmla="*/ 414 w 638"/>
              <a:gd name="T19" fmla="*/ 455 h 638"/>
              <a:gd name="T20" fmla="*/ 413 w 638"/>
              <a:gd name="T21" fmla="*/ 504 h 638"/>
              <a:gd name="T22" fmla="*/ 532 w 638"/>
              <a:gd name="T23" fmla="*/ 623 h 638"/>
              <a:gd name="T24" fmla="*/ 605 w 638"/>
              <a:gd name="T25" fmla="*/ 604 h 638"/>
              <a:gd name="T26" fmla="*/ 623 w 638"/>
              <a:gd name="T27" fmla="*/ 532 h 638"/>
              <a:gd name="T28" fmla="*/ 224 w 638"/>
              <a:gd name="T29" fmla="*/ 394 h 638"/>
              <a:gd name="T30" fmla="*/ 53 w 638"/>
              <a:gd name="T31" fmla="*/ 223 h 638"/>
              <a:gd name="T32" fmla="*/ 224 w 638"/>
              <a:gd name="T33" fmla="*/ 52 h 638"/>
              <a:gd name="T34" fmla="*/ 394 w 638"/>
              <a:gd name="T35" fmla="*/ 223 h 638"/>
              <a:gd name="T36" fmla="*/ 224 w 638"/>
              <a:gd name="T37" fmla="*/ 394 h 638"/>
              <a:gd name="T38" fmla="*/ 224 w 638"/>
              <a:gd name="T39" fmla="*/ 394 h 638"/>
              <a:gd name="T40" fmla="*/ 224 w 638"/>
              <a:gd name="T41" fmla="*/ 394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8" h="638">
                <a:moveTo>
                  <a:pt x="623" y="532"/>
                </a:moveTo>
                <a:cubicBezTo>
                  <a:pt x="504" y="413"/>
                  <a:pt x="504" y="413"/>
                  <a:pt x="504" y="413"/>
                </a:cubicBezTo>
                <a:cubicBezTo>
                  <a:pt x="494" y="402"/>
                  <a:pt x="475" y="403"/>
                  <a:pt x="456" y="413"/>
                </a:cubicBezTo>
                <a:cubicBezTo>
                  <a:pt x="401" y="358"/>
                  <a:pt x="401" y="358"/>
                  <a:pt x="401" y="358"/>
                </a:cubicBezTo>
                <a:cubicBezTo>
                  <a:pt x="430" y="321"/>
                  <a:pt x="447" y="274"/>
                  <a:pt x="447" y="223"/>
                </a:cubicBezTo>
                <a:cubicBezTo>
                  <a:pt x="447" y="100"/>
                  <a:pt x="347" y="0"/>
                  <a:pt x="224" y="0"/>
                </a:cubicBezTo>
                <a:cubicBezTo>
                  <a:pt x="100" y="0"/>
                  <a:pt x="0" y="100"/>
                  <a:pt x="0" y="223"/>
                </a:cubicBezTo>
                <a:cubicBezTo>
                  <a:pt x="0" y="346"/>
                  <a:pt x="100" y="446"/>
                  <a:pt x="224" y="446"/>
                </a:cubicBezTo>
                <a:cubicBezTo>
                  <a:pt x="274" y="446"/>
                  <a:pt x="321" y="429"/>
                  <a:pt x="359" y="401"/>
                </a:cubicBezTo>
                <a:cubicBezTo>
                  <a:pt x="414" y="455"/>
                  <a:pt x="414" y="455"/>
                  <a:pt x="414" y="455"/>
                </a:cubicBezTo>
                <a:cubicBezTo>
                  <a:pt x="404" y="475"/>
                  <a:pt x="403" y="493"/>
                  <a:pt x="413" y="504"/>
                </a:cubicBezTo>
                <a:cubicBezTo>
                  <a:pt x="532" y="623"/>
                  <a:pt x="532" y="623"/>
                  <a:pt x="532" y="623"/>
                </a:cubicBezTo>
                <a:cubicBezTo>
                  <a:pt x="547" y="638"/>
                  <a:pt x="580" y="630"/>
                  <a:pt x="605" y="604"/>
                </a:cubicBezTo>
                <a:cubicBezTo>
                  <a:pt x="630" y="579"/>
                  <a:pt x="638" y="547"/>
                  <a:pt x="623" y="532"/>
                </a:cubicBezTo>
                <a:close/>
                <a:moveTo>
                  <a:pt x="224" y="394"/>
                </a:moveTo>
                <a:cubicBezTo>
                  <a:pt x="129" y="394"/>
                  <a:pt x="53" y="317"/>
                  <a:pt x="53" y="223"/>
                </a:cubicBezTo>
                <a:cubicBezTo>
                  <a:pt x="53" y="129"/>
                  <a:pt x="129" y="52"/>
                  <a:pt x="224" y="52"/>
                </a:cubicBezTo>
                <a:cubicBezTo>
                  <a:pt x="318" y="52"/>
                  <a:pt x="394" y="129"/>
                  <a:pt x="394" y="223"/>
                </a:cubicBezTo>
                <a:cubicBezTo>
                  <a:pt x="394" y="317"/>
                  <a:pt x="318" y="394"/>
                  <a:pt x="224" y="394"/>
                </a:cubicBezTo>
                <a:close/>
                <a:moveTo>
                  <a:pt x="224" y="394"/>
                </a:moveTo>
                <a:cubicBezTo>
                  <a:pt x="224" y="394"/>
                  <a:pt x="224" y="394"/>
                  <a:pt x="224" y="39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6767" y="2588422"/>
            <a:ext cx="1767840" cy="5796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https://im0-tub-ru.yandex.net/i?id=00046834a14358f05b4614fd0a23a58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6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8" y="1653050"/>
            <a:ext cx="1127914" cy="11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61940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15810</TotalTime>
  <Words>557</Words>
  <Application>Microsoft Office PowerPoint</Application>
  <PresentationFormat>Экран (16:9)</PresentationFormat>
  <Paragraphs>97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Результаты опроса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 развивающая среда</vt:lpstr>
      <vt:lpstr>Презентация PowerPoint</vt:lpstr>
      <vt:lpstr>Подготовительный этап</vt:lpstr>
      <vt:lpstr>Основной этап</vt:lpstr>
      <vt:lpstr>Заключительный этап</vt:lpstr>
      <vt:lpstr>Презентация PowerPoint</vt:lpstr>
      <vt:lpstr>Результаты опроса детей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</cp:lastModifiedBy>
  <cp:revision>1904</cp:revision>
  <dcterms:created xsi:type="dcterms:W3CDTF">2015-09-08T18:46:55Z</dcterms:created>
  <dcterms:modified xsi:type="dcterms:W3CDTF">2024-01-12T16:00:00Z</dcterms:modified>
</cp:coreProperties>
</file>