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9"/>
  </p:notesMasterIdLst>
  <p:sldIdLst>
    <p:sldId id="319" r:id="rId2"/>
    <p:sldId id="312" r:id="rId3"/>
    <p:sldId id="314" r:id="rId4"/>
    <p:sldId id="289" r:id="rId5"/>
    <p:sldId id="292" r:id="rId6"/>
    <p:sldId id="301" r:id="rId7"/>
    <p:sldId id="318" r:id="rId8"/>
    <p:sldId id="305" r:id="rId9"/>
    <p:sldId id="304" r:id="rId10"/>
    <p:sldId id="299" r:id="rId11"/>
    <p:sldId id="298" r:id="rId12"/>
    <p:sldId id="302" r:id="rId13"/>
    <p:sldId id="306" r:id="rId14"/>
    <p:sldId id="315" r:id="rId15"/>
    <p:sldId id="307" r:id="rId16"/>
    <p:sldId id="316" r:id="rId17"/>
    <p:sldId id="31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000"/>
    <a:srgbClr val="990000"/>
    <a:srgbClr val="006600"/>
    <a:srgbClr val="F37373"/>
    <a:srgbClr val="EEA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0334" autoAdjust="0"/>
  </p:normalViewPr>
  <p:slideViewPr>
    <p:cSldViewPr>
      <p:cViewPr varScale="1">
        <p:scale>
          <a:sx n="105" d="100"/>
          <a:sy n="105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F416-D051-431B-8436-12EE39CBC2B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79985-8085-4FE2-A605-C4D981932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8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0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8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201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40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1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1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8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9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9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6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2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0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5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7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94DDC-3E73-4F54-AD91-F74FC9421D2A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E59844-36BF-4F96-89A2-117F95663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amusik.ru/upload/userimages/vwhoqovefkaxspxtxqqso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musik.ru/upload/userimages/vwhoqovefkaxspxtxqqso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Умножение на однозначное число в пределах 100000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3789040"/>
            <a:ext cx="6591985" cy="3777622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ПОК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Адымнар-Алабуга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Шайфутдинова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645024"/>
            <a:ext cx="2712298" cy="26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4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7162" cy="141277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Решите.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1A0000"/>
                </a:solidFill>
                <a:latin typeface="Times New Roman" pitchFamily="18" charset="0"/>
              </a:rPr>
              <a:t>15    158    1582</a:t>
            </a:r>
            <a:endParaRPr lang="ru-RU" b="1" dirty="0">
              <a:solidFill>
                <a:srgbClr val="1A0000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77634" y="1525070"/>
            <a:ext cx="7289769" cy="492826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</a:rPr>
              <a:t>15 </a:t>
            </a:r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</a:rPr>
              <a:t>3 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158          1582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     3                3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5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203848" y="2708920"/>
            <a:ext cx="720080" cy="132809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759993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574" y="2773910"/>
            <a:ext cx="54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75656" y="3865403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23628" y="3957557"/>
            <a:ext cx="140415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atin typeface="+mj-lt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474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63049" y="387924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779912" y="3865403"/>
            <a:ext cx="1800200" cy="13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http://corona.spb.ru/wp-content/themes/corona/img/qu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39" y="3969862"/>
            <a:ext cx="1416076" cy="14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267824"/>
            <a:ext cx="2294456" cy="24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  <p:bldP spid="8197" grpId="0" build="p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993137" cy="564991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Тема урока:</a:t>
            </a:r>
            <a:r>
              <a:rPr lang="ru-RU" sz="5400" b="1" i="1" dirty="0" smtClean="0">
                <a:solidFill>
                  <a:srgbClr val="FF0000"/>
                </a:solidFill>
                <a:latin typeface="+mj-lt"/>
              </a:rPr>
              <a:t>                                 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Умножение на однозначное число в пределах 100000</a:t>
            </a:r>
          </a:p>
          <a:p>
            <a:pPr>
              <a:buFontTx/>
              <a:buNone/>
            </a:pPr>
            <a:endParaRPr lang="ru-RU" sz="1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820472" cy="12687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Алгоритм умножения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многозначных чисел   на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однозначные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836613"/>
            <a:ext cx="7786687" cy="42481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                      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628800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Умножаем единицы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Умножаем десятки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Умножаем сотни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Умножаем единицы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Умножаю десятки тысяч: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1  2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 шаг.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                     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1582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произведение равно…                 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×       3           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4746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60232" y="594928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80" y="1161141"/>
            <a:ext cx="1723020" cy="18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812058"/>
            <a:ext cx="8218693" cy="4248150"/>
          </a:xfrm>
        </p:spPr>
        <p:txBody>
          <a:bodyPr/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60232" y="594928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86000" y="476673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Закрепляем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45640"/>
              </p:ext>
            </p:extLst>
          </p:nvPr>
        </p:nvGraphicFramePr>
        <p:xfrm>
          <a:off x="642755" y="1546044"/>
          <a:ext cx="8465749" cy="459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085"/>
                <a:gridCol w="1440160"/>
                <a:gridCol w="504056"/>
                <a:gridCol w="2376264"/>
                <a:gridCol w="165618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вариант 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вариант </a:t>
                      </a:r>
                      <a:endParaRPr lang="ru-RU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  <a:tr h="105074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 • 6= 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394  • 7= 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4000" b="1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5184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 • 2617=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 • 4731=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4000" b="1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371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2803  • 4=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4106  • 3= 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4000" b="1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6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812058"/>
            <a:ext cx="8218693" cy="4248150"/>
          </a:xfrm>
        </p:spPr>
        <p:txBody>
          <a:bodyPr/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60232" y="594928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86000" y="476673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Проверяем!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6936"/>
              </p:ext>
            </p:extLst>
          </p:nvPr>
        </p:nvGraphicFramePr>
        <p:xfrm>
          <a:off x="642755" y="1546044"/>
          <a:ext cx="8465749" cy="459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085"/>
                <a:gridCol w="1440160"/>
                <a:gridCol w="504056"/>
                <a:gridCol w="2376264"/>
                <a:gridCol w="165618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3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  <a:tr h="105074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 • 6= 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2568 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394  • 7= 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2758 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5184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 • 2617=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7851 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 • 4731=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23655 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3716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2803  • 4=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11212</a:t>
                      </a:r>
                    </a:p>
                    <a:p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4106  • 3= </a:t>
                      </a:r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12318</a:t>
                      </a:r>
                      <a:endParaRPr lang="ru-RU" sz="4000" b="1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4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7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820472" cy="1268760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052735"/>
            <a:ext cx="7786687" cy="40320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60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Работа с учебником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6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с.76 № 326, 329, 331,</a:t>
            </a:r>
            <a:endParaRPr lang="ru-RU" sz="60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62880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60232" y="594928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mybloginfo.ru/uploads/posts/2012-10/thumbs/1350554698_69490747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212976"/>
            <a:ext cx="1473390" cy="2110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1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18951"/>
            <a:ext cx="8820472" cy="12687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Оцени себя!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052735"/>
            <a:ext cx="7786687" cy="403202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              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62880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60232" y="594928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28600" y="2415381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  </a:t>
            </a:r>
            <a:endParaRPr lang="ru-RU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7584" y="1412776"/>
            <a:ext cx="7632848" cy="144016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Отлично,</a:t>
            </a:r>
          </a:p>
          <a:p>
            <a:pPr algn="ctr" eaLnBrk="1" hangingPunct="1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хочу знать больше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12331" y="2852936"/>
            <a:ext cx="7648101" cy="14153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Хорошо, но могу лучше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27584" y="4249666"/>
            <a:ext cx="7632848" cy="155559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 испытываю трудности</a:t>
            </a:r>
          </a:p>
        </p:txBody>
      </p:sp>
    </p:spTree>
    <p:extLst>
      <p:ext uri="{BB962C8B-B14F-4D97-AF65-F5344CB8AC3E}">
        <p14:creationId xmlns:p14="http://schemas.microsoft.com/office/powerpoint/2010/main" val="7704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398613"/>
            <a:ext cx="8121860" cy="27218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Молодцы!</a:t>
            </a:r>
            <a:endParaRPr lang="ru-RU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62880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60232" y="594928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488" y="4221088"/>
            <a:ext cx="190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81839"/>
            <a:ext cx="7993137" cy="56499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ru-RU" sz="1800" b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000" dirty="0"/>
              <a:t>  </a:t>
            </a: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40768"/>
            <a:ext cx="9289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математике есть своя красота, как в живописи и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поэзии».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(Н.Е. Жуковский)»</a:t>
            </a:r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549275"/>
            <a:ext cx="7993137" cy="56499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ru-RU" sz="1800" b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000" dirty="0"/>
              <a:t>  </a:t>
            </a:r>
            <a:r>
              <a:rPr lang="ru-RU" sz="2000" dirty="0" smtClean="0"/>
              <a:t> </a:t>
            </a: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37883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Логические задачки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сестре 2 года назад вместе было 15 лет. Сейчас сестре 13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Сколько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пройти лет, чтобы брату исполнилось 9 лет?</a:t>
            </a:r>
          </a:p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пароме помещается или 6 грузовиков, или 10 легковушек.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четверг паром, полностью загруженный, 5 раз пересек реку и переправил 42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среди них грузовиков?</a:t>
            </a:r>
          </a:p>
          <a:p>
            <a:pPr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к Игорю пришли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друзья. Сколько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было, если каждый из них сложил из даты своего рождения число и номер месяца и получил 35? Причём даты рождения у всех гостей разные.</a:t>
            </a:r>
          </a:p>
          <a:p>
            <a:pPr algn="just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340768"/>
            <a:ext cx="9065096" cy="54006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algn="ctr">
              <a:spcBef>
                <a:spcPts val="0"/>
              </a:spcBef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лодке можно перевезти 4 человека.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лодок, чтобы перевезти одновременно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417614"/>
            <a:ext cx="7506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ЗАДАЧА: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56992"/>
            <a:ext cx="3619866" cy="41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856984" cy="244827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25:4=6 (л)-может перевезти 24 человека одновременно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6+1=7 (л)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Ответ:7 лодок понадобится,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перевезти одновременно 25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56992"/>
            <a:ext cx="3384376" cy="38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76672"/>
            <a:ext cx="7570787" cy="76470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Кто быстрее?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857233" cy="6696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 </a:t>
            </a:r>
            <a:r>
              <a:rPr lang="ru-RU" b="1" dirty="0"/>
              <a:t>Доберись до финиша. Найди значение выражения (соревнование по рядам)</a:t>
            </a:r>
          </a:p>
          <a:p>
            <a:r>
              <a:rPr lang="ru-RU" dirty="0"/>
              <a:t>1 </a:t>
            </a:r>
            <a:r>
              <a:rPr lang="ru-RU" b="1" dirty="0"/>
              <a:t>ряд                                         2 ряд                                  3 ряд</a:t>
            </a:r>
          </a:p>
          <a:p>
            <a:r>
              <a:rPr lang="ru-RU" dirty="0"/>
              <a:t>49 </a:t>
            </a:r>
            <a:r>
              <a:rPr lang="ru-RU" b="1" baseline="30000" dirty="0"/>
              <a:t>.</a:t>
            </a:r>
            <a:r>
              <a:rPr lang="ru-RU" dirty="0"/>
              <a:t> 2 =                                   </a:t>
            </a:r>
            <a:r>
              <a:rPr lang="ru-RU" dirty="0" smtClean="0"/>
              <a:t>   23 </a:t>
            </a:r>
            <a:r>
              <a:rPr lang="ru-RU" b="1" baseline="30000" dirty="0"/>
              <a:t>.  </a:t>
            </a:r>
            <a:r>
              <a:rPr lang="ru-RU" dirty="0"/>
              <a:t>4</a:t>
            </a:r>
            <a:r>
              <a:rPr lang="ru-RU" b="1" dirty="0"/>
              <a:t> =                           </a:t>
            </a:r>
            <a:r>
              <a:rPr lang="ru-RU" dirty="0"/>
              <a:t> </a:t>
            </a:r>
            <a:r>
              <a:rPr lang="ru-RU" dirty="0" smtClean="0"/>
              <a:t>    24 </a:t>
            </a:r>
            <a:r>
              <a:rPr lang="ru-RU" b="1" baseline="30000" dirty="0"/>
              <a:t>.</a:t>
            </a:r>
            <a:r>
              <a:rPr lang="ru-RU" dirty="0"/>
              <a:t>  3 =</a:t>
            </a:r>
          </a:p>
          <a:p>
            <a:r>
              <a:rPr lang="ru-RU" dirty="0"/>
              <a:t>13 </a:t>
            </a:r>
            <a:r>
              <a:rPr lang="ru-RU" b="1" baseline="30000" dirty="0"/>
              <a:t>.</a:t>
            </a:r>
            <a:r>
              <a:rPr lang="ru-RU" dirty="0"/>
              <a:t>  7 =                                   45  </a:t>
            </a:r>
            <a:r>
              <a:rPr lang="ru-RU" b="1" baseline="30000" dirty="0"/>
              <a:t>.</a:t>
            </a:r>
            <a:r>
              <a:rPr lang="ru-RU" dirty="0"/>
              <a:t>  2 =                               32  </a:t>
            </a:r>
            <a:r>
              <a:rPr lang="ru-RU" b="1" baseline="30000" dirty="0"/>
              <a:t>.</a:t>
            </a:r>
            <a:r>
              <a:rPr lang="ru-RU" dirty="0"/>
              <a:t> 3 =</a:t>
            </a:r>
          </a:p>
          <a:p>
            <a:r>
              <a:rPr lang="ru-RU" dirty="0"/>
              <a:t>12  </a:t>
            </a:r>
            <a:r>
              <a:rPr lang="ru-RU" b="1" baseline="30000" dirty="0"/>
              <a:t>.</a:t>
            </a:r>
            <a:r>
              <a:rPr lang="ru-RU" dirty="0"/>
              <a:t> 3 =                                   10  </a:t>
            </a:r>
            <a:r>
              <a:rPr lang="ru-RU" b="1" baseline="30000" dirty="0"/>
              <a:t>.</a:t>
            </a:r>
            <a:r>
              <a:rPr lang="ru-RU" dirty="0"/>
              <a:t>  5 =                               7  </a:t>
            </a:r>
            <a:r>
              <a:rPr lang="ru-RU" b="1" baseline="30000" dirty="0"/>
              <a:t>.</a:t>
            </a:r>
            <a:r>
              <a:rPr lang="ru-RU" dirty="0"/>
              <a:t>   10 =</a:t>
            </a:r>
          </a:p>
          <a:p>
            <a:r>
              <a:rPr lang="ru-RU" dirty="0"/>
              <a:t>33  </a:t>
            </a:r>
            <a:r>
              <a:rPr lang="ru-RU" b="1" baseline="30000" dirty="0"/>
              <a:t>.</a:t>
            </a:r>
            <a:r>
              <a:rPr lang="ru-RU" dirty="0"/>
              <a:t> 3 =                                   22  </a:t>
            </a:r>
            <a:r>
              <a:rPr lang="ru-RU" b="1" baseline="30000" dirty="0"/>
              <a:t>.</a:t>
            </a:r>
            <a:r>
              <a:rPr lang="ru-RU" dirty="0"/>
              <a:t>  4 =                               11  </a:t>
            </a:r>
            <a:r>
              <a:rPr lang="ru-RU" b="1" baseline="30000" dirty="0"/>
              <a:t>.</a:t>
            </a:r>
            <a:r>
              <a:rPr lang="ru-RU" dirty="0"/>
              <a:t>  4 =</a:t>
            </a:r>
          </a:p>
          <a:p>
            <a:r>
              <a:rPr lang="ru-RU" dirty="0"/>
              <a:t>18  </a:t>
            </a:r>
            <a:r>
              <a:rPr lang="ru-RU" b="1" baseline="30000" dirty="0"/>
              <a:t>.</a:t>
            </a:r>
            <a:r>
              <a:rPr lang="ru-RU" dirty="0"/>
              <a:t>  5 =                                  9    </a:t>
            </a:r>
            <a:r>
              <a:rPr lang="ru-RU" b="1" baseline="30000" dirty="0"/>
              <a:t>.</a:t>
            </a:r>
            <a:r>
              <a:rPr lang="ru-RU" dirty="0"/>
              <a:t>  8 =                               12   </a:t>
            </a:r>
            <a:r>
              <a:rPr lang="ru-RU" b="1" baseline="30000" dirty="0"/>
              <a:t>.</a:t>
            </a:r>
            <a:r>
              <a:rPr lang="ru-RU" dirty="0"/>
              <a:t>  5 =</a:t>
            </a:r>
          </a:p>
          <a:p>
            <a:pPr>
              <a:buFontTx/>
              <a:buNone/>
            </a:pPr>
            <a:endParaRPr lang="ru-RU" sz="1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852710"/>
            <a:ext cx="7418784" cy="1280890"/>
          </a:xfrm>
        </p:spPr>
        <p:txBody>
          <a:bodyPr/>
          <a:lstStyle/>
          <a:p>
            <a:r>
              <a:rPr lang="ru-RU" b="1" dirty="0" smtClean="0"/>
              <a:t>Проверка!</a:t>
            </a:r>
            <a:endParaRPr lang="ru-RU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2133600"/>
            <a:ext cx="8066856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 </a:t>
            </a:r>
            <a:endParaRPr lang="ru-RU" b="1" dirty="0"/>
          </a:p>
          <a:p>
            <a:r>
              <a:rPr lang="ru-RU" dirty="0"/>
              <a:t>1 </a:t>
            </a:r>
            <a:r>
              <a:rPr lang="ru-RU" b="1" dirty="0"/>
              <a:t>ряд                                         2 ряд                               </a:t>
            </a:r>
            <a:r>
              <a:rPr lang="ru-RU" b="1" dirty="0" smtClean="0"/>
              <a:t>3 </a:t>
            </a:r>
            <a:r>
              <a:rPr lang="ru-RU" b="1" dirty="0"/>
              <a:t>ряд</a:t>
            </a:r>
          </a:p>
          <a:p>
            <a:r>
              <a:rPr lang="ru-RU" dirty="0"/>
              <a:t>49 </a:t>
            </a:r>
            <a:r>
              <a:rPr lang="ru-RU" b="1" baseline="30000" dirty="0"/>
              <a:t>.</a:t>
            </a:r>
            <a:r>
              <a:rPr lang="ru-RU" dirty="0"/>
              <a:t> 2 =   </a:t>
            </a:r>
            <a:r>
              <a:rPr lang="ru-RU" b="1" dirty="0" smtClean="0"/>
              <a:t>98 </a:t>
            </a:r>
            <a:r>
              <a:rPr lang="ru-RU" dirty="0" smtClean="0"/>
              <a:t>                          23 </a:t>
            </a:r>
            <a:r>
              <a:rPr lang="ru-RU" b="1" baseline="30000" dirty="0"/>
              <a:t>.  </a:t>
            </a:r>
            <a:r>
              <a:rPr lang="ru-RU" dirty="0"/>
              <a:t>4</a:t>
            </a:r>
            <a:r>
              <a:rPr lang="ru-RU" b="1" dirty="0"/>
              <a:t> =   </a:t>
            </a:r>
            <a:r>
              <a:rPr lang="ru-RU" b="1" dirty="0" smtClean="0"/>
              <a:t>92                        </a:t>
            </a:r>
            <a:r>
              <a:rPr lang="ru-RU" dirty="0" smtClean="0"/>
              <a:t> 24 </a:t>
            </a:r>
            <a:r>
              <a:rPr lang="ru-RU" b="1" baseline="30000" dirty="0"/>
              <a:t>.</a:t>
            </a:r>
            <a:r>
              <a:rPr lang="ru-RU" dirty="0"/>
              <a:t>  3 </a:t>
            </a:r>
            <a:r>
              <a:rPr lang="ru-RU" dirty="0" smtClean="0"/>
              <a:t>=</a:t>
            </a:r>
            <a:r>
              <a:rPr lang="ru-RU" b="1" dirty="0" smtClean="0"/>
              <a:t>72</a:t>
            </a:r>
            <a:endParaRPr lang="ru-RU" b="1" dirty="0"/>
          </a:p>
          <a:p>
            <a:r>
              <a:rPr lang="ru-RU" dirty="0"/>
              <a:t>13 </a:t>
            </a:r>
            <a:r>
              <a:rPr lang="ru-RU" b="1" baseline="30000" dirty="0"/>
              <a:t>.</a:t>
            </a:r>
            <a:r>
              <a:rPr lang="ru-RU" dirty="0"/>
              <a:t>  7 = </a:t>
            </a:r>
            <a:r>
              <a:rPr lang="ru-RU" b="1" dirty="0" smtClean="0"/>
              <a:t>91  </a:t>
            </a:r>
            <a:r>
              <a:rPr lang="ru-RU" dirty="0" smtClean="0"/>
              <a:t>                          45  </a:t>
            </a:r>
            <a:r>
              <a:rPr lang="ru-RU" b="1" baseline="30000" dirty="0"/>
              <a:t>.</a:t>
            </a:r>
            <a:r>
              <a:rPr lang="ru-RU" dirty="0"/>
              <a:t>  2 =     </a:t>
            </a:r>
            <a:r>
              <a:rPr lang="ru-RU" b="1" dirty="0" smtClean="0"/>
              <a:t>90</a:t>
            </a:r>
            <a:r>
              <a:rPr lang="ru-RU" dirty="0" smtClean="0"/>
              <a:t>                      </a:t>
            </a:r>
            <a:r>
              <a:rPr lang="ru-RU" dirty="0"/>
              <a:t>32  </a:t>
            </a:r>
            <a:r>
              <a:rPr lang="ru-RU" b="1" baseline="30000" dirty="0"/>
              <a:t>.</a:t>
            </a:r>
            <a:r>
              <a:rPr lang="ru-RU" dirty="0"/>
              <a:t> 3 </a:t>
            </a:r>
            <a:r>
              <a:rPr lang="ru-RU" dirty="0" smtClean="0"/>
              <a:t>=</a:t>
            </a:r>
            <a:r>
              <a:rPr lang="ru-RU" b="1" dirty="0" smtClean="0"/>
              <a:t>96</a:t>
            </a:r>
            <a:endParaRPr lang="ru-RU" b="1" dirty="0"/>
          </a:p>
          <a:p>
            <a:r>
              <a:rPr lang="ru-RU" dirty="0"/>
              <a:t>12  </a:t>
            </a:r>
            <a:r>
              <a:rPr lang="ru-RU" b="1" baseline="30000" dirty="0"/>
              <a:t>.</a:t>
            </a:r>
            <a:r>
              <a:rPr lang="ru-RU" dirty="0"/>
              <a:t> 3 </a:t>
            </a:r>
            <a:r>
              <a:rPr lang="ru-RU" dirty="0" smtClean="0"/>
              <a:t>=</a:t>
            </a:r>
            <a:r>
              <a:rPr lang="ru-RU" b="1" dirty="0" smtClean="0"/>
              <a:t>36</a:t>
            </a:r>
            <a:r>
              <a:rPr lang="ru-RU" dirty="0" smtClean="0"/>
              <a:t>                             10  </a:t>
            </a:r>
            <a:r>
              <a:rPr lang="ru-RU" b="1" baseline="30000" dirty="0"/>
              <a:t>.</a:t>
            </a:r>
            <a:r>
              <a:rPr lang="ru-RU" dirty="0"/>
              <a:t>  5 =  </a:t>
            </a:r>
            <a:r>
              <a:rPr lang="ru-RU" b="1" dirty="0" smtClean="0"/>
              <a:t>50</a:t>
            </a:r>
            <a:r>
              <a:rPr lang="ru-RU" dirty="0" smtClean="0"/>
              <a:t>                         </a:t>
            </a:r>
            <a:r>
              <a:rPr lang="ru-RU" dirty="0"/>
              <a:t>7  </a:t>
            </a:r>
            <a:r>
              <a:rPr lang="ru-RU" b="1" baseline="30000" dirty="0"/>
              <a:t>.</a:t>
            </a:r>
            <a:r>
              <a:rPr lang="ru-RU" dirty="0"/>
              <a:t>   10 </a:t>
            </a:r>
            <a:r>
              <a:rPr lang="ru-RU" dirty="0" smtClean="0"/>
              <a:t>=</a:t>
            </a:r>
            <a:r>
              <a:rPr lang="ru-RU" b="1" dirty="0" smtClean="0"/>
              <a:t>70</a:t>
            </a:r>
            <a:endParaRPr lang="ru-RU" b="1" dirty="0"/>
          </a:p>
          <a:p>
            <a:r>
              <a:rPr lang="ru-RU" dirty="0"/>
              <a:t>33  </a:t>
            </a:r>
            <a:r>
              <a:rPr lang="ru-RU" b="1" baseline="30000" dirty="0"/>
              <a:t>.</a:t>
            </a:r>
            <a:r>
              <a:rPr lang="ru-RU" dirty="0"/>
              <a:t> 3 </a:t>
            </a:r>
            <a:r>
              <a:rPr lang="ru-RU" dirty="0" smtClean="0"/>
              <a:t>=</a:t>
            </a:r>
            <a:r>
              <a:rPr lang="ru-RU" b="1" dirty="0" smtClean="0"/>
              <a:t>99</a:t>
            </a:r>
            <a:r>
              <a:rPr lang="ru-RU" dirty="0" smtClean="0"/>
              <a:t>                             </a:t>
            </a:r>
            <a:r>
              <a:rPr lang="ru-RU" dirty="0"/>
              <a:t>22  </a:t>
            </a:r>
            <a:r>
              <a:rPr lang="ru-RU" b="1" baseline="30000" dirty="0"/>
              <a:t>.</a:t>
            </a:r>
            <a:r>
              <a:rPr lang="ru-RU" dirty="0"/>
              <a:t>  4 =    </a:t>
            </a:r>
            <a:r>
              <a:rPr lang="ru-RU" b="1" dirty="0" smtClean="0"/>
              <a:t>88</a:t>
            </a:r>
            <a:r>
              <a:rPr lang="ru-RU" dirty="0" smtClean="0"/>
              <a:t>                       </a:t>
            </a:r>
            <a:r>
              <a:rPr lang="ru-RU" dirty="0"/>
              <a:t>11  </a:t>
            </a:r>
            <a:r>
              <a:rPr lang="ru-RU" b="1" baseline="30000" dirty="0"/>
              <a:t>.</a:t>
            </a:r>
            <a:r>
              <a:rPr lang="ru-RU" dirty="0"/>
              <a:t>  4 </a:t>
            </a:r>
            <a:r>
              <a:rPr lang="ru-RU" dirty="0" smtClean="0"/>
              <a:t>=</a:t>
            </a:r>
            <a:r>
              <a:rPr lang="ru-RU" b="1" dirty="0" smtClean="0"/>
              <a:t>44</a:t>
            </a:r>
            <a:endParaRPr lang="ru-RU" b="1" dirty="0"/>
          </a:p>
          <a:p>
            <a:r>
              <a:rPr lang="ru-RU" dirty="0"/>
              <a:t>18  </a:t>
            </a:r>
            <a:r>
              <a:rPr lang="ru-RU" b="1" baseline="30000" dirty="0"/>
              <a:t>.</a:t>
            </a:r>
            <a:r>
              <a:rPr lang="ru-RU" dirty="0"/>
              <a:t>  5 =    </a:t>
            </a:r>
            <a:r>
              <a:rPr lang="ru-RU" b="1" dirty="0" smtClean="0"/>
              <a:t>90</a:t>
            </a:r>
            <a:r>
              <a:rPr lang="ru-RU" dirty="0" smtClean="0"/>
              <a:t>                        9    </a:t>
            </a:r>
            <a:r>
              <a:rPr lang="ru-RU" b="1" baseline="30000" dirty="0"/>
              <a:t>.</a:t>
            </a:r>
            <a:r>
              <a:rPr lang="ru-RU" dirty="0"/>
              <a:t>  8 =     </a:t>
            </a:r>
            <a:r>
              <a:rPr lang="ru-RU" b="1" dirty="0"/>
              <a:t> </a:t>
            </a:r>
            <a:r>
              <a:rPr lang="ru-RU" b="1" dirty="0" smtClean="0"/>
              <a:t>72                      </a:t>
            </a:r>
            <a:r>
              <a:rPr lang="ru-RU" dirty="0"/>
              <a:t>12   </a:t>
            </a:r>
            <a:r>
              <a:rPr lang="ru-RU" b="1" baseline="30000" dirty="0"/>
              <a:t>.</a:t>
            </a:r>
            <a:r>
              <a:rPr lang="ru-RU" dirty="0"/>
              <a:t>  5 </a:t>
            </a:r>
            <a:r>
              <a:rPr lang="ru-RU" dirty="0" smtClean="0"/>
              <a:t>=</a:t>
            </a:r>
            <a:r>
              <a:rPr lang="ru-RU" b="1" dirty="0" smtClean="0"/>
              <a:t>55</a:t>
            </a:r>
            <a:endParaRPr lang="ru-RU" b="1" dirty="0"/>
          </a:p>
          <a:p>
            <a:pPr>
              <a:buFontTx/>
              <a:buNone/>
            </a:pPr>
            <a:endParaRPr lang="ru-RU" sz="1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3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561" y="332656"/>
            <a:ext cx="7570787" cy="7647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Работаем в парах.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764704"/>
            <a:ext cx="7993137" cy="543448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Назови компоненты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умножениия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 умножить на 1 и 0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Переместительное свойство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Сочетательное свойство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Распределительное свойство</a:t>
            </a:r>
          </a:p>
        </p:txBody>
      </p:sp>
      <p:pic>
        <p:nvPicPr>
          <p:cNvPr id="7" name="Picture 8" descr="Картинка 12 из 873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59716"/>
            <a:ext cx="2339752" cy="20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7570787" cy="7647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ПРОВЕРЯЕМ!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764704"/>
            <a:ext cx="7993137" cy="543448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ru-RU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b="1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3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 множитель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множитель  произведение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  0   =  0              0  ·   a  =  0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 ·  1  =  а              1  ·   a   =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ПЕРЕМЕСТИТЕЛЬНОЕ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b ∙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СОЧЕТАТЕЛЬНОЕ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(a · b) ∙ с = а · (b ∙ c)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РАСПРЕДЕЛИТЕЛЬНОЕ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 +в)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= а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+ в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Картинка 12 из 873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57" y="2434630"/>
            <a:ext cx="3113584" cy="31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739</TotalTime>
  <Words>493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Monotype Corsiva</vt:lpstr>
      <vt:lpstr>Times New Roman</vt:lpstr>
      <vt:lpstr>Wingdings 3</vt:lpstr>
      <vt:lpstr>Легкий дым</vt:lpstr>
      <vt:lpstr>Умножение на однозначное число в пределах 100000</vt:lpstr>
      <vt:lpstr>Презентация PowerPoint</vt:lpstr>
      <vt:lpstr>Презентация PowerPoint</vt:lpstr>
      <vt:lpstr>Презентация PowerPoint</vt:lpstr>
      <vt:lpstr>Решение: 25:4=6 (л)-может перевезти 24 человека одновременно 6+1=7 (л) Ответ:7 лодок понадобится, чтобы перевезти одновременно 25 человек.</vt:lpstr>
      <vt:lpstr>Кто быстрее?</vt:lpstr>
      <vt:lpstr>Проверка!</vt:lpstr>
      <vt:lpstr>Работаем в парах.</vt:lpstr>
      <vt:lpstr>ПРОВЕРЯЕМ!</vt:lpstr>
      <vt:lpstr>Решите. 15    158    1582</vt:lpstr>
      <vt:lpstr>Презентация PowerPoint</vt:lpstr>
      <vt:lpstr>Вспомним Алгоритм умножения  многозначных чисел   на однозначные</vt:lpstr>
      <vt:lpstr>Презентация PowerPoint</vt:lpstr>
      <vt:lpstr>Презентация PowerPoint</vt:lpstr>
      <vt:lpstr>Презентация PowerPoint</vt:lpstr>
      <vt:lpstr>Оцени себя!</vt:lpstr>
      <vt:lpstr>  Молодцы!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«Умножение и деление многозначного числа на однозначное»</dc:title>
  <dc:creator>Любовь</dc:creator>
  <cp:lastModifiedBy>Учетная запись Майкрософт</cp:lastModifiedBy>
  <cp:revision>73</cp:revision>
  <dcterms:created xsi:type="dcterms:W3CDTF">2014-04-27T15:24:34Z</dcterms:created>
  <dcterms:modified xsi:type="dcterms:W3CDTF">2024-01-16T13:49:31Z</dcterms:modified>
</cp:coreProperties>
</file>