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2" r:id="rId23"/>
    <p:sldId id="294" r:id="rId24"/>
    <p:sldId id="293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6" r:id="rId34"/>
    <p:sldId id="285" r:id="rId35"/>
    <p:sldId id="287" r:id="rId36"/>
    <p:sldId id="288" r:id="rId37"/>
    <p:sldId id="289" r:id="rId38"/>
    <p:sldId id="290" r:id="rId39"/>
    <p:sldId id="291" r:id="rId4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7AFA"/>
    <a:srgbClr val="65D6F1"/>
    <a:srgbClr val="FABCF1"/>
    <a:srgbClr val="A9E2ED"/>
    <a:srgbClr val="CD5353"/>
    <a:srgbClr val="F66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57" autoAdjust="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53E12-975A-42A6-99FF-A2CE6F5CC7E9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BB9CB-8BA9-4668-9131-1DB483C2E0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BB9CB-8BA9-4668-9131-1DB483C2E0F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200" y="457200"/>
            <a:ext cx="8229600" cy="762961"/>
          </a:xfrm>
        </p:spPr>
        <p:txBody>
          <a:bodyPr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ГОВОРЯЩАЯ СРЕДА В ПРОСТРАНСТВЕ ДЕТСКОГО САДА»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7800" y="1752600"/>
            <a:ext cx="7772400" cy="220980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Организация «говорящей» </a:t>
            </a:r>
            <a:b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предметно – развивающей образовательной </a:t>
            </a:r>
            <a:b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среды как средство поддержки </a:t>
            </a:r>
            <a:b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инициативы и самостоятельности ребёнка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8800" y="4800600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МБДОУ «Теремок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Воспитатель </a:t>
            </a:r>
          </a:p>
          <a:p>
            <a:r>
              <a:rPr lang="ru-RU" sz="1600">
                <a:latin typeface="Arial" pitchFamily="34" charset="0"/>
                <a:cs typeface="Arial" pitchFamily="34" charset="0"/>
              </a:rPr>
              <a:t>Борисенко Н.И.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Зона ближайшего развития                     пространство детской реализации </a:t>
            </a:r>
          </a:p>
        </p:txBody>
      </p:sp>
      <p:sp>
        <p:nvSpPr>
          <p:cNvPr id="5" name="Овал 4"/>
          <p:cNvSpPr/>
          <p:nvPr/>
        </p:nvSpPr>
        <p:spPr>
          <a:xfrm>
            <a:off x="1981200" y="1447800"/>
            <a:ext cx="2362200" cy="22722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Умение сотрудничать</a:t>
            </a:r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0" y="1447800"/>
            <a:ext cx="2438400" cy="22860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Решение</a:t>
            </a:r>
            <a:r>
              <a:rPr kumimoji="0" lang="ru-RU" sz="1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аналогичны</a:t>
            </a:r>
            <a:r>
              <a:rPr kumimoji="0" lang="ru-RU" sz="1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заданий</a:t>
            </a:r>
          </a:p>
        </p:txBody>
      </p:sp>
      <p:sp>
        <p:nvSpPr>
          <p:cNvPr id="8" name="Овал 7"/>
          <p:cNvSpPr/>
          <p:nvPr/>
        </p:nvSpPr>
        <p:spPr>
          <a:xfrm>
            <a:off x="0" y="3505200"/>
            <a:ext cx="2362200" cy="24371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Познавательная активность</a:t>
            </a:r>
          </a:p>
        </p:txBody>
      </p:sp>
      <p:sp>
        <p:nvSpPr>
          <p:cNvPr id="9" name="Овал 8"/>
          <p:cNvSpPr/>
          <p:nvPr/>
        </p:nvSpPr>
        <p:spPr>
          <a:xfrm>
            <a:off x="2057400" y="3581400"/>
            <a:ext cx="2286000" cy="2300991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Помощь взрослого</a:t>
            </a:r>
          </a:p>
        </p:txBody>
      </p:sp>
      <p:sp>
        <p:nvSpPr>
          <p:cNvPr id="10" name="Овал 9"/>
          <p:cNvSpPr/>
          <p:nvPr/>
        </p:nvSpPr>
        <p:spPr>
          <a:xfrm>
            <a:off x="4648200" y="1371600"/>
            <a:ext cx="2438400" cy="2286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1400" b="1" dirty="0">
                <a:solidFill>
                  <a:schemeClr val="tx1"/>
                </a:solidFill>
              </a:rPr>
              <a:t>Инициатива</a:t>
            </a:r>
          </a:p>
          <a:p>
            <a:pPr indent="-45720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1400" b="1" dirty="0">
                <a:solidFill>
                  <a:schemeClr val="tx1"/>
                </a:solidFill>
              </a:rPr>
              <a:t>ребёнка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294967295"/>
          </p:nvPr>
        </p:nvSpPr>
        <p:spPr>
          <a:xfrm>
            <a:off x="6629400" y="1447800"/>
            <a:ext cx="2281003" cy="2269761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-457200" algn="ctr">
              <a:buNone/>
            </a:pPr>
            <a:r>
              <a:rPr lang="ru-RU" sz="1400" b="1" dirty="0">
                <a:solidFill>
                  <a:schemeClr val="tx1"/>
                </a:solidFill>
              </a:rPr>
              <a:t>Новый продукт</a:t>
            </a:r>
          </a:p>
        </p:txBody>
      </p:sp>
      <p:sp>
        <p:nvSpPr>
          <p:cNvPr id="12" name="Овал 11"/>
          <p:cNvSpPr/>
          <p:nvPr/>
        </p:nvSpPr>
        <p:spPr>
          <a:xfrm>
            <a:off x="4648200" y="3581400"/>
            <a:ext cx="2357203" cy="22934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1400" b="1" dirty="0">
                <a:solidFill>
                  <a:schemeClr val="tx1"/>
                </a:solidFill>
              </a:rPr>
              <a:t>Культура </a:t>
            </a:r>
          </a:p>
          <a:p>
            <a:pPr indent="-45720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1400" b="1" dirty="0">
                <a:solidFill>
                  <a:schemeClr val="tx1"/>
                </a:solidFill>
              </a:rPr>
              <a:t>будущего</a:t>
            </a:r>
          </a:p>
        </p:txBody>
      </p:sp>
      <p:sp>
        <p:nvSpPr>
          <p:cNvPr id="13" name="Овал 12"/>
          <p:cNvSpPr/>
          <p:nvPr/>
        </p:nvSpPr>
        <p:spPr>
          <a:xfrm>
            <a:off x="6324600" y="3429000"/>
            <a:ext cx="2819400" cy="26270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1400" b="1" dirty="0">
                <a:solidFill>
                  <a:schemeClr val="tx1"/>
                </a:solidFill>
              </a:rPr>
              <a:t>Самостоятельность ребёнка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52400" y="1752600"/>
            <a:ext cx="3276600" cy="2879725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1 </a:t>
            </a:r>
          </a:p>
          <a:p>
            <a:pPr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Культура прошлого</a:t>
            </a:r>
          </a:p>
        </p:txBody>
      </p:sp>
      <p:sp>
        <p:nvSpPr>
          <p:cNvPr id="5" name="Овал 4"/>
          <p:cNvSpPr/>
          <p:nvPr/>
        </p:nvSpPr>
        <p:spPr>
          <a:xfrm>
            <a:off x="2971800" y="1752600"/>
            <a:ext cx="3200400" cy="3028681"/>
          </a:xfrm>
          <a:prstGeom prst="ellipse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Уровень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Актуального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развития</a:t>
            </a:r>
          </a:p>
        </p:txBody>
      </p:sp>
      <p:sp>
        <p:nvSpPr>
          <p:cNvPr id="6" name="Овал 5"/>
          <p:cNvSpPr/>
          <p:nvPr/>
        </p:nvSpPr>
        <p:spPr>
          <a:xfrm>
            <a:off x="5867400" y="1828800"/>
            <a:ext cx="3276600" cy="2971800"/>
          </a:xfrm>
          <a:prstGeom prst="ellipse">
            <a:avLst/>
          </a:prstGeom>
          <a:solidFill>
            <a:srgbClr val="00B0F0"/>
          </a:solidFill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rgbClr val="00B0F0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Культура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будущего</a:t>
            </a:r>
          </a:p>
        </p:txBody>
      </p:sp>
      <p:sp>
        <p:nvSpPr>
          <p:cNvPr id="7" name="Овал 6"/>
          <p:cNvSpPr/>
          <p:nvPr/>
        </p:nvSpPr>
        <p:spPr>
          <a:xfrm>
            <a:off x="2514600" y="2438400"/>
            <a:ext cx="1202028" cy="914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ЗБР</a:t>
            </a:r>
          </a:p>
        </p:txBody>
      </p:sp>
      <p:sp>
        <p:nvSpPr>
          <p:cNvPr id="8" name="Овал 7"/>
          <p:cNvSpPr/>
          <p:nvPr/>
        </p:nvSpPr>
        <p:spPr>
          <a:xfrm>
            <a:off x="5410200" y="2438400"/>
            <a:ext cx="1143000" cy="8382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ПДР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4525963"/>
          </a:xfrm>
        </p:spPr>
        <p:txBody>
          <a:bodyPr/>
          <a:lstStyle/>
          <a:p>
            <a:r>
              <a:rPr lang="ru-RU" dirty="0"/>
              <a:t>Роль взрослого – обеспечить процесс реализации ребёнком собственных идей, замыслов, переживаний.</a:t>
            </a:r>
          </a:p>
        </p:txBody>
      </p:sp>
      <p:pic>
        <p:nvPicPr>
          <p:cNvPr id="3074" name="Picture 2" descr="https://sun9-58.userapi.com/impg/S5odCXjsqngDQBOqDA9YcS4pFO0hxqExx5uPGg/aoXbPl7xtL4.jpg?size=810x1080&amp;quality=95&amp;sign=9d840f248a1787195da79e422c2f75f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514600"/>
            <a:ext cx="2159794" cy="2879725"/>
          </a:xfrm>
          <a:prstGeom prst="rect">
            <a:avLst/>
          </a:prstGeom>
          <a:noFill/>
        </p:spPr>
      </p:pic>
      <p:pic>
        <p:nvPicPr>
          <p:cNvPr id="3076" name="Picture 4" descr="https://sun9-25.userapi.com/impg/A-jngd_3gkbClgg8MzfBYu51ZJsNbOZY48lEMQ/3XUdC3JW5ZQ.jpg?size=1280x960&amp;quality=95&amp;sign=ea9921b92e8a23c885b5df1929bc06f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895600"/>
            <a:ext cx="3083983" cy="2312988"/>
          </a:xfrm>
          <a:prstGeom prst="rect">
            <a:avLst/>
          </a:prstGeom>
          <a:noFill/>
        </p:spPr>
      </p:pic>
      <p:pic>
        <p:nvPicPr>
          <p:cNvPr id="3078" name="Picture 6" descr="https://sun9-6.userapi.com/impg/yhR0KYwDq722hUQe0HAQADF1eDEVcyEVjMK9Vw/LD4sf_nCzL0.jpg?size=810x1080&amp;quality=95&amp;sign=cf94212d7414ac972eb1ec042293fec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743200"/>
            <a:ext cx="188595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0"/>
            <a:ext cx="1981200" cy="838200"/>
          </a:xfrm>
        </p:spPr>
        <p:txBody>
          <a:bodyPr/>
          <a:lstStyle/>
          <a:p>
            <a:r>
              <a:rPr lang="ru-RU" dirty="0" err="1"/>
              <a:t>мкдо</a:t>
            </a:r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28600"/>
            <a:ext cx="3429000" cy="3200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81000"/>
            <a:ext cx="2181225" cy="1609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2399" y="3657600"/>
          <a:ext cx="8991601" cy="2819400"/>
        </p:xfrm>
        <a:graphic>
          <a:graphicData uri="http://schemas.openxmlformats.org/drawingml/2006/table">
            <a:tbl>
              <a:tblPr/>
              <a:tblGrid>
                <a:gridCol w="1948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5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7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98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9400">
                <a:tc>
                  <a:txBody>
                    <a:bodyPr/>
                    <a:lstStyle/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2.7. В оформлении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используются рисунки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детей группы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3.9. В оформлении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используются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фотографии детей группы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свежие результаты их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творчества (напр.,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рисунки за последний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месяц, поделки и пр.)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4.7.Оформление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пространства отражает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интересы детей в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настоящий момент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(например, реализуемые в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настоящий момент темы,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детские проекты, идеи…)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5.5. Отражает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социокультурный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контекст развития детей,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места расположения ДОО</a:t>
                      </a:r>
                    </a:p>
                    <a:p>
                      <a:endParaRPr kumimoji="0" lang="ru-RU" sz="1400" b="1" kern="1200" baseline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5.6. Пространство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оформлено вместе с</a:t>
                      </a:r>
                    </a:p>
                    <a:p>
                      <a:r>
                        <a:rPr kumimoji="0" lang="ru-RU" sz="14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детьми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850505" y="5029200"/>
          <a:ext cx="2064895" cy="1164236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064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64236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" name="Прямая соединительная линия 12"/>
          <p:cNvCxnSpPr/>
          <p:nvPr/>
        </p:nvCxnSpPr>
        <p:spPr>
          <a:xfrm>
            <a:off x="6477000" y="457200"/>
            <a:ext cx="2286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477000" y="457200"/>
            <a:ext cx="0" cy="16002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763000" y="457200"/>
            <a:ext cx="0" cy="15240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477000" y="2057400"/>
            <a:ext cx="2286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743200" y="1295400"/>
            <a:ext cx="3048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743200" y="2209800"/>
            <a:ext cx="3048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743200" y="1295400"/>
            <a:ext cx="0" cy="9144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5791200" y="1295400"/>
            <a:ext cx="0" cy="9144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58000" y="5029200"/>
            <a:ext cx="20574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8915400" y="5029200"/>
            <a:ext cx="0" cy="11430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6858000" y="5029200"/>
            <a:ext cx="0" cy="11430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858000" y="6172200"/>
            <a:ext cx="20574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 стрелкой 43"/>
          <p:cNvCxnSpPr/>
          <p:nvPr/>
        </p:nvCxnSpPr>
        <p:spPr>
          <a:xfrm flipH="1">
            <a:off x="2667000" y="3429000"/>
            <a:ext cx="1295400" cy="17526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3200400" y="4800600"/>
            <a:ext cx="3657600" cy="1600200"/>
          </a:xfrm>
          <a:prstGeom prst="roundRect">
            <a:avLst/>
          </a:prstGeom>
          <a:solidFill>
            <a:srgbClr val="F66ACE"/>
          </a:solidFill>
          <a:ln>
            <a:solidFill>
              <a:srgbClr val="F66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u="sng" dirty="0">
                <a:solidFill>
                  <a:schemeClr val="tx1"/>
                </a:solidFill>
              </a:rPr>
              <a:t>Центр музыки</a:t>
            </a:r>
          </a:p>
          <a:p>
            <a:r>
              <a:rPr lang="ru-RU" sz="1200" b="1" i="1" dirty="0">
                <a:solidFill>
                  <a:schemeClr val="tx1"/>
                </a:solidFill>
              </a:rPr>
              <a:t>Вид деятельности по ФГОС ДО: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Музыкальная 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(восприятие и понимание смысла музыкальных произведений, пение, музыкально-ритмические движения, игра на детских музыкальных инструментах</a:t>
            </a:r>
            <a:r>
              <a:rPr lang="ru-RU" b="1" dirty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8600" y="228600"/>
            <a:ext cx="2895600" cy="1143000"/>
          </a:xfrm>
          <a:prstGeom prst="roundRect">
            <a:avLst/>
          </a:prstGeom>
          <a:solidFill>
            <a:srgbClr val="CD5353">
              <a:alpha val="93000"/>
            </a:srgbClr>
          </a:solidFill>
          <a:ln>
            <a:solidFill>
              <a:srgbClr val="CD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Центр Творчества</a:t>
            </a:r>
          </a:p>
          <a:p>
            <a:r>
              <a:rPr lang="ru-RU" sz="12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Вид деятельности по ФГОС ДО:</a:t>
            </a:r>
          </a:p>
          <a:p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Изобразительная </a:t>
            </a:r>
          </a:p>
          <a:p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(рисование, лепка, аппликация)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48000" y="381000"/>
            <a:ext cx="2971800" cy="1371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Центр конструирования</a:t>
            </a:r>
          </a:p>
          <a:p>
            <a:r>
              <a:rPr lang="ru-RU" sz="1200" b="1" i="1" dirty="0">
                <a:solidFill>
                  <a:schemeClr val="tx1"/>
                </a:solidFill>
              </a:rPr>
              <a:t>Вид деятельности по ФГОС ДО: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Конструирование из разных материалов  (конструкторы, модули, бумагу, природный и иной материал)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19800" y="304800"/>
            <a:ext cx="2971800" cy="9144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u="sng" dirty="0">
                <a:solidFill>
                  <a:schemeClr val="tx1"/>
                </a:solidFill>
              </a:rPr>
              <a:t>Центр экспериментирования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Вид деятельности по ФГОС ДО: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Познавательно-исследовательская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19800" y="1524000"/>
            <a:ext cx="3124200" cy="10668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u="sng" dirty="0">
                <a:solidFill>
                  <a:schemeClr val="tx1"/>
                </a:solidFill>
              </a:rPr>
              <a:t>Центр коммуникации</a:t>
            </a:r>
          </a:p>
          <a:p>
            <a:r>
              <a:rPr lang="ru-RU" sz="1200" b="1" i="1" dirty="0">
                <a:solidFill>
                  <a:schemeClr val="tx1"/>
                </a:solidFill>
              </a:rPr>
              <a:t>Вид деятельности по ФГОС ДО: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Коммуникативная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(общение и взаимодействие со взрослыми и сверстниками)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8600" y="2057400"/>
            <a:ext cx="2895600" cy="1143000"/>
          </a:xfrm>
          <a:prstGeom prst="roundRect">
            <a:avLst/>
          </a:prstGeom>
          <a:solidFill>
            <a:srgbClr val="A9E2ED"/>
          </a:solidFill>
          <a:ln>
            <a:solidFill>
              <a:srgbClr val="A9E2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u="sng" dirty="0">
                <a:solidFill>
                  <a:schemeClr val="tx1"/>
                </a:solidFill>
              </a:rPr>
              <a:t>Центр физической активности</a:t>
            </a:r>
          </a:p>
          <a:p>
            <a:r>
              <a:rPr lang="ru-RU" sz="1200" b="1" i="1" dirty="0">
                <a:solidFill>
                  <a:schemeClr val="tx1"/>
                </a:solidFill>
              </a:rPr>
              <a:t>Вид деятельности по ФГОС ДО: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Двигательная 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(овладение основными видами движений)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19800" y="2819400"/>
            <a:ext cx="3124200" cy="1066800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u="sng" dirty="0">
                <a:solidFill>
                  <a:schemeClr val="tx1"/>
                </a:solidFill>
              </a:rPr>
              <a:t>Центр  грамотности и письма</a:t>
            </a:r>
          </a:p>
          <a:p>
            <a:r>
              <a:rPr lang="ru-RU" sz="1200" b="1" i="1" dirty="0">
                <a:solidFill>
                  <a:schemeClr val="tx1"/>
                </a:solidFill>
              </a:rPr>
              <a:t>Вид деятельности по ФГОС ДО: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Познавательно-исследовательская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19800" y="4343400"/>
            <a:ext cx="3124200" cy="106680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u="sng" dirty="0">
                <a:solidFill>
                  <a:schemeClr val="tx1"/>
                </a:solidFill>
              </a:rPr>
              <a:t>Центр книги</a:t>
            </a:r>
          </a:p>
          <a:p>
            <a:r>
              <a:rPr lang="ru-RU" sz="1200" b="1" i="1" dirty="0">
                <a:solidFill>
                  <a:schemeClr val="tx1"/>
                </a:solidFill>
              </a:rPr>
              <a:t>Вид деятельности по ФГОС ДО: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Восприятие художественной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литературы и фольклора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4800" y="5334000"/>
            <a:ext cx="2895600" cy="1066800"/>
          </a:xfrm>
          <a:prstGeom prst="roundRect">
            <a:avLst/>
          </a:prstGeom>
          <a:solidFill>
            <a:srgbClr val="927AFA"/>
          </a:solidFill>
          <a:ln>
            <a:solidFill>
              <a:srgbClr val="927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u="sng" dirty="0">
                <a:solidFill>
                  <a:schemeClr val="tx1"/>
                </a:solidFill>
              </a:rPr>
              <a:t>Центр самообслуживания</a:t>
            </a:r>
          </a:p>
          <a:p>
            <a:r>
              <a:rPr lang="ru-RU" sz="1200" b="1" i="1" dirty="0">
                <a:solidFill>
                  <a:schemeClr val="tx1"/>
                </a:solidFill>
              </a:rPr>
              <a:t>Вид деятельности по ФГОС ДО: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Самообслуживание и элементарный 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бытовой труд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28600" y="3733800"/>
            <a:ext cx="3124200" cy="99060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u="sng" dirty="0">
                <a:solidFill>
                  <a:schemeClr val="tx1"/>
                </a:solidFill>
              </a:rPr>
              <a:t>Центр математики</a:t>
            </a:r>
          </a:p>
          <a:p>
            <a:r>
              <a:rPr lang="ru-RU" sz="1200" b="1" i="1" dirty="0">
                <a:solidFill>
                  <a:schemeClr val="tx1"/>
                </a:solidFill>
              </a:rPr>
              <a:t>Вид деятельности по ФГОС ДО: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Познавательно-исследовательская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" name="Табличка 5"/>
          <p:cNvSpPr/>
          <p:nvPr/>
        </p:nvSpPr>
        <p:spPr>
          <a:xfrm>
            <a:off x="3276600" y="2133600"/>
            <a:ext cx="2667000" cy="1295400"/>
          </a:xfrm>
          <a:prstGeom prst="plaqu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ЦЕНТРЫ ДЕТСКОЙ АКТИВНОСТИ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4953000" y="1600200"/>
            <a:ext cx="0" cy="4572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638800" y="3429000"/>
            <a:ext cx="381000" cy="3048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819400" y="3124200"/>
            <a:ext cx="457200" cy="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0" idx="1"/>
          </p:cNvCxnSpPr>
          <p:nvPr/>
        </p:nvCxnSpPr>
        <p:spPr>
          <a:xfrm flipV="1">
            <a:off x="5562600" y="2057400"/>
            <a:ext cx="457200" cy="762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715000" y="1066800"/>
            <a:ext cx="457200" cy="10668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2819400" y="1371600"/>
            <a:ext cx="685800" cy="7620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3048000" y="3352800"/>
            <a:ext cx="304800" cy="3048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5181600" y="3429000"/>
            <a:ext cx="914400" cy="9906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4191000" y="3429000"/>
            <a:ext cx="0" cy="13716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конструирования</a:t>
            </a:r>
          </a:p>
        </p:txBody>
      </p:sp>
      <p:pic>
        <p:nvPicPr>
          <p:cNvPr id="27650" name="Picture 2" descr="https://sun9-1.userapi.com/impg/DjA_LsXVSLBugd1Y6m4eidrwqBIp-TNJSRkUGg/EopwdAJj10c.jpg?size=1280x960&amp;quality=95&amp;sign=9185f579f6ca2aaeab47cac95aa0c38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52600"/>
            <a:ext cx="3352799" cy="2514600"/>
          </a:xfrm>
          <a:prstGeom prst="rect">
            <a:avLst/>
          </a:prstGeom>
          <a:noFill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81000"/>
            <a:ext cx="254662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s://sun9-53.userapi.com/impg/x-m9agE2zcmNERsDAcj-5er0sJu0-44udD-GaA/axckuZ2EP3A.jpg?size=1280x960&amp;quality=95&amp;sign=89b971831d7c5ccf3a19bf938d37b41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505200"/>
            <a:ext cx="4760383" cy="3113088"/>
          </a:xfrm>
          <a:prstGeom prst="rect">
            <a:avLst/>
          </a:prstGeom>
          <a:noFill/>
        </p:spPr>
      </p:pic>
      <p:pic>
        <p:nvPicPr>
          <p:cNvPr id="27653" name="Picture 5" descr="https://sun9-70.userapi.com/impg/v9cpdnZ_Z74OM_PSb1NoD8A02yk3OM26nmVtTA/3QzMnkWe_ss.jpg?size=810x1080&amp;quality=95&amp;sign=8ff8af3336620bd524448f189639480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143000"/>
            <a:ext cx="251460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творчества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6" name="Picture 4" descr="https://sun9-79.userapi.com/impg/Lt8GvVgzEzclehwUgXp0AhdOwNKO-HOXEOP0FQ/8cyR-w9fMnQ.jpg?size=1280x960&amp;quality=95&amp;sign=e73b94d7b0ff30adf69d40bcfc47f8d1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533400"/>
            <a:ext cx="3962399" cy="297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8678" name="Picture 6" descr="https://sun9-25.userapi.com/impg/A-jngd_3gkbClgg8MzfBYu51ZJsNbOZY48lEMQ/3XUdC3JW5ZQ.jpg?size=1280x960&amp;quality=95&amp;sign=ea9921b92e8a23c885b5df1929bc06f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86199"/>
            <a:ext cx="3505200" cy="2628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8680" name="Picture 8" descr="https://sun9-26.userapi.com/impg/ki9o-lcE8L4TC3Q7oC1cClWaqOmsHvcDUIA0gw/0F3NCgCySZE.jpg?size=1280x960&amp;quality=95&amp;sign=b35376ce6108a973730c5ccd8ebdcf2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219200"/>
            <a:ext cx="4038600" cy="3028950"/>
          </a:xfrm>
          <a:prstGeom prst="rect">
            <a:avLst/>
          </a:prstGeom>
          <a:noFill/>
        </p:spPr>
      </p:pic>
      <p:pic>
        <p:nvPicPr>
          <p:cNvPr id="28674" name="Picture 2" descr="https://sun9-58.userapi.com/impg/7wgjP_5IH3D1K3WKcNwFzVcMm_lV9QtySGDpsw/7XeAc0jUUP0.jpg?size=1280x960&amp;quality=95&amp;sign=78adcaca672c36e3b1e89d52c4a94a2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352800"/>
            <a:ext cx="4343400" cy="325755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 descr="Уголок экспериментирования в средней групп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066800"/>
            <a:ext cx="2362827" cy="3154764"/>
          </a:xfrm>
          <a:prstGeom prst="rect">
            <a:avLst/>
          </a:prstGeom>
          <a:noFill/>
        </p:spPr>
      </p:pic>
      <p:pic>
        <p:nvPicPr>
          <p:cNvPr id="29700" name="Picture 4" descr="https://sun9-62.userapi.com/impg/O_BzQ2vH5cCrAQlt3WsOhrIiwxQxkrUNaiGIVQ/fpr9fXaSMBc.jpg?size=1280x960&amp;quality=95&amp;sign=fb45e114f17b5d449744b477ef67dcd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038600"/>
            <a:ext cx="3494986" cy="24495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экспериментирования</a:t>
            </a:r>
          </a:p>
        </p:txBody>
      </p:sp>
      <p:pic>
        <p:nvPicPr>
          <p:cNvPr id="29698" name="Picture 2" descr="https://sun9-79.userapi.com/impg/xQY85CiSI3sUYpfQB1bAhbxLNk9kuRvmHXT2LA/UiN1TBJth6U.jpg?size=1280x960&amp;quality=95&amp;sign=2f671dc696fb1518262b59765193022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00200"/>
            <a:ext cx="4978399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sun9-1.userapi.com/impg/Dk2kp4vqU5IZy-ol5s7ssRJslbi2yMvvOab5vA/oUGNAzZJks4.jpg?size=960x1280&amp;quality=95&amp;sign=4f24d6a60221fa605e188ebebc1d505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791200" y="3352800"/>
            <a:ext cx="2502694" cy="3336925"/>
          </a:xfrm>
          <a:prstGeom prst="rect">
            <a:avLst/>
          </a:prstGeom>
          <a:noFill/>
        </p:spPr>
      </p:pic>
      <p:pic>
        <p:nvPicPr>
          <p:cNvPr id="21506" name="Picture 2" descr="https://sun9-9.userapi.com/impg/7vz2zxcdKVxv9KAU_v0XKWnX6FenADyXymvewg/kt9kW-iXn5M.jpg?size=960x1280&amp;quality=95&amp;sign=6bc8b9b6ee8e96252e61a09a515b87d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762000"/>
            <a:ext cx="2247900" cy="2997200"/>
          </a:xfrm>
          <a:prstGeom prst="rect">
            <a:avLst/>
          </a:prstGeom>
          <a:noFill/>
        </p:spPr>
      </p:pic>
      <p:pic>
        <p:nvPicPr>
          <p:cNvPr id="10242" name="Picture 2" descr="https://sun9-56.userapi.com/impg/4oterW-7TJnhs83rAcnCk9SlsC0vGQhqZeib1w/VNzijhINv1E.jpg?size=810x1080&amp;quality=95&amp;sign=3e3c51409075c1f9719990c67727869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04800"/>
            <a:ext cx="2800350" cy="37338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6248400" cy="838200"/>
          </a:xfrm>
        </p:spPr>
        <p:txBody>
          <a:bodyPr>
            <a:normAutofit fontScale="90000"/>
          </a:bodyPr>
          <a:lstStyle/>
          <a:p>
            <a:r>
              <a:rPr lang="ru-RU" dirty="0"/>
              <a:t>Центр физической активности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AFD935-5D63-889A-34BE-0399F8F30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05200"/>
            <a:ext cx="4191000" cy="3143250"/>
          </a:xfrm>
          <a:prstGeom prst="rect">
            <a:avLst/>
          </a:prstGeom>
        </p:spPr>
      </p:pic>
      <p:pic>
        <p:nvPicPr>
          <p:cNvPr id="10244" name="Picture 4" descr="https://sun9-60.userapi.com/impg/2RVoY2VA2OK2H5S7dMz1pWCCOpHAoUgkmGgISQ/DlyroMtECDs.jpg?size=810x1080&amp;quality=95&amp;sign=ae00c06cad58932e37bac9797b7eeb40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28600" y="1143000"/>
            <a:ext cx="234315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Математики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sun9-7.userapi.com/impg/7OTmb5vlTB9uA437VJJw9ey1jxiFj7onaOxZww/Bwq6imgPcRg.jpg?size=960x1280&amp;quality=95&amp;sign=2d8bfa6ee2a3caef91503e39bd07346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28600"/>
            <a:ext cx="2286000" cy="3048000"/>
          </a:xfrm>
          <a:prstGeom prst="rect">
            <a:avLst/>
          </a:prstGeom>
          <a:noFill/>
        </p:spPr>
      </p:pic>
      <p:pic>
        <p:nvPicPr>
          <p:cNvPr id="20486" name="Picture 6" descr="http://eduportal44.ru/Kostroma_EDU/ds_52/SiteAssets/51/%25D0%2594%25D0%25BE%25D0%25BC%25D0%25B0%25D1%2588%25D0%25BD%25D1%258F%25D1%258F/DSCN09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71200" y="-26517600"/>
            <a:ext cx="10972800" cy="13411200"/>
          </a:xfrm>
          <a:prstGeom prst="rect">
            <a:avLst/>
          </a:prstGeom>
          <a:noFill/>
        </p:spPr>
      </p:pic>
      <p:pic>
        <p:nvPicPr>
          <p:cNvPr id="20488" name="Picture 8" descr="https://www.maam.ru/upload/blogs/detsad-43062-14025549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143000"/>
            <a:ext cx="4419600" cy="3310298"/>
          </a:xfrm>
          <a:prstGeom prst="rect">
            <a:avLst/>
          </a:prstGeom>
          <a:noFill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352800"/>
            <a:ext cx="8458200" cy="297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4800" y="533400"/>
            <a:ext cx="8686800" cy="4525963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Цель «Говорящей» среды: </a:t>
            </a:r>
          </a:p>
          <a:p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создание условий для полноценного развития дошкольников по всем образовательным областям ФГОС ДО в соответствии с конкретными особенностями и требованиями образовательной программы детского сада. 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самообслуживания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https://sun9-23.userapi.com/impg/wlaI0jWj1iaAt1P0VS7X24hu3z6PiIv1C1kLyQ/ckVHJ7YbRFc.jpg?size=810x1080&amp;quality=95&amp;sign=c09e53fe0370d0dbf462305b6da2ded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3810000" cy="5080000"/>
          </a:xfrm>
          <a:prstGeom prst="rect">
            <a:avLst/>
          </a:prstGeom>
          <a:noFill/>
        </p:spPr>
      </p:pic>
      <p:pic>
        <p:nvPicPr>
          <p:cNvPr id="32772" name="Picture 4" descr="https://sun9-56.userapi.com/impg/h37dPcwUE7rEjubKXBrOxrS2Z8OGi2ljj7WlmQ/MeVPPJ3TFkg.jpg?size=810x1080&amp;quality=95&amp;sign=52bbfab6514427ae99bac92c1754c8d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590800"/>
            <a:ext cx="3055144" cy="4073525"/>
          </a:xfrm>
          <a:prstGeom prst="rect">
            <a:avLst/>
          </a:prstGeom>
          <a:noFill/>
        </p:spPr>
      </p:pic>
      <p:pic>
        <p:nvPicPr>
          <p:cNvPr id="32774" name="Picture 6" descr="https://sun9-4.userapi.com/impg/loE9r73x5yBOCqwwwOaN9nGOhyRQ0Rasq_1sOg/Ak1-XTBCRPA.jpg?size=810x1080&amp;quality=95&amp;sign=8cada0e63dc7358db64685e54baa57b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066800"/>
            <a:ext cx="30861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коммуникации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https://sun9-64.userapi.com/impg/8PteVGNVQI48i0YVneule39ntipik0KyDMEnMw/ZOfyOZ66PZk.jpg?size=1280x960&amp;quality=95&amp;sign=34e05bd1d549467fc3d7a23c2106e2f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19200"/>
            <a:ext cx="4165599" cy="3124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33798" name="Picture 6" descr="https://sun9-5.userapi.com/impg/yuk9iMijOK5Bt-r6qm8kb0Jw-7kxtyE4b_fOWg/2qDz95zDs8w.jpg?size=810x1080&amp;quality=95&amp;sign=1ac8c17f3f9963acd1c5d3b13391f57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08400"/>
            <a:ext cx="2362200" cy="31496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33800" name="Picture 8" descr="https://sun9-62.userapi.com/impg/C7_cY6VJxYpAownEBjS-RnPmIRV57SGqyuxx9w/DgoTK_OnAuo.jpg?size=810x1080&amp;quality=95&amp;sign=7151aa9d614e586a0538b978f2951d4b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2971800"/>
            <a:ext cx="2514600" cy="335280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</p:pic>
      <p:pic>
        <p:nvPicPr>
          <p:cNvPr id="33796" name="Picture 4" descr="https://sun9-34.userapi.com/impg/-pTUgb-qngVL-UJJL4TT-AdCz-sIBDCviymh9g/UhZ18rAZmYw.jpg?size=810x1080&amp;quality=95&amp;sign=6f2e582e22474f79b27594fab3f66018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57200"/>
            <a:ext cx="3200400" cy="4267200"/>
          </a:xfrm>
          <a:prstGeom prst="rect">
            <a:avLst/>
          </a:prstGeom>
          <a:noFill/>
          <a:ln w="34925">
            <a:solidFill>
              <a:srgbClr val="927AFA"/>
            </a:solidFill>
          </a:ln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4267200"/>
            <a:ext cx="3079044" cy="2319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170" name="Picture 2" descr="https://sun9-75.userapi.com/impg/8nDAsI8uRMasRnO3-wjC5-K5meIysdhieD8mfA/gM9obAnjNek.jpg?size=810x1080&amp;quality=95&amp;sign=aa46f071b5e078e0bd94d4c2b36014ef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3276600"/>
            <a:ext cx="2514600" cy="3352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https://sun9-36.userapi.com/impg/PHtxGwHUjAx_vv3EBom1LUbuAtdcrgq6an_ZmA/eWzEFJ5gE-M.jpg?size=810x1080&amp;quality=95&amp;sign=f5fc70162be81cbbd4fd8a9d466fb26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52400"/>
            <a:ext cx="2209800" cy="2946399"/>
          </a:xfrm>
          <a:prstGeom prst="rect">
            <a:avLst/>
          </a:prstGeom>
          <a:noFill/>
        </p:spPr>
      </p:pic>
      <p:pic>
        <p:nvPicPr>
          <p:cNvPr id="5" name="Picture 4" descr="https://sun9-74.userapi.com/impg/nXza4nA6jDW34RmrBIz7jA-J_FjDr1FbjuHUfA/2xOLgWBBGkk.jpg?size=810x1080&amp;quality=95&amp;sign=0fbb23ffd1ad44c90318897f09aacc7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"/>
            <a:ext cx="2845594" cy="3794125"/>
          </a:xfrm>
          <a:prstGeom prst="rect">
            <a:avLst/>
          </a:prstGeom>
          <a:noFill/>
        </p:spPr>
      </p:pic>
      <p:pic>
        <p:nvPicPr>
          <p:cNvPr id="6" name="Picture 2" descr="https://sun9-37.userapi.com/impg/g_JDFOoJuo7i3UwdmnDxu1AyDKA0-xff5MfIGw/OZRoH-kE7Ng.jpg?size=810x1080&amp;quality=95&amp;sign=fc108ebe21e9611d0a72ebe182b56e0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28600"/>
            <a:ext cx="2286000" cy="3068782"/>
          </a:xfrm>
          <a:prstGeom prst="rect">
            <a:avLst/>
          </a:prstGeom>
          <a:noFill/>
        </p:spPr>
      </p:pic>
      <p:pic>
        <p:nvPicPr>
          <p:cNvPr id="52226" name="Picture 2" descr="https://sun9-78.userapi.com/impg/zJC5wIAU-WLZtQnZVtdPZ8PWQbH19oWTUpJbbw/r77_INP0eo0.jpg?size=810x1080&amp;quality=95&amp;sign=80bcaabbc6ff47f5030bc0a5b5037524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2819400"/>
            <a:ext cx="2457450" cy="3276600"/>
          </a:xfrm>
          <a:prstGeom prst="rect">
            <a:avLst/>
          </a:prstGeom>
          <a:noFill/>
        </p:spPr>
      </p:pic>
      <p:pic>
        <p:nvPicPr>
          <p:cNvPr id="52228" name="Picture 4" descr="https://sun9-75.userapi.com/impg/jjwEO8bwosmTFyJblom9NijTyg-FkxVx9IE-Aw/tbqyirJ0cPo.jpg?size=810x1080&amp;quality=95&amp;sign=8c0f14da0da54cd92e5a925ac48d0611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124200"/>
            <a:ext cx="2343150" cy="3124200"/>
          </a:xfrm>
          <a:prstGeom prst="rect">
            <a:avLst/>
          </a:prstGeom>
          <a:noFill/>
        </p:spPr>
      </p:pic>
      <p:pic>
        <p:nvPicPr>
          <p:cNvPr id="16386" name="Picture 2" descr="https://sun9-37.userapi.com/impg/B_I9f8UkFiWsNZLCsCwZrKWUFnotb85XuC_Kzg/Dzzs-AHrp6w.jpg?size=1280x960&amp;quality=95&amp;sign=49e672f0d1cce3031cce408d7564154a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733800"/>
            <a:ext cx="3632200" cy="2724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sun9-36.userapi.com/impg/PHtxGwHUjAx_vv3EBom1LUbuAtdcrgq6an_ZmA/eWzEFJ5gE-M.jpg?size=810x1080&amp;quality=95&amp;sign=f5fc70162be81cbbd4fd8a9d466fb26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52400"/>
            <a:ext cx="2286000" cy="3047999"/>
          </a:xfrm>
          <a:prstGeom prst="rect">
            <a:avLst/>
          </a:prstGeom>
          <a:noFill/>
        </p:spPr>
      </p:pic>
      <p:pic>
        <p:nvPicPr>
          <p:cNvPr id="5" name="Picture 4" descr="https://sun9-74.userapi.com/impg/nXza4nA6jDW34RmrBIz7jA-J_FjDr1FbjuHUfA/2xOLgWBBGkk.jpg?size=810x1080&amp;quality=95&amp;sign=0fbb23ffd1ad44c90318897f09aacc7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52400"/>
            <a:ext cx="3131344" cy="41751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4274" name="Picture 2" descr="https://sun9-58.userapi.com/impg/vKtoyUOz5fauw7VkTpllIciv7YMNy4GP9vWv3g/uQWi3fqoVTA.jpg?size=1620x2160&amp;quality=95&amp;sign=213db2d4bf67364ba6eeb70dc756fc5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362200"/>
            <a:ext cx="2514599" cy="3352800"/>
          </a:xfrm>
          <a:prstGeom prst="rect">
            <a:avLst/>
          </a:prstGeom>
          <a:noFill/>
        </p:spPr>
      </p:pic>
      <p:pic>
        <p:nvPicPr>
          <p:cNvPr id="54276" name="Picture 4" descr="https://sun9-26.userapi.com/impg/Eb6oHyuxJ3HwH65IQr0O9Jmk6zSK7EpTDcRCxg/TkePhNg4Gt4.jpg?size=1620x2160&amp;quality=95&amp;sign=9d3adb3ad732e09c9472d6c48cb3820f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971800"/>
            <a:ext cx="2781300" cy="3708402"/>
          </a:xfrm>
          <a:prstGeom prst="rect">
            <a:avLst/>
          </a:prstGeom>
          <a:noFill/>
        </p:spPr>
      </p:pic>
      <p:pic>
        <p:nvPicPr>
          <p:cNvPr id="54278" name="Picture 6" descr="https://sun9-14.userapi.com/impg/HeU8tocjGE_fGw7oZ-wDsH88QSoE3MjN_sNISQ/pfIFsnRENAI.jpg?size=960x1280&amp;quality=95&amp;sign=03d7b6cf4a74e6feb89341cd0058eb98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124200"/>
            <a:ext cx="2628900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 descr="https://pp.userapi.com/c627922/v627922382/1ef/oWTPiVDIGW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04800"/>
            <a:ext cx="2700337" cy="3200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https://sun9-8.userapi.com/impg/nABQCrXRCM6nfIKXzUhkhxtfFoGOjO0sYfjhdQ/ePk83DUB41g.jpg?size=1280x960&amp;quality=95&amp;sign=4908ddf25cfdf72e31f929cbafc0726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4775199" cy="3581400"/>
          </a:xfrm>
          <a:prstGeom prst="rect">
            <a:avLst/>
          </a:prstGeom>
          <a:noFill/>
        </p:spPr>
      </p:pic>
      <p:pic>
        <p:nvPicPr>
          <p:cNvPr id="53252" name="Picture 4" descr="https://sun9-57.userapi.com/impg/kJnlxcW6y2nn6jkiqyq9OTrXKZtiJ432QKKgQA/-s83rOhyhhk.jpg?size=1280x960&amp;quality=95&amp;sign=f7e6cc3e103898a755cd0d441c7c521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143250"/>
            <a:ext cx="4343400" cy="3257550"/>
          </a:xfrm>
          <a:prstGeom prst="rect">
            <a:avLst/>
          </a:prstGeom>
          <a:noFill/>
        </p:spPr>
      </p:pic>
      <p:pic>
        <p:nvPicPr>
          <p:cNvPr id="53254" name="Picture 6" descr="https://sun9-70.userapi.com/impg/tNWt3XBrSRIYZJ2-0StaTpt4Vx_bmjA45sYGaQ/6AT0vKSne-8.jpg?size=1280x960&amp;quality=95&amp;sign=8d403d64bed204ae0cecfe8e3da91ec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219450"/>
            <a:ext cx="4267200" cy="3200401"/>
          </a:xfrm>
          <a:prstGeom prst="rect">
            <a:avLst/>
          </a:prstGeom>
          <a:noFill/>
        </p:spPr>
      </p:pic>
      <p:pic>
        <p:nvPicPr>
          <p:cNvPr id="53258" name="Picture 10" descr="https://sun9-70.userapi.com/impg/MgyV3ib1F-g24W9aDp-_ySoEdOChd3UazWYejA/4E1edKfS88U.jpg?size=2560x1920&amp;quality=95&amp;sign=db5aecf1bf0e353c21c066329ec3292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04800"/>
            <a:ext cx="3759200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грамотности и письма</a:t>
            </a: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4953000" cy="399394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482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0"/>
            <a:ext cx="3609537" cy="36877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810000"/>
            <a:ext cx="3622623" cy="2676525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услышать «Голос ребёнка»?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524001"/>
            <a:ext cx="8686800" cy="3352800"/>
          </a:xfrm>
        </p:spPr>
        <p:txBody>
          <a:bodyPr numCol="2"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Соц. Опросы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Подписанные работы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Ключевые слова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Азбука проекта (темы)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Задания дня/недели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Календари, планы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Оформление помещений</a:t>
            </a:r>
          </a:p>
          <a:p>
            <a:pPr>
              <a:buFont typeface="Wingdings" pitchFamily="2" charset="2"/>
              <a:buChar char="Ø"/>
            </a:pP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Интерактивные стенды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Игры, упражнения по теме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Интеллект-карты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Карточки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Правила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Алгоритмы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Подсказки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44196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Это всё делают / заполняют ДЕТИ!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 родителями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1646238"/>
          </a:xfrm>
        </p:spPr>
        <p:txBody>
          <a:bodyPr/>
          <a:lstStyle/>
          <a:p>
            <a:r>
              <a:rPr lang="ru-RU" dirty="0"/>
              <a:t>Современная жизнь – это мир бесконечных возможностей, в котором постоянно нужно делать выбор.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3352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РЕБЁНОК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4191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ВОСПИТАТЕЛЬ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4114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РОДИТЕЛИ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657600" y="4343400"/>
            <a:ext cx="1905000" cy="0"/>
          </a:xfrm>
          <a:prstGeom prst="straightConnector1">
            <a:avLst/>
          </a:prstGeom>
          <a:ln w="412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2895600" y="3581400"/>
            <a:ext cx="914400" cy="609600"/>
          </a:xfrm>
          <a:prstGeom prst="straightConnector1">
            <a:avLst/>
          </a:prstGeom>
          <a:ln w="412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181600" y="3581400"/>
            <a:ext cx="914400" cy="533400"/>
          </a:xfrm>
          <a:prstGeom prst="straightConnector1">
            <a:avLst/>
          </a:prstGeom>
          <a:ln w="412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технология «QR-код»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/>
              <a:t>    </a:t>
            </a:r>
            <a:r>
              <a:rPr lang="ru-RU" dirty="0" err="1"/>
              <a:t>Инновационность</a:t>
            </a:r>
            <a:r>
              <a:rPr lang="ru-RU" dirty="0"/>
              <a:t> использования QR-кода в образовательном процессе ДОУ заключается в следующих характеристиках: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/>
              <a:t>доступность</a:t>
            </a:r>
            <a:r>
              <a:rPr lang="ru-RU" dirty="0"/>
              <a:t>;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/>
              <a:t>универсальность</a:t>
            </a:r>
            <a:r>
              <a:rPr lang="ru-RU" dirty="0"/>
              <a:t>;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/>
              <a:t>экономичность</a:t>
            </a:r>
            <a:r>
              <a:rPr lang="ru-RU" dirty="0"/>
              <a:t>;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/>
              <a:t>компактность</a:t>
            </a:r>
            <a:r>
              <a:rPr lang="ru-RU" dirty="0"/>
              <a:t>;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/>
              <a:t>тиражируемость</a:t>
            </a:r>
            <a:r>
              <a:rPr lang="ru-RU" dirty="0"/>
              <a:t>;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/>
              <a:t>результативность.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-10.userapi.com/impg/RKqYpplUFBqH4AB-iF6gPLf1x06eFKPuP63Nbw/3SVOXwuBas0.jpg?size=810x1080&amp;quality=95&amp;sign=362035d6536a18132b54c01fa6daca4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2819400" cy="3759200"/>
          </a:xfrm>
          <a:prstGeom prst="rect">
            <a:avLst/>
          </a:prstGeom>
          <a:noFill/>
        </p:spPr>
      </p:pic>
      <p:pic>
        <p:nvPicPr>
          <p:cNvPr id="1028" name="Picture 4" descr="https://sun9-39.userapi.com/impg/r1BKjfefs8-SyBVdwQ-EnPcjCh2rrB1T7WObBw/wbzJo-2xkDY.jpg?size=810x1080&amp;quality=95&amp;sign=af642fcd014527311670741b19b8898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219200"/>
            <a:ext cx="3200400" cy="4267200"/>
          </a:xfrm>
          <a:prstGeom prst="rect">
            <a:avLst/>
          </a:prstGeom>
          <a:noFill/>
        </p:spPr>
      </p:pic>
      <p:pic>
        <p:nvPicPr>
          <p:cNvPr id="1030" name="Picture 6" descr="https://sun9-70.userapi.com/impg/K0KfFWWoUoyRaAX8qAlZgJ-Zcrmuv0fsobf4_g/QTONt3mtEZo.jpg?size=810x1080&amp;quality=95&amp;sign=036dd240876ff5b5a1398076e8cdff9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590800"/>
            <a:ext cx="3028950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2400" b="1" dirty="0"/>
          </a:p>
          <a:p>
            <a:pPr algn="ctr">
              <a:buNone/>
            </a:pPr>
            <a:endParaRPr lang="ru-RU" sz="2400" b="1" dirty="0"/>
          </a:p>
          <a:p>
            <a:pPr algn="ctr">
              <a:buNone/>
            </a:pPr>
            <a:r>
              <a:rPr lang="ru-RU" sz="2400" b="1" dirty="0"/>
              <a:t>РППС</a:t>
            </a:r>
          </a:p>
          <a:p>
            <a:pPr algn="ctr">
              <a:buNone/>
            </a:pPr>
            <a:r>
              <a:rPr lang="ru-RU" sz="2400" b="1" dirty="0"/>
              <a:t>ФГОС ДО 3.3.4</a:t>
            </a:r>
            <a:endParaRPr lang="ru-RU" sz="2400" dirty="0"/>
          </a:p>
        </p:txBody>
      </p:sp>
      <p:sp>
        <p:nvSpPr>
          <p:cNvPr id="4" name="Овал 3"/>
          <p:cNvSpPr/>
          <p:nvPr/>
        </p:nvSpPr>
        <p:spPr>
          <a:xfrm>
            <a:off x="6172200" y="1447800"/>
            <a:ext cx="2743200" cy="1524000"/>
          </a:xfrm>
          <a:prstGeom prst="ellipse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Безопасная</a:t>
            </a:r>
          </a:p>
        </p:txBody>
      </p:sp>
      <p:sp>
        <p:nvSpPr>
          <p:cNvPr id="5" name="Овал 4"/>
          <p:cNvSpPr/>
          <p:nvPr/>
        </p:nvSpPr>
        <p:spPr>
          <a:xfrm>
            <a:off x="2819400" y="609600"/>
            <a:ext cx="3886200" cy="1447800"/>
          </a:xfrm>
          <a:prstGeom prst="ellipse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Вариативная</a:t>
            </a:r>
          </a:p>
        </p:txBody>
      </p:sp>
      <p:sp>
        <p:nvSpPr>
          <p:cNvPr id="6" name="Овал 5"/>
          <p:cNvSpPr/>
          <p:nvPr/>
        </p:nvSpPr>
        <p:spPr>
          <a:xfrm>
            <a:off x="381000" y="1447800"/>
            <a:ext cx="2971800" cy="1524000"/>
          </a:xfrm>
          <a:prstGeom prst="ellipse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Доступная</a:t>
            </a:r>
          </a:p>
        </p:txBody>
      </p:sp>
      <p:sp>
        <p:nvSpPr>
          <p:cNvPr id="7" name="Овал 6"/>
          <p:cNvSpPr/>
          <p:nvPr/>
        </p:nvSpPr>
        <p:spPr>
          <a:xfrm>
            <a:off x="0" y="2971800"/>
            <a:ext cx="4343400" cy="1524000"/>
          </a:xfrm>
          <a:prstGeom prst="ellipse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Содержательно – насыщенная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Мобильная</a:t>
            </a:r>
          </a:p>
        </p:txBody>
      </p:sp>
      <p:sp>
        <p:nvSpPr>
          <p:cNvPr id="8" name="Овал 7"/>
          <p:cNvSpPr/>
          <p:nvPr/>
        </p:nvSpPr>
        <p:spPr>
          <a:xfrm>
            <a:off x="4800600" y="2971800"/>
            <a:ext cx="4343400" cy="1524000"/>
          </a:xfrm>
          <a:prstGeom prst="ellipse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Трансформируемая</a:t>
            </a:r>
          </a:p>
        </p:txBody>
      </p:sp>
      <p:sp>
        <p:nvSpPr>
          <p:cNvPr id="9" name="Овал 8"/>
          <p:cNvSpPr/>
          <p:nvPr/>
        </p:nvSpPr>
        <p:spPr>
          <a:xfrm>
            <a:off x="2286000" y="4114800"/>
            <a:ext cx="4800600" cy="1524000"/>
          </a:xfrm>
          <a:prstGeom prst="ellipse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Полифункциональная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ФРАЗЫ – ПОДДЕРЖКИ, ФРАЗЫ ПОДСКАЗКИ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 descr="https://sun9-15.userapi.com/impg/FcWkoy4Il4xYvZ9MHtAn1iSebRQFjQlGjNve8g/aiMGDMsFqBg.jpg?size=810x1080&amp;quality=95&amp;sign=70522fdcbf65e290d3e4ebb31899bea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3486150" cy="4648200"/>
          </a:xfrm>
          <a:prstGeom prst="rect">
            <a:avLst/>
          </a:prstGeom>
          <a:noFill/>
          <a:ln w="53975">
            <a:solidFill>
              <a:srgbClr val="65D6F1"/>
            </a:solidFill>
          </a:ln>
          <a:effectLst>
            <a:outerShdw blurRad="50800" dist="50800" dir="5400000" algn="ctr" rotWithShape="0">
              <a:srgbClr val="65D6F1"/>
            </a:outerShdw>
          </a:effectLst>
        </p:spPr>
      </p:pic>
      <p:pic>
        <p:nvPicPr>
          <p:cNvPr id="41988" name="Picture 4" descr="https://sun9-42.userapi.com/impg/PJLV9U3xitWlXthuXwtAu__gGjCeN8WDTgGv8Q/syV9wy9B5po.jpg?size=810x1080&amp;quality=95&amp;sign=66d720ef984d53f85930e2ff0ea151f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143000"/>
            <a:ext cx="3314700" cy="441960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</p:pic>
      <p:pic>
        <p:nvPicPr>
          <p:cNvPr id="10242" name="Picture 2" descr="https://sun9-14.userapi.com/impg/fZWlzAhA8ZQA_boVPRe1jXjljNZRGMb3BSL5Vw/eKu5ASUYOaI.jpg?size=960x1280&amp;quality=95&amp;sign=9d811fdcadbbf0b0965e7a7d4a5c70d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667000"/>
            <a:ext cx="2800350" cy="3733800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Тематические выставки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2578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/>
              <a:t>Разнообразная тематика выставок позволяет решать различные задачи:</a:t>
            </a:r>
          </a:p>
          <a:p>
            <a:pPr>
              <a:buNone/>
            </a:pPr>
            <a:endParaRPr lang="ru-RU" dirty="0"/>
          </a:p>
          <a:p>
            <a:pPr lvl="0">
              <a:buFont typeface="Wingdings" pitchFamily="2" charset="2"/>
              <a:buChar char="Ø"/>
            </a:pPr>
            <a:r>
              <a:rPr lang="ru-RU" i="1" dirty="0"/>
              <a:t>приобщать дошкольников и их семьи к культурно-эстетическим ценностям, традициям народов страны и своей малой родины;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/>
              <a:t>побуждать к совместной творческой деятельности, предоставлять возможность семьям демонстрировать положительный опыт семейного воспитания;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/>
              <a:t>способствовать обогащению представлений о природном и рукотворном мире, материалах для творчества и способах их применения, различных техниках декоративно-прикладного творчества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/>
              <a:t>развивать познавательные интересы;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/>
              <a:t>воспитывать чувство прекрасного, способность воспринимать и ощущать красоту, как в искусстве, так и в повседневной жизни.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/>
              <a:t>удовлетворять потребность детей в самовыражении через продуктивную деятельность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/>
              <a:t>воспитывать любовь и бережное отношение к экспонатам выставки, сделанным своими руками самостоятельно или совместно с родителями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/>
              <a:t>повышать педагогическую культуру родителей.</a:t>
            </a:r>
            <a:r>
              <a:rPr lang="ru-RU" b="1" i="1" dirty="0"/>
              <a:t> </a:t>
            </a:r>
            <a:endParaRPr lang="ru-RU" i="1" dirty="0"/>
          </a:p>
          <a:p>
            <a:endParaRPr lang="ru-RU" i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kolosok-detsad.ru/wp-content/uploads/2020/10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5465983" cy="363855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43010" name="Picture 2" descr="https://sun9-19.userapi.com/impg/I8AYs0olCMBEcLuGeryKzQHbbWAeJPBB-eugZw/TaufXFxuV8A.jpg?size=1280x960&amp;quality=95&amp;sign=41f98ab654696bbfccdffab3cf5fcd2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09800"/>
            <a:ext cx="4978399" cy="3733800"/>
          </a:xfrm>
          <a:prstGeom prst="rect">
            <a:avLst/>
          </a:prstGeom>
          <a:noFill/>
          <a:ln w="31750">
            <a:solidFill>
              <a:srgbClr val="927AFA"/>
            </a:solidFill>
          </a:ln>
        </p:spPr>
      </p:pic>
      <p:pic>
        <p:nvPicPr>
          <p:cNvPr id="43014" name="Picture 6" descr="https://sun9-78.userapi.com/impg/Q-kf3AKIc64jqcnBHKfBpBR45sH3JPbJxVDTaA/CMQjOhjap4M.jpg?size=810x1080&amp;quality=95&amp;sign=f4bf916e7cc558ed9c2698a4cb479c5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8600"/>
            <a:ext cx="4191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381000"/>
            <a:ext cx="8686800" cy="838200"/>
          </a:xfrm>
        </p:spPr>
        <p:txBody>
          <a:bodyPr/>
          <a:lstStyle/>
          <a:p>
            <a:r>
              <a:rPr lang="ru-RU" dirty="0"/>
              <a:t>МАРКЕРНАЯ ДОСКА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19200"/>
            <a:ext cx="6096000" cy="281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495800"/>
            <a:ext cx="570626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038600"/>
            <a:ext cx="3338513" cy="256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8" name="Picture 2" descr="https://sun9-73.userapi.com/impg/deLJSypJTEZTKo9b2oz-NVvhTx1FfPOjkAdz4g/WaKYz6OWDkQ.jpg?size=810x1080&amp;quality=95&amp;sign=554a61bb9c5d73ebe7e0ce12e831f90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7900" y="0"/>
            <a:ext cx="3086100" cy="4114800"/>
          </a:xfrm>
          <a:prstGeom prst="rect">
            <a:avLst/>
          </a:prstGeom>
          <a:noFill/>
        </p:spPr>
      </p:pic>
      <p:pic>
        <p:nvPicPr>
          <p:cNvPr id="45060" name="Picture 4" descr="https://sun9-80.userapi.com/impg/qZZjJers9CncfGgecRz6WAFxCUPcnhpMfljkfQ/R2L6hShitmg.jpg?size=810x1080&amp;quality=95&amp;sign=025cc338c84d7e5ff3a2d7c8da97e34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609600"/>
            <a:ext cx="3276600" cy="4368800"/>
          </a:xfrm>
          <a:prstGeom prst="rect">
            <a:avLst/>
          </a:prstGeom>
          <a:noFill/>
        </p:spPr>
      </p:pic>
      <p:pic>
        <p:nvPicPr>
          <p:cNvPr id="45062" name="Picture 6" descr="https://sun9-60.userapi.com/impg/m5r6yFm58Hmgir6hWNeO0Si07BQMp4TmffnS7g/iuyV51YqKvI.jpg?size=810x1080&amp;quality=95&amp;sign=139619d782e72c8d84d1fd74e268eb9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447800"/>
            <a:ext cx="3048000" cy="4064000"/>
          </a:xfrm>
          <a:prstGeom prst="rect">
            <a:avLst/>
          </a:prstGeom>
          <a:noFill/>
        </p:spPr>
      </p:pic>
      <p:pic>
        <p:nvPicPr>
          <p:cNvPr id="6147" name="Picture 3" descr="C:\Users\Lenovo\Desktop\pleIIl5Rq_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4191000"/>
            <a:ext cx="6070600" cy="2456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https://sun9-40.userapi.com/impg/h3V3FURxVfMqf-XRIXYQU1cJ_PsuQHSfv1xHAQ/3qrg_hevF3Q.jpg?size=810x1080&amp;quality=95&amp;sign=1c121be6f00c8d990e497c8833db696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219200"/>
            <a:ext cx="3790950" cy="5054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686800" cy="838200"/>
          </a:xfrm>
        </p:spPr>
        <p:txBody>
          <a:bodyPr>
            <a:normAutofit/>
          </a:bodyPr>
          <a:lstStyle/>
          <a:p>
            <a:r>
              <a:rPr lang="ru-RU" sz="2800" dirty="0"/>
              <a:t>ПРОЕКТ «ЧИТАЮЩАЯ СЕМЬЯ»             </a:t>
            </a:r>
            <a:r>
              <a:rPr lang="ru-RU" sz="2800" dirty="0" err="1"/>
              <a:t>бУКРОССИНГ</a:t>
            </a:r>
            <a:endParaRPr lang="ru-RU" sz="2800" dirty="0"/>
          </a:p>
        </p:txBody>
      </p:sp>
      <p:pic>
        <p:nvPicPr>
          <p:cNvPr id="47106" name="Picture 2" descr="https://sun9-18.userapi.com/impg/yLTgQbFJguWr5nyhjmDQYw8bKDPipDA4GO0jXA/xfKcJjbtVe8.jpg?size=1280x960&amp;quality=95&amp;sign=39dfd165fa543227a3f2d1874f0529b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14599"/>
            <a:ext cx="3886200" cy="2914651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5486400" y="7620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108" name="Picture 4" descr="https://sun9-80.userapi.com/impg/OE2FSK1JkVxXW8U8i3jqfLcvpHo6n5v3I-f_rA/LN26LZkehTE.jpg?size=810x1080&amp;quality=95&amp;sign=76e326906ae92dcc7f8721fadd98cfb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1219200"/>
            <a:ext cx="2331244" cy="3108325"/>
          </a:xfrm>
          <a:prstGeom prst="rect">
            <a:avLst/>
          </a:prstGeom>
          <a:noFill/>
        </p:spPr>
      </p:pic>
      <p:pic>
        <p:nvPicPr>
          <p:cNvPr id="47110" name="Picture 6" descr="https://sun9-6.userapi.com/impg/sn883EDf1G1EH0Q5yC5IHBNp--ULbBSL_WUi1A/bf4athJnjfs.jpg?size=810x1080&amp;quality=95&amp;sign=ba0f8cc2795fecb5f374610f020c2e1a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429000"/>
            <a:ext cx="2445544" cy="3260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s://sun9-10.userapi.com/impg/H7HXCWbsiV2vJbFzYrRM6JVnpQWdR5M0_MhPoA/Yk55Ju-bLS4.jpg?size=960x1280&amp;quality=95&amp;sign=544c4f3206304e10e322ece56d242ee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3124200" cy="4165600"/>
          </a:xfrm>
          <a:prstGeom prst="rect">
            <a:avLst/>
          </a:prstGeom>
          <a:noFill/>
        </p:spPr>
      </p:pic>
      <p:pic>
        <p:nvPicPr>
          <p:cNvPr id="4100" name="Picture 4" descr="https://sun9-78.userapi.com/impg/8w7OBQV0QnTidh4TcVxl-f2yhW7e_ug6lPUW2g/guV-3wYr5-c.jpg?size=960x1280&amp;quality=95&amp;sign=3aef1e3c2e467a0e96c84f53aaa51a7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603517" y="483083"/>
            <a:ext cx="1956766" cy="2667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Уголок игры</a:t>
            </a:r>
          </a:p>
        </p:txBody>
      </p:sp>
      <p:pic>
        <p:nvPicPr>
          <p:cNvPr id="4098" name="Picture 2" descr="https://sun9-28.userapi.com/impg/uItAThgzq4Bc98OAG2NmAg61HXTL7DMNAIjcFw/CGxoPot-rbY.jpg?size=960x1280&amp;quality=95&amp;sign=ceeab0edb44aeaa52f6ff393c5cee06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52400"/>
            <a:ext cx="2343150" cy="3124200"/>
          </a:xfrm>
          <a:prstGeom prst="rect">
            <a:avLst/>
          </a:prstGeom>
          <a:noFill/>
        </p:spPr>
      </p:pic>
      <p:pic>
        <p:nvPicPr>
          <p:cNvPr id="4104" name="Picture 8" descr="https://sun9-39.userapi.com/impg/_CaNLVC6iFQbGLcwFkbqEyetlDDDSdwLKVHHSA/ZTXkkp_Wmcs.jpg?size=960x1280&amp;quality=95&amp;sign=4738b9bcbdd3109bdc66edfa31d3289a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1676400"/>
            <a:ext cx="2343150" cy="3124200"/>
          </a:xfrm>
          <a:prstGeom prst="rect">
            <a:avLst/>
          </a:prstGeom>
          <a:noFill/>
        </p:spPr>
      </p:pic>
      <p:pic>
        <p:nvPicPr>
          <p:cNvPr id="4107" name="Picture 11" descr="C:\Users\Lenovo\Desktop\Изображение WhatsApp 2024-01-29 в 16.27.01_e29abe9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971800"/>
            <a:ext cx="4343400" cy="3257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8130" name="Picture 2" descr="https://sun9-40.userapi.com/impg/vIelfwadpxWASEI8senWsOOf3wpVxLobr2k3Cg/MP5L-JCNC-w.jpg?size=810x1080&amp;quality=95&amp;sign=45ea3665a10bf536f46a9f0b75b2958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3531394" cy="4708525"/>
          </a:xfrm>
          <a:prstGeom prst="rect">
            <a:avLst/>
          </a:prstGeom>
          <a:noFill/>
        </p:spPr>
      </p:pic>
      <p:pic>
        <p:nvPicPr>
          <p:cNvPr id="48138" name="Picture 10" descr="https://sun9-74.userapi.com/impg/Fo_OwHMfeI8x8fl76VERvGNaPlbsiXuBCaTwxw/8nCXkxB4R3E.jpg?size=810x1080&amp;quality=95&amp;sign=907195304cf82cce8fbf0eea7a3e4cc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895600"/>
            <a:ext cx="2971800" cy="3962400"/>
          </a:xfrm>
          <a:prstGeom prst="rect">
            <a:avLst/>
          </a:prstGeom>
          <a:noFill/>
        </p:spPr>
      </p:pic>
      <p:pic>
        <p:nvPicPr>
          <p:cNvPr id="48140" name="Picture 12" descr="https://sun9-2.userapi.com/impg/-kxf9c3OlECRIRs55hWLs0VaC57kVKdco2dmPw/espt0KjQiaA.jpg?size=810x1080&amp;quality=95&amp;sign=88ef2044ab3a112615798add728a593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581400"/>
            <a:ext cx="2686050" cy="3581400"/>
          </a:xfrm>
          <a:prstGeom prst="rect">
            <a:avLst/>
          </a:prstGeom>
          <a:noFill/>
        </p:spPr>
      </p:pic>
      <p:pic>
        <p:nvPicPr>
          <p:cNvPr id="48142" name="Picture 14" descr="https://sun9-60.userapi.com/impg/2gkI5KObKV-hEw8L_Q5tM3mQm1HZGCI9IenCuw/plB1HldrLhk.jpg?size=810x1080&amp;quality=95&amp;sign=1a7e105ec1e48e34bf954d8c61fbb5d1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152400"/>
            <a:ext cx="2438400" cy="3251200"/>
          </a:xfrm>
          <a:prstGeom prst="rect">
            <a:avLst/>
          </a:prstGeom>
          <a:noFill/>
        </p:spPr>
      </p:pic>
      <p:pic>
        <p:nvPicPr>
          <p:cNvPr id="48144" name="Picture 16" descr="https://sun9-44.userapi.com/impg/RzJtljYZjhRGlZu7zHY8RxwbBsbW95ev-L8PGw/uYYCvRkVFtM.jpg?size=1280x960&amp;quality=95&amp;sign=a6ead5c5fc8986ff199e5d7bacac60b3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00600"/>
            <a:ext cx="3352799" cy="2514600"/>
          </a:xfrm>
          <a:prstGeom prst="rect">
            <a:avLst/>
          </a:prstGeom>
          <a:noFill/>
        </p:spPr>
      </p:pic>
      <p:pic>
        <p:nvPicPr>
          <p:cNvPr id="48136" name="Picture 8" descr="https://sun9-49.userapi.com/impg/tApFmV16d4eFrvQF2gR16PsSPHwKfjRJ2KRflQ/ZoyaaiWnhWE.jpg?size=810x1080&amp;quality=95&amp;sign=6751318f9cdc5be5b106c57fbb6608ee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505200" y="-228600"/>
            <a:ext cx="3036094" cy="4048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Азбука проекта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b="1" dirty="0"/>
              <a:t>Тема: «Говорящая среда»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7400" y="2514600"/>
            <a:ext cx="655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• </a:t>
            </a:r>
            <a:r>
              <a:rPr lang="ru-RU" sz="2400" b="1" dirty="0"/>
              <a:t>Нет «неправильных» слов</a:t>
            </a:r>
          </a:p>
          <a:p>
            <a:r>
              <a:rPr lang="ru-RU" sz="2400" dirty="0"/>
              <a:t>• </a:t>
            </a:r>
            <a:r>
              <a:rPr lang="ru-RU" sz="2400" b="1" dirty="0"/>
              <a:t>Можно несколько слов на одну букву</a:t>
            </a:r>
          </a:p>
          <a:p>
            <a:r>
              <a:rPr lang="ru-RU" sz="2400" dirty="0"/>
              <a:t>• </a:t>
            </a:r>
            <a:r>
              <a:rPr lang="ru-RU" sz="2400" b="1" dirty="0"/>
              <a:t>Азбуку можно бесконечно расширять     во все стороны</a:t>
            </a:r>
          </a:p>
          <a:p>
            <a:r>
              <a:rPr lang="ru-RU" sz="2400" dirty="0"/>
              <a:t>• </a:t>
            </a:r>
            <a:r>
              <a:rPr lang="ru-RU" sz="2400" b="1" dirty="0"/>
              <a:t>Можно не заполнять до конца</a:t>
            </a:r>
            <a:endParaRPr lang="ru-RU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373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i="1" dirty="0">
                <a:solidFill>
                  <a:srgbClr val="FF0000"/>
                </a:solidFill>
                <a:latin typeface="Arial" pitchFamily="34" charset="0"/>
                <a:cs typeface="AngsanaUPC" pitchFamily="18" charset="-34"/>
              </a:rPr>
              <a:t>Спасибо </a:t>
            </a:r>
          </a:p>
          <a:p>
            <a:pPr algn="ctr">
              <a:buNone/>
            </a:pPr>
            <a:r>
              <a:rPr lang="ru-RU" sz="5400" i="1" dirty="0">
                <a:solidFill>
                  <a:srgbClr val="FF0000"/>
                </a:solidFill>
                <a:latin typeface="Arial" pitchFamily="34" charset="0"/>
                <a:cs typeface="AngsanaUPC" pitchFamily="18" charset="-34"/>
              </a:rPr>
              <a:t>за </a:t>
            </a:r>
          </a:p>
          <a:p>
            <a:pPr algn="ctr">
              <a:buNone/>
            </a:pPr>
            <a:r>
              <a:rPr lang="ru-RU" sz="5400" i="1" dirty="0">
                <a:solidFill>
                  <a:srgbClr val="FF0000"/>
                </a:solidFill>
                <a:latin typeface="Arial" pitchFamily="34" charset="0"/>
                <a:cs typeface="AngsanaUPC" pitchFamily="18" charset="-34"/>
              </a:rPr>
              <a:t>внимание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Говорящая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среда»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52596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Технология организации</a:t>
            </a:r>
          </a:p>
          <a:p>
            <a:pPr>
              <a:buNone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образовательного </a:t>
            </a:r>
          </a:p>
          <a:p>
            <a:pPr>
              <a:buNone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пространства в детском саду, </a:t>
            </a:r>
          </a:p>
          <a:p>
            <a:pPr>
              <a:buNone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где слышен «голос ребенка»,</a:t>
            </a:r>
          </a:p>
          <a:p>
            <a:pPr>
              <a:buNone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его интересы, </a:t>
            </a:r>
          </a:p>
          <a:p>
            <a:pPr>
              <a:buNone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пожелания,</a:t>
            </a:r>
          </a:p>
          <a:p>
            <a:pPr>
              <a:buNone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предложения и инициативы</a:t>
            </a:r>
          </a:p>
          <a:p>
            <a:pPr>
              <a:buNone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поддерживаются. </a:t>
            </a:r>
          </a:p>
        </p:txBody>
      </p:sp>
      <p:pic>
        <p:nvPicPr>
          <p:cNvPr id="5" name="Рисунок 4" descr="detsad-1164277-1604556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2600" y="1295400"/>
            <a:ext cx="3102249" cy="4142014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1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600" y="228600"/>
            <a:ext cx="1752600" cy="3352800"/>
          </a:xfrm>
          <a:prstGeom prst="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Детям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" y="3657600"/>
            <a:ext cx="1752600" cy="914400"/>
          </a:xfrm>
          <a:prstGeom prst="rect">
            <a:avLst/>
          </a:prstGeom>
          <a:solidFill>
            <a:srgbClr val="92D050">
              <a:alpha val="56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Родителям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4648200"/>
            <a:ext cx="1752600" cy="762000"/>
          </a:xfrm>
          <a:prstGeom prst="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Педагогу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33600" y="228600"/>
            <a:ext cx="6781800" cy="3352800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Ты здесь очень нужен! </a:t>
            </a:r>
          </a:p>
          <a:p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(Посмотри, вот висит твой рисунок)</a:t>
            </a:r>
          </a:p>
          <a:p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•Твой труд ценен! </a:t>
            </a:r>
          </a:p>
          <a:p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(Поэтому мы никогда не скажем тебе: «выбрось это в мусор»)</a:t>
            </a:r>
          </a:p>
          <a:p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•Это твоё место! </a:t>
            </a:r>
          </a:p>
          <a:p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(Ты можешь положить здесь свои вещи, их гарантированно никто не тронет.</a:t>
            </a:r>
          </a:p>
          <a:p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•Твоё мнение много значит! </a:t>
            </a:r>
            <a:endParaRPr lang="ru-RU" dirty="0"/>
          </a:p>
          <a:p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(Посмотри здесь результаты твоего голосования, выбора)</a:t>
            </a:r>
          </a:p>
          <a:p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•Мы гордимся твоими достижениями!</a:t>
            </a:r>
          </a:p>
          <a:p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•Попробуй это, тебе понравиться!</a:t>
            </a:r>
          </a:p>
          <a:p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•о теме проекта</a:t>
            </a:r>
          </a:p>
          <a:p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•о теме недели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33600" y="3657600"/>
            <a:ext cx="6781800" cy="914400"/>
          </a:xfrm>
          <a:prstGeom prst="rect">
            <a:avLst/>
          </a:prstGeom>
          <a:solidFill>
            <a:srgbClr val="92D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 том, чем наполнена жизнь детей в детском саду.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33600" y="4648200"/>
            <a:ext cx="6781800" cy="762000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 интересах и приоритетах детей в выборе вида и содержания деятельности, что помогает эффективно планировать дальнейшее взаимодействие с детьми.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   «Голос ребенка» зачастую действует </a:t>
            </a:r>
            <a:r>
              <a:rPr lang="ru-RU" dirty="0" err="1"/>
              <a:t>разнонаправленно</a:t>
            </a:r>
            <a:r>
              <a:rPr lang="ru-RU" dirty="0"/>
              <a:t> с процессами, организуемыми взрослым. Однако многие педагоги видят свою задачу в том, чтобы комфортно для ребенка вписать его голос в схемы, предлагаемые взрослым, соответствующие культурным нормам и ожиданиям.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47800"/>
            <a:ext cx="8686800" cy="4525963"/>
          </a:xfrm>
        </p:spPr>
        <p:txBody>
          <a:bodyPr/>
          <a:lstStyle/>
          <a:p>
            <a:pPr algn="ctr">
              <a:buNone/>
            </a:pPr>
            <a:r>
              <a:rPr lang="ru-RU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ГОЛОС РЕБЁНКА</a:t>
            </a:r>
          </a:p>
          <a:p>
            <a:pPr algn="ctr">
              <a:buNone/>
            </a:pP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РЕАЛИЗАЦИЯ ИДЕИ </a:t>
            </a:r>
          </a:p>
          <a:p>
            <a:pPr algn="ctr">
              <a:buNone/>
            </a:pP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ПРОДУКТ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>
            <a:off x="685800" y="1600200"/>
            <a:ext cx="1828800" cy="1447800"/>
          </a:xfrm>
          <a:prstGeom prst="curvedRightArrow">
            <a:avLst>
              <a:gd name="adj1" fmla="val 26666"/>
              <a:gd name="adj2" fmla="val 39259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 rot="793733">
            <a:off x="6110432" y="2907388"/>
            <a:ext cx="1625894" cy="164659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4038600" y="152400"/>
            <a:ext cx="685800" cy="1371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s://sun9-2.userapi.com/impg/ANk85p5IkgcXkn5U4zfOUCi5S53X3C3obHvFKg/OcO9ugBH_VQ.jpg?size=1280x960&amp;quality=95&amp;sign=93fc8869543572afc310d078a6ef49a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28600"/>
            <a:ext cx="4353983" cy="32654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https://sun9-56.userapi.com/impg/fxg517Lv95tNFLDs0NOjqwewZy5Ch_11vV7v8w/LyRq_fyj84I.jpg?size=960x1280&amp;quality=95&amp;sign=f3906e6d3fdf2d892145f01c56bb506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1323">
            <a:off x="262642" y="341671"/>
            <a:ext cx="3251540" cy="4335387"/>
          </a:xfrm>
          <a:prstGeom prst="rect">
            <a:avLst/>
          </a:prstGeom>
          <a:noFill/>
        </p:spPr>
      </p:pic>
      <p:pic>
        <p:nvPicPr>
          <p:cNvPr id="30722" name="Picture 2" descr="https://sun9-29.userapi.com/impg/3SLKDFcUAuVTCtQEHTqZmGJeeaKQSkV9vGi2Xw/KLqd6NQLJ2w.jpg?size=810x1080&amp;quality=95&amp;sign=bc4c41c91b066d81e435a0f1835699c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828800"/>
            <a:ext cx="3448050" cy="459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686800" cy="838200"/>
          </a:xfrm>
        </p:spPr>
        <p:txBody>
          <a:bodyPr>
            <a:normAutofit/>
          </a:bodyPr>
          <a:lstStyle/>
          <a:p>
            <a:r>
              <a:rPr lang="ru-RU" sz="2800" dirty="0"/>
              <a:t>Что сделать с результатом детского труда?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84391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682</TotalTime>
  <Words>859</Words>
  <Application>Microsoft Office PowerPoint</Application>
  <PresentationFormat>Экран (4:3)</PresentationFormat>
  <Paragraphs>206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Franklin Gothic Book</vt:lpstr>
      <vt:lpstr>Franklin Gothic Medium</vt:lpstr>
      <vt:lpstr>Wingdings</vt:lpstr>
      <vt:lpstr>Wingdings 2</vt:lpstr>
      <vt:lpstr>Трек</vt:lpstr>
      <vt:lpstr>«ГОВОРЯЩАЯ СРЕДА В ПРОСТРАНСТВЕ ДЕТСКОГО САДА»</vt:lpstr>
      <vt:lpstr>Презентация PowerPoint</vt:lpstr>
      <vt:lpstr>Презентация PowerPoint</vt:lpstr>
      <vt:lpstr>«Говорящая среда»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сделать с результатом детского труда?</vt:lpstr>
      <vt:lpstr>Зона ближайшего развития                     пространство детской реализации </vt:lpstr>
      <vt:lpstr>Презентация PowerPoint</vt:lpstr>
      <vt:lpstr>Презентация PowerPoint</vt:lpstr>
      <vt:lpstr>мкдо</vt:lpstr>
      <vt:lpstr>Презентация PowerPoint</vt:lpstr>
      <vt:lpstr>Центр конструирования</vt:lpstr>
      <vt:lpstr>Центр творчества</vt:lpstr>
      <vt:lpstr>Центр экспериментирования</vt:lpstr>
      <vt:lpstr>Центр физической активности</vt:lpstr>
      <vt:lpstr>Центр Математики</vt:lpstr>
      <vt:lpstr>Центр самообслуживания</vt:lpstr>
      <vt:lpstr>Центр коммуникации</vt:lpstr>
      <vt:lpstr>Презентация PowerPoint</vt:lpstr>
      <vt:lpstr>Презентация PowerPoint</vt:lpstr>
      <vt:lpstr>Презентация PowerPoint</vt:lpstr>
      <vt:lpstr>Центр грамотности и письма</vt:lpstr>
      <vt:lpstr>Как услышать «Голос ребёнка»?</vt:lpstr>
      <vt:lpstr>Работа с родителями</vt:lpstr>
      <vt:lpstr>технология «QR-код»</vt:lpstr>
      <vt:lpstr>Презентация PowerPoint</vt:lpstr>
      <vt:lpstr>ФРАЗЫ – ПОДДЕРЖКИ, ФРАЗЫ ПОДСКАЗКИ</vt:lpstr>
      <vt:lpstr>Тематические выставки</vt:lpstr>
      <vt:lpstr>Презентация PowerPoint</vt:lpstr>
      <vt:lpstr>МАРКЕРНАЯ ДОСКА</vt:lpstr>
      <vt:lpstr>Презентация PowerPoint</vt:lpstr>
      <vt:lpstr>ПРОЕКТ «ЧИТАЮЩАЯ СЕМЬЯ»             бУКРОССИНГ</vt:lpstr>
      <vt:lpstr>Уголок игры</vt:lpstr>
      <vt:lpstr>Презентация PowerPoint</vt:lpstr>
      <vt:lpstr>Азбука проекта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«ГОВОРЯЩАЯ СРЕДА В ПРОСТРАНСТВЕ ДЕТСКОГО САДА»</dc:title>
  <dc:creator>Lenovo</dc:creator>
  <cp:lastModifiedBy>Натали Натали</cp:lastModifiedBy>
  <cp:revision>52</cp:revision>
  <dcterms:created xsi:type="dcterms:W3CDTF">2024-01-23T06:11:19Z</dcterms:created>
  <dcterms:modified xsi:type="dcterms:W3CDTF">2024-02-09T13:00:07Z</dcterms:modified>
</cp:coreProperties>
</file>