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58000" cy="9144000"/>
  <p:custDataLst>
    <p:tags r:id="rId11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578" y="-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D5E12-0D90-4E6E-9317-797B81E9C062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B7A2D3E8-ECAC-4D7E-BF54-02598BC8406D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D5E12-0D90-4E6E-9317-797B81E9C062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B7A2D3E8-ECAC-4D7E-BF54-02598BC8406D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s://fsd.multiurok.ru/html/2020/11/24/s_5fbd412e84329/1575636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1" name="TextBox 5"/>
          <p:cNvSpPr/>
          <p:nvPr/>
        </p:nvSpPr>
        <p:spPr>
          <a:xfrm>
            <a:off x="0" y="1042988"/>
            <a:ext cx="6858000" cy="4002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3200" b="1" i="1" dirty="0" err="1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Консультация</a:t>
            </a:r>
            <a:r>
              <a:rPr sz="3200" b="1" i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 </a:t>
            </a:r>
            <a:r>
              <a:rPr sz="3200" b="1" i="1" dirty="0" err="1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учителя-логопеда</a:t>
            </a:r>
            <a:r>
              <a:rPr sz="3200" b="1" i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 </a:t>
            </a:r>
            <a:r>
              <a:rPr sz="3200" b="1" i="1" dirty="0" err="1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для</a:t>
            </a:r>
            <a:r>
              <a:rPr sz="3200" b="1" i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 </a:t>
            </a:r>
            <a:r>
              <a:rPr sz="3200" b="1" i="1" dirty="0" err="1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родителей</a:t>
            </a:r>
            <a:r>
              <a:rPr sz="3200" b="1" i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 </a:t>
            </a:r>
            <a:r>
              <a:rPr sz="3200" b="1" i="1" dirty="0" err="1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на</a:t>
            </a:r>
            <a:r>
              <a:rPr sz="3200" b="1" i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 </a:t>
            </a:r>
            <a:r>
              <a:rPr sz="3200" b="1" i="1" dirty="0" err="1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тему</a:t>
            </a:r>
            <a:r>
              <a:rPr sz="3200" b="1" i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</a:rPr>
              <a:t>:</a:t>
            </a:r>
          </a:p>
          <a:p>
            <a:pPr marL="0" lvl="0" indent="0" algn="ctr" eaLnBrk="1" hangingPunct="1"/>
            <a:endParaRPr sz="3200" b="1" i="1" dirty="0">
              <a:solidFill>
                <a:srgbClr val="002060"/>
              </a:solidFill>
              <a:latin typeface="Book Antiqua" pitchFamily="18" charset="0"/>
              <a:ea typeface="Times New Roman" pitchFamily="18" charset="0"/>
            </a:endParaRPr>
          </a:p>
          <a:p>
            <a:pPr marL="0" lvl="0" indent="0" algn="ctr" eaLnBrk="1" hangingPunct="1"/>
            <a:endParaRPr sz="3200" b="1" i="1" dirty="0">
              <a:solidFill>
                <a:srgbClr val="002060"/>
              </a:solidFill>
              <a:latin typeface="Book Antiqua" pitchFamily="18" charset="0"/>
              <a:ea typeface="Times New Roman" pitchFamily="18" charset="0"/>
            </a:endParaRPr>
          </a:p>
          <a:p>
            <a:pPr marL="0" lvl="0" indent="0" algn="ctr" eaLnBrk="1" hangingPunct="1"/>
            <a:r>
              <a:rPr sz="4000" b="1" i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«</a:t>
            </a:r>
            <a:r>
              <a:rPr sz="4000" b="1" i="1" dirty="0" err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Автоматизация</a:t>
            </a:r>
            <a:r>
              <a:rPr sz="4000" b="1" i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 </a:t>
            </a:r>
            <a:r>
              <a:rPr sz="4000" b="1" i="1" dirty="0" err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звуков</a:t>
            </a:r>
            <a:r>
              <a:rPr sz="4000" b="1" i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 </a:t>
            </a:r>
          </a:p>
          <a:p>
            <a:pPr marL="0" lvl="0" indent="0" algn="ctr" eaLnBrk="1" hangingPunct="1"/>
            <a:r>
              <a:rPr sz="4000" b="1" i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в </a:t>
            </a:r>
            <a:r>
              <a:rPr sz="4000" b="1" i="1" dirty="0" err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домашних</a:t>
            </a:r>
            <a:r>
              <a:rPr sz="4000" b="1" i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 </a:t>
            </a:r>
            <a:r>
              <a:rPr sz="4000" b="1" i="1" dirty="0" err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условиях</a:t>
            </a:r>
            <a:r>
              <a:rPr sz="4000" b="1" i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</a:rPr>
              <a:t>»</a:t>
            </a:r>
          </a:p>
          <a:p>
            <a:pPr marL="0" lvl="0" indent="0" algn="ctr" eaLnBrk="1" hangingPunct="1"/>
            <a:endParaRPr sz="2800" b="1" i="1" dirty="0">
              <a:latin typeface="Book Antiqua" pitchFamily="18" charset="0"/>
              <a:ea typeface="Times New Roman" pitchFamily="18" charset="0"/>
            </a:endParaRPr>
          </a:p>
          <a:p>
            <a:pPr marL="0" lvl="0" indent="0" eaLnBrk="1" hangingPunct="1"/>
            <a:endParaRPr dirty="0">
              <a:latin typeface="Calibri" panose="020F0502020204030204" pitchFamily="34" charset="0"/>
            </a:endParaRPr>
          </a:p>
        </p:txBody>
      </p:sp>
      <p:sp>
        <p:nvSpPr>
          <p:cNvPr id="2052" name="TextBox 3"/>
          <p:cNvSpPr/>
          <p:nvPr/>
        </p:nvSpPr>
        <p:spPr>
          <a:xfrm>
            <a:off x="3644900" y="4932363"/>
            <a:ext cx="27368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r>
              <a:rPr b="1" dirty="0" smtClean="0">
                <a:latin typeface="Times New Roman" pitchFamily="18" charset="0"/>
                <a:ea typeface="Times New Roman" pitchFamily="18" charset="0"/>
              </a:rPr>
              <a:t>. </a:t>
            </a:r>
            <a:endParaRPr b="1" dirty="0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6" name="TextBox 4"/>
          <p:cNvSpPr/>
          <p:nvPr/>
        </p:nvSpPr>
        <p:spPr>
          <a:xfrm>
            <a:off x="620713" y="611188"/>
            <a:ext cx="5616575" cy="566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Что такое «кабинетная речь» </a:t>
            </a:r>
          </a:p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у ребенка?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Посещая регулярно занятия логопеда, звукопроизношение дошкольника может приобрести характер «кабинетной речи», когда в кабинете логопеда (или при просьбе повторить правильно) звуки получаются чёткими, а в произвольной речи эти же звуки ребёнок произносит искажённо.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Это свидетельствует о том, что процесс коррекции звукопроизношения находится на этапе «автоматизации».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Скорость прохождения этого этапа зависит от частоты выполнения домашних заданий, направленных на автоматизацию поставленных звуков. В идеале необходимы ежедневные занятия по автоматизации хотя бы по 5-15 минут в день.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3077" name="Picture 8" descr="https://ds04.infourok.ru/uploads/ex/047f/000b762e-dc6ae6b1/hello_html_m5e6416f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6475" y="5580063"/>
            <a:ext cx="3673475" cy="31940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0" name="TextBox 3"/>
          <p:cNvSpPr/>
          <p:nvPr/>
        </p:nvSpPr>
        <p:spPr>
          <a:xfrm>
            <a:off x="404813" y="468313"/>
            <a:ext cx="6048375" cy="5938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Что значит </a:t>
            </a:r>
          </a:p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«автоматизировать звук»?</a:t>
            </a:r>
          </a:p>
          <a:p>
            <a:pPr marL="0" lvl="0" indent="0" algn="just" eaLnBrk="1" hangingPunct="1"/>
            <a:endParaRPr>
              <a:latin typeface="Calibri" pitchFamily="34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Автоматизировать звук – ввести его в слоги, слова, предложения, связную речь. 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К автоматизации поставленного звука можно переходить лишь тогда, когда ребенок произносит его изолированно совершенно правильно и четко при продолжительном или многократном повторении, то есть, когда учитель-логопед этот звук ребенку «поставил». 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Ни в коем случае не следует вводить в слоги и слова звук, который произносится еще недостаточно отчетливо, так как это приведет лишь к закреплению неправильных навыков и не даст улучшения в произношении.</a:t>
            </a:r>
          </a:p>
          <a:p>
            <a:pPr marL="0" lvl="0" indent="0" algn="ctr" eaLnBrk="1" hangingPunct="1"/>
            <a:endParaRPr b="1" i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4101" name="Picture 2" descr="https://img2.freepng.ru/20180610/ffw/kisspng-pre-school-education-classroom-innovation-narva-laste-loomemaja-5b1ccef2d8b6d0.319682811528614642887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413" y="5580063"/>
            <a:ext cx="4248150" cy="32099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4" name="TextBox 3"/>
          <p:cNvSpPr/>
          <p:nvPr/>
        </p:nvSpPr>
        <p:spPr>
          <a:xfrm>
            <a:off x="549275" y="395288"/>
            <a:ext cx="5759450" cy="1231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Как происходит автоматизация звука? 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sp>
        <p:nvSpPr>
          <p:cNvPr id="5125" name="TextBox 4"/>
          <p:cNvSpPr/>
          <p:nvPr/>
        </p:nvSpPr>
        <p:spPr>
          <a:xfrm>
            <a:off x="476250" y="1476375"/>
            <a:ext cx="5905500" cy="4524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just" eaLnBrk="1" hangingPunct="1"/>
            <a:r>
              <a:rPr b="1">
                <a:latin typeface="Book Antiqua" pitchFamily="18" charset="0"/>
              </a:rPr>
              <a:t>Автоматизация звука осуществляется по принципу от легкого к трудному, от простого к сложному и проводится в строгой последовательности: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слогах; 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словах; 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предложениях;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чистоговорках, скороговорках и стихах;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коротких, а затем длинных рассказах;</a:t>
            </a:r>
          </a:p>
          <a:p>
            <a:pPr marL="0" lvl="0" indent="0" algn="just" eaLnBrk="1" hangingPunct="1">
              <a:buFont typeface="Wingdings" pitchFamily="2" charset="2"/>
              <a:buChar char="v"/>
            </a:pPr>
            <a:r>
              <a:rPr b="1">
                <a:latin typeface="Book Antiqua" pitchFamily="18" charset="0"/>
              </a:rPr>
              <a:t>автоматизация звука в разговорной речи.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К новому материалу можно переходить только в том случае, если усвоен предыдущий.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</p:txBody>
      </p:sp>
      <p:pic>
        <p:nvPicPr>
          <p:cNvPr id="5126" name="Picture 2" descr="https://ds05.infourok.ru/uploads/ex/0335/00160fbc-f9a0884e/hello_html_m5737c45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875" y="5651500"/>
            <a:ext cx="4024313" cy="2930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7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8" name="TextBox 3"/>
          <p:cNvSpPr/>
          <p:nvPr/>
        </p:nvSpPr>
        <p:spPr>
          <a:xfrm>
            <a:off x="476250" y="539750"/>
            <a:ext cx="5761038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C00000"/>
                </a:solidFill>
                <a:latin typeface="Book Antiqua" pitchFamily="18" charset="0"/>
              </a:rPr>
              <a:t>Интересные игры родителей с детьми на этапе автоматизации звуков</a:t>
            </a:r>
            <a:endParaRPr sz="2800">
              <a:latin typeface="Calibri" panose="020F0502020204030204" pitchFamily="34" charset="0"/>
            </a:endParaRPr>
          </a:p>
        </p:txBody>
      </p:sp>
      <p:sp>
        <p:nvSpPr>
          <p:cNvPr id="6149" name="TextBox 4"/>
          <p:cNvSpPr/>
          <p:nvPr/>
        </p:nvSpPr>
        <p:spPr>
          <a:xfrm>
            <a:off x="549275" y="1908175"/>
            <a:ext cx="5688013" cy="3508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400" b="1" i="1">
                <a:solidFill>
                  <a:srgbClr val="002060"/>
                </a:solidFill>
                <a:latin typeface="Book Antiqua" pitchFamily="18" charset="0"/>
              </a:rPr>
              <a:t>«Загадки»</a:t>
            </a:r>
            <a:endParaRPr sz="2400">
              <a:solidFill>
                <a:srgbClr val="00206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>
                <a:latin typeface="Book Antiqua" pitchFamily="18" charset="0"/>
              </a:rPr>
              <a:t>Для этой игры вам потребуются: 6-7 картинок или игрушек, в названии которых прячется закрепляемый звук. Вместе с ребенком назовите их, выделяя голосом нужный звук. Затем опишите любую из них, ребенок должен догадаться, о чем идет речь и назвать нужную картинку или игрушку. Повторите игру несколько раз. А теперь предложите ребенку роль ведущего. Ваши возможные ошибки наверняка повысят интерес малыша к игре.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6150" name="Picture 2" descr="https://static.tildacdn.com/tild6666-3431-4564-b861-393566336338/___1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713" y="5076825"/>
            <a:ext cx="5646737" cy="34893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1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2" name="TextBox 3"/>
          <p:cNvSpPr txBox="1"/>
          <p:nvPr/>
        </p:nvSpPr>
        <p:spPr>
          <a:xfrm>
            <a:off x="549275" y="611188"/>
            <a:ext cx="5616575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«Чего не стало?»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Можете использовать те же картинки или игрушки. Предложите ребенку еще раз внимательно рассмотреть картинки, назвать их, запомнить и закрыть глаза. В это время уберите одну или две картинки. Ребенок, открыв глаза, должен сказать, чего не стало. Повторите игру несколько раз, меняясь с ребенком ролями.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5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«Что изменилось?»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Это один из вариантов предыдущей игры. Вы можете менять картинки местами, убирать их, переворачивать картинки обратной стороной, добавлять новые. Ребенок должен рассказать обо всех изменениях.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Picture 2" descr="https://ds05.infourok.ru/uploads/ex/10ed/0004b854-17970f80/hello_html_m47bf05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557" t="28521" r="10552" b="13144"/>
          <a:stretch>
            <a:fillRect/>
          </a:stretch>
        </p:blipFill>
        <p:spPr>
          <a:xfrm>
            <a:off x="404813" y="2987675"/>
            <a:ext cx="2663825" cy="21034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4" name="Picture 4" descr="https://i.mycdn.me/i?r=AzEPZsRbOZEKgBhR0XGMT1Rkc71UFk5DV_vakP6EU3_odqaKTM5SRkZCeTgDn6uOyic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800" y="2987675"/>
            <a:ext cx="2447925" cy="19431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5" name="Picture 8" descr="https://sun9-8.userapi.com/impf/c858132/v858132157/1eb060/K5a4bVm6v6Q.jpg?size=1590x400&amp;quality=95&amp;crop=0,0,1590,400&amp;sign=36c131bb367e829414ec9b8177500caf&amp;type=cover_grou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12" t="10233" r="9377" b="9409"/>
          <a:stretch>
            <a:fillRect/>
          </a:stretch>
        </p:blipFill>
        <p:spPr>
          <a:xfrm>
            <a:off x="404813" y="6732588"/>
            <a:ext cx="5956300" cy="16557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TextBox 3"/>
          <p:cNvSpPr/>
          <p:nvPr/>
        </p:nvSpPr>
        <p:spPr>
          <a:xfrm>
            <a:off x="476250" y="395288"/>
            <a:ext cx="5832475" cy="5510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800" b="1" i="1">
                <a:solidFill>
                  <a:srgbClr val="002060"/>
                </a:solidFill>
                <a:latin typeface="Book Antiqua" pitchFamily="18" charset="0"/>
              </a:rPr>
              <a:t>«Что лишнее?»</a:t>
            </a:r>
            <a:endParaRPr sz="2800">
              <a:solidFill>
                <a:srgbClr val="00206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Подберите картинки так, чтобы их можно было сгруппировать по разным признакам (можно использовать картинки из лото, выбрав из них те, в названии которых есть нужный звук). Попросите ребенка найти и назвать лишний предмет и объяснить свой выбор.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Объединять картинки в группы можно по-разному. Например, рысь-корова-ворона-жираф-ракета.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Из данной серии последовательно можно убрать «ракету» - неживая, затем «ворону» - птица, потом «корову» - домашнее животное. 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Две оставшиеся картинки (жираф и рысь) предложите ребенку сравнить между собой и сказать, чем они похожи и чем отличаются, т.е. попытаться найти и подробно описать черты двух сходных предметов.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8197" name="Picture 2" descr="https://sch159ufa.ru/images/img2020/3243444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75" y="5580063"/>
            <a:ext cx="4837113" cy="30908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0" name="TextBox 3"/>
          <p:cNvSpPr/>
          <p:nvPr/>
        </p:nvSpPr>
        <p:spPr>
          <a:xfrm>
            <a:off x="476250" y="395288"/>
            <a:ext cx="5905500" cy="5303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1"/>
            <a:r>
              <a:rPr sz="2400" b="1" i="1">
                <a:solidFill>
                  <a:srgbClr val="002060"/>
                </a:solidFill>
                <a:latin typeface="Book Antiqua" pitchFamily="18" charset="0"/>
              </a:rPr>
              <a:t>«Слова вокруг нас»</a:t>
            </a:r>
            <a:endParaRPr sz="2400" b="1">
              <a:solidFill>
                <a:srgbClr val="00206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Попросите ребенка внимательно посмотреть вокруг и назвать все предметы, в названии которых спрятался нужный звук. Слова называйте по очереди, не забывайте иногда ошибаться и давать ребенку возможность заметить Вашу ошибку и исправить ее.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Затем усложните игру - вспоминайте слова с закрепляемым звуком по какой-то определенной теме: «Назови животных, в названии которых есть звук [Р]» (зебра, носорог, тигр, пантера, кенгуру, жираф) или «Назови «зимнее» слово со звуком [С]» (снег, снеговик, Снегурочка, снегирь, снежки, стужа, санки).</a:t>
            </a:r>
          </a:p>
          <a:p>
            <a:pPr marL="0" lvl="0" indent="0" algn="just" eaLnBrk="1" hangingPunct="1"/>
            <a:r>
              <a:rPr b="1">
                <a:latin typeface="Book Antiqua" pitchFamily="18" charset="0"/>
              </a:rPr>
              <a:t>В эту игру вы можете играть где угодно, используя любую свободную минутку: по пути в садик, в транспорте, в очереди. Дома в эту игру можно играть с мячом.</a:t>
            </a:r>
          </a:p>
        </p:txBody>
      </p:sp>
      <p:pic>
        <p:nvPicPr>
          <p:cNvPr id="9221" name="Picture 4" descr="https://ds05.infourok.ru/uploads/ex/0bee/0010d4cd-81ab1069/hello_html_m1301121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813" y="4932363"/>
            <a:ext cx="5489575" cy="3946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s://catherineasquithgallery.com/uploads/posts/2021-02/1612350394_51-p-fon-zhelto-zeleno-korichnevii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5463" cy="9144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3" name="Picture 6" descr="https://img-fotki.yandex.ru/get/4424/105278743.12/0_aa8d2_b0a5942f_orig.png"/>
          <p:cNvPicPr>
            <a:picLocks noChangeAspect="1"/>
          </p:cNvPicPr>
          <p:nvPr/>
        </p:nvPicPr>
        <p:blipFill>
          <a:blip r:embed="rId3" cstate="print"/>
          <a:srcRect l="15145" r="13642"/>
          <a:stretch>
            <a:fillRect/>
          </a:stretch>
        </p:blipFill>
        <p:spPr>
          <a:xfrm>
            <a:off x="0" y="-107950"/>
            <a:ext cx="6958013" cy="925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4" name="TextBox 3"/>
          <p:cNvSpPr/>
          <p:nvPr/>
        </p:nvSpPr>
        <p:spPr>
          <a:xfrm>
            <a:off x="549275" y="468313"/>
            <a:ext cx="5759450" cy="8863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just" eaLnBrk="1" hangingPunct="1"/>
            <a:r>
              <a:rPr b="1">
                <a:latin typeface="Book Antiqua" pitchFamily="18" charset="0"/>
              </a:rPr>
              <a:t>Постепенно, незаметно для себя, ребенок начинает правильно произносить закрепляемый звук не только в отдельных словах, но и во фразах. Во фразе должно быть как можно больше слов с нужным звуком. Лучше, если фразы будет придумывать сам ребенок, сначала с вашей помощью, а затем и без нее.  Еще лучше, если у вас будут получаться короткие, забавные стихи. Они легко запоминаются, и ребенок охотно рассказывает их всем - родным и знакомым. </a:t>
            </a:r>
          </a:p>
          <a:p>
            <a:pPr marL="0" lvl="0" indent="0" algn="just" eaLnBrk="1" hangingPunct="1"/>
            <a:endParaRPr b="1"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endParaRPr sz="2400" b="1">
              <a:solidFill>
                <a:srgbClr val="C00000"/>
              </a:solidFill>
              <a:latin typeface="Book Antiqua" pitchFamily="18" charset="0"/>
            </a:endParaRPr>
          </a:p>
          <a:p>
            <a:pPr marL="0" lvl="0" indent="0" algn="just" eaLnBrk="1" hangingPunct="1"/>
            <a:r>
              <a:rPr sz="2400" b="1">
                <a:solidFill>
                  <a:srgbClr val="C00000"/>
                </a:solidFill>
                <a:latin typeface="Book Antiqua" pitchFamily="18" charset="0"/>
              </a:rPr>
              <a:t>Самое полезное для ребенка - ваш неподдельный интерес к совместным занятиям, радость за его успехи. Пусть занятия принесут малышу радость – от этого во многом зависит результат.</a:t>
            </a:r>
          </a:p>
          <a:p>
            <a:pPr marL="0" lvl="0" indent="0" algn="just" eaLnBrk="1" hangingPunct="1"/>
            <a:r>
              <a:rPr sz="2400" b="1">
                <a:solidFill>
                  <a:srgbClr val="C00000"/>
                </a:solidFill>
                <a:latin typeface="Book Antiqua" pitchFamily="18" charset="0"/>
              </a:rPr>
              <a:t> </a:t>
            </a:r>
          </a:p>
          <a:p>
            <a:pPr marL="0" lvl="0" indent="0" eaLnBrk="1" hangingPunct="1"/>
            <a:endParaRPr>
              <a:latin typeface="Calibri" panose="020F0502020204030204" pitchFamily="34" charset="0"/>
            </a:endParaRPr>
          </a:p>
        </p:txBody>
      </p:sp>
      <p:pic>
        <p:nvPicPr>
          <p:cNvPr id="10245" name="Picture 2" descr="http://ds5ishim.ru/sites/default/files/76bcd6e9b1f08307baa8c9756a9bdff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13" y="3132138"/>
            <a:ext cx="5849937" cy="324008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835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Toshiba</cp:lastModifiedBy>
  <cp:revision>4</cp:revision>
  <dcterms:created xsi:type="dcterms:W3CDTF">2021-07-04T16:56:31Z</dcterms:created>
  <dcterms:modified xsi:type="dcterms:W3CDTF">2024-02-21T05:58:41Z</dcterms:modified>
</cp:coreProperties>
</file>