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93" r:id="rId3"/>
    <p:sldId id="288" r:id="rId4"/>
    <p:sldId id="279" r:id="rId5"/>
    <p:sldId id="291" r:id="rId6"/>
    <p:sldId id="296" r:id="rId7"/>
    <p:sldId id="292" r:id="rId8"/>
    <p:sldId id="257" r:id="rId9"/>
    <p:sldId id="278" r:id="rId10"/>
    <p:sldId id="280" r:id="rId11"/>
    <p:sldId id="281" r:id="rId12"/>
    <p:sldId id="274" r:id="rId13"/>
    <p:sldId id="283" r:id="rId14"/>
    <p:sldId id="272" r:id="rId15"/>
    <p:sldId id="265" r:id="rId16"/>
    <p:sldId id="259" r:id="rId17"/>
    <p:sldId id="286" r:id="rId18"/>
    <p:sldId id="285" r:id="rId19"/>
    <p:sldId id="284" r:id="rId20"/>
    <p:sldId id="270" r:id="rId21"/>
    <p:sldId id="264" r:id="rId22"/>
    <p:sldId id="266" r:id="rId23"/>
    <p:sldId id="262" r:id="rId24"/>
    <p:sldId id="268" r:id="rId25"/>
    <p:sldId id="282" r:id="rId26"/>
    <p:sldId id="290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C00"/>
    <a:srgbClr val="8A0000"/>
    <a:srgbClr val="FFF2CC"/>
    <a:srgbClr val="481800"/>
    <a:srgbClr val="FFE699"/>
    <a:srgbClr val="660033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14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E7E5EB-7842-4703-AEA7-C717259147BD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9BADAE-8528-4581-BA3F-2570C2FAD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17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FEC619-C4CB-44E6-A1E8-E6705F1AD9B5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4320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417B-9E17-406F-B4E1-1E5E34EE98E6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19D8-31B6-48A7-8B43-1AE70BAA32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72429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A5EB-F4EC-4D02-BE96-3A743353A567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31ABA-D3EC-4137-A7BA-A1988442D9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167035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5F3B-7690-4F13-9BE9-89AB80A2CA60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599C-9F9F-4D63-A75B-0578682D3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5073687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C5CB-739B-42CF-9762-2414D78A0D32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AE3EE-DD8B-4C4C-8376-D8F6B1F9CF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95700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0045A-4BAC-4D01-9D6B-8FC7269D84A2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F422D-DC8A-40BE-8FC4-F4B9939A1F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32375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74CF-9AAA-4407-8632-886880BC6706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26865-9D6C-499E-B56B-113ACAE8B3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0045827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E757-FDF7-405E-9A03-47C0371202E6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ECC50-FF04-47B8-946B-6943F7E445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0693898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66B0A-7D4E-4381-B28C-9367A1387747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CDFA-8A54-4B0D-B580-3B0F01810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2806940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8170-2CB8-4E7C-A2CA-D8B43BD3227E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16B31-306F-4224-BAAA-FFBA75ABCF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6844436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9BC6B-440B-4A6B-A685-26693E704652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036F-2E81-4378-9E7F-8E7EE89CBD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5539455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11E8-111A-47DE-9F22-672D5CC47447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4573-C8B5-4821-AB52-94E8F6316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6370045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B03300-9750-405C-A16B-69DA57370025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363CB3-4E2F-48E8-8711-97F67C1CEA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afeist.ru/wp-content/uploads/Image00101.jpg" TargetMode="External"/><Relationship Id="rId13" Type="http://schemas.openxmlformats.org/officeDocument/2006/relationships/hyperlink" Target="http://www.ruprint.ru/2007/03/01/3515.html" TargetMode="External"/><Relationship Id="rId3" Type="http://schemas.openxmlformats.org/officeDocument/2006/relationships/hyperlink" Target="http://www.pravzhurnal.ru/Preobrazhenie/Azi_pravoslaviya/kak-chem-i-na-chem-pisali-v-drevney-rusi.html" TargetMode="External"/><Relationship Id="rId7" Type="http://schemas.openxmlformats.org/officeDocument/2006/relationships/hyperlink" Target="http://dic.academic.ru/pictures/bse/jpg/0218024527.jpg" TargetMode="External"/><Relationship Id="rId12" Type="http://schemas.openxmlformats.org/officeDocument/2006/relationships/hyperlink" Target="http://www.raruss.ru/slavonic/slav3/1340-apostol-fedorov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usarpatent.ru/index.php/ivan-fedorovich-fedorov" TargetMode="External"/><Relationship Id="rId11" Type="http://schemas.openxmlformats.org/officeDocument/2006/relationships/hyperlink" Target="http://mirbukv.com/novosti-kultury/1503-apostol-pervaya-datirovannaya-pechatnaya-kniga.html" TargetMode="External"/><Relationship Id="rId5" Type="http://schemas.openxmlformats.org/officeDocument/2006/relationships/hyperlink" Target="http://sschool8.narod.ru/Rukopis/10.htm" TargetMode="External"/><Relationship Id="rId10" Type="http://schemas.openxmlformats.org/officeDocument/2006/relationships/hyperlink" Target="http://korolenko.kharkov.com/Ivan%20Fedorov/1/apost%201.jpg" TargetMode="External"/><Relationship Id="rId4" Type="http://schemas.openxmlformats.org/officeDocument/2006/relationships/hyperlink" Target="http://spas-monastery.by/library/articles_and_publications.php?id=821" TargetMode="External"/><Relationship Id="rId9" Type="http://schemas.openxmlformats.org/officeDocument/2006/relationships/hyperlink" Target="http://festival.1september.ru/files/articles/50/5082/508290/img8.jpg" TargetMode="External"/><Relationship Id="rId14" Type="http://schemas.openxmlformats.org/officeDocument/2006/relationships/hyperlink" Target="http://prav-kniga2010.narod.ru/apostol-1564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323850" y="25400"/>
            <a:ext cx="84963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54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От рукописной книги </a:t>
            </a:r>
          </a:p>
          <a:p>
            <a:pPr algn="ctr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54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 КНИГОПЕЧАТАНИЮ</a:t>
            </a:r>
          </a:p>
        </p:txBody>
      </p:sp>
      <p:pic>
        <p:nvPicPr>
          <p:cNvPr id="2055" name="Picture 7" descr="https://ds03.infourok.ru/uploads/ex/0043/0004809a-114c7541/img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1882677"/>
            <a:ext cx="5328592" cy="3384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2881313" y="5403850"/>
            <a:ext cx="4427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Выполнила педагог-библиотекарь </a:t>
            </a:r>
            <a:br>
              <a:rPr lang="ru-RU" altLang="ru-RU" b="1" dirty="0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ГБОУ СОШ № 270 </a:t>
            </a:r>
            <a: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Санкт-Петербурга </a:t>
            </a:r>
            <a:r>
              <a:rPr lang="ru-RU" altLang="ru-RU" b="1" smtClean="0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имени </a:t>
            </a:r>
            <a:r>
              <a:rPr lang="ru-RU" altLang="ru-RU" b="1" dirty="0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А. Е. </a:t>
            </a:r>
            <a:r>
              <a:rPr lang="ru-RU" altLang="ru-RU" b="1" dirty="0" err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Березанского</a:t>
            </a:r>
            <a:endParaRPr lang="ru-RU" altLang="ru-RU" b="1" dirty="0">
              <a:solidFill>
                <a:srgbClr val="541C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Король И. Г.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Содержимое 2"/>
          <p:cNvSpPr txBox="1">
            <a:spLocks/>
          </p:cNvSpPr>
          <p:nvPr/>
        </p:nvSpPr>
        <p:spPr bwMode="auto">
          <a:xfrm>
            <a:off x="0" y="317500"/>
            <a:ext cx="914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1800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Иван Фёдоров родился около 1510 года и долгое время  жил в Москве, </a:t>
            </a:r>
            <a:br>
              <a:rPr lang="ru-RU" altLang="ru-RU" sz="1800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1800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где</a:t>
            </a:r>
            <a:r>
              <a:rPr lang="ru-RU" altLang="ru-RU" sz="1800">
                <a:solidFill>
                  <a:srgbClr val="481800"/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sz="1800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был дьяконом церкви Николы Гостунского в Московском Кремле.</a:t>
            </a:r>
          </a:p>
        </p:txBody>
      </p:sp>
      <p:pic>
        <p:nvPicPr>
          <p:cNvPr id="4" name="Picture 5" descr="http://mtdata.ru/u22/photo33B8/20025708860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01" y="2118477"/>
            <a:ext cx="8665999" cy="3940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2.bp.blogspot.com/-qVqtpy26syU/VFZ0Bd833MI/AAAAAAAAAwk/_YcTlmAjk0U/s1600/0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769" y="1217612"/>
            <a:ext cx="2225164" cy="3207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Содержимое 2"/>
          <p:cNvSpPr txBox="1">
            <a:spLocks/>
          </p:cNvSpPr>
          <p:nvPr/>
        </p:nvSpPr>
        <p:spPr bwMode="auto">
          <a:xfrm>
            <a:off x="250825" y="836613"/>
            <a:ext cx="44672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Был Иван хорошим писцом, </a:t>
            </a:r>
            <a:b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мог любую букву нарисовать. </a:t>
            </a:r>
            <a:b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Умел искусно резать по дереву. </a:t>
            </a:r>
            <a:b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Научился и литейному делу.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От живущих в Москве немцев узнал </a:t>
            </a:r>
            <a:b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 печатном станке и буквах-литерах. </a:t>
            </a:r>
            <a:b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И загорелся Фёдоров желанием </a:t>
            </a:r>
            <a:b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самому научиться книгопечатанию. </a:t>
            </a:r>
            <a:b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 ночам при лучине принялся он </a:t>
            </a:r>
            <a:b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делать свои первые буквы. </a:t>
            </a:r>
            <a:b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И добился успехов!</a:t>
            </a:r>
            <a:endParaRPr lang="ru-RU" altLang="ru-RU" sz="1800">
              <a:solidFill>
                <a:srgbClr val="541C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4" descr="http://sh-orthodox.org.ua/ST/15.02.12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298321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6" descr="Техника 1948 - - Люди русской науки. Том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03" y="174897"/>
            <a:ext cx="4481835" cy="600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 flipH="1">
            <a:off x="5003800" y="2724150"/>
            <a:ext cx="3925888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 том, что открытие типографии было "делом государевым" напоминают </a:t>
            </a:r>
            <a:br>
              <a:rPr lang="ru-RU" altLang="ru-RU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лев и единорог, украшающие вход в здание типографии. </a:t>
            </a:r>
            <a:br>
              <a:rPr lang="ru-RU" altLang="ru-RU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Это старинный герб </a:t>
            </a:r>
            <a:br>
              <a:rPr lang="ru-RU" altLang="ru-RU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Печатного двора, повторивший изображение с личной печати Ивана Грозного.</a:t>
            </a:r>
            <a:r>
              <a:rPr lang="ru-RU" altLang="ru-RU" b="1">
                <a:solidFill>
                  <a:srgbClr val="481800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15365" name="Picture 2" descr="http://cdn01.ru/files/users/images/7b/ea/7bea2efc6f944990dd20263a167ff70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98463"/>
            <a:ext cx="31861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logoslovo.ru/media/pic_small/9/296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4600" y="2609850"/>
            <a:ext cx="3752850" cy="390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334963" y="6145213"/>
            <a:ext cx="452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  <a:t>Московский печатный двор (гравюра)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s://gdb.rferl.org/B00AE433-D316-4597-BFFF-35D5F8C40A4D_cx0_cy15_cw0_mw1024_mh1024_r1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80" y="764704"/>
            <a:ext cx="8640960" cy="4860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274638" y="5805488"/>
            <a:ext cx="861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  <a:t>Иван</a:t>
            </a:r>
            <a:r>
              <a:rPr lang="en-US" altLang="ru-RU" b="1">
                <a:solidFill>
                  <a:srgbClr val="541C00"/>
                </a:solidFill>
                <a:latin typeface="Book Antiqua" panose="02040602050305030304" pitchFamily="18" charset="0"/>
              </a:rPr>
              <a:t> IV</a:t>
            </a:r>
            <a: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  <a:t> в типографии Ивана Фёдорова. С картины Г. Лисснера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http://s1.fotokto.ru/photo/full/79/790678.jpg?r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46440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 flipH="1">
            <a:off x="3175" y="5705475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Здание № 15 по Никольской улице, построенное на месте бывшего Московского печатного двора. Сегодня здесь располагается Историко-архивный институт РГГУ, </a:t>
            </a:r>
            <a:br>
              <a:rPr lang="ru-RU" altLang="ru-RU" sz="1600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1600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во дворе которого стоит сохранившаяся Правильная палата XVII в.</a:t>
            </a:r>
            <a:br>
              <a:rPr lang="ru-RU" altLang="ru-RU" sz="1600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1600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Фото И. Гайдель. Декабрь 2003 г.</a:t>
            </a:r>
            <a:endParaRPr lang="ru-RU" altLang="ru-RU" sz="1600" b="1">
              <a:solidFill>
                <a:srgbClr val="4818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http://mosstreets.ru/wp-content/uploads/2013/09/%D0%9F%D0%B5%D1%87%D0%B0%D1%82%D0%BD%D1%8B%D0%B9%20%D0%B4%D0%B2%D0%BE%D1%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5857875" cy="3643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www.edu.ru/db/portal/e-library/00000050/Knigopechat/Pechat_dvor/Doska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313" y="404813"/>
            <a:ext cx="2735262" cy="473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0" y="1916113"/>
            <a:ext cx="9144000" cy="2376487"/>
          </a:xfrm>
          <a:extLst/>
        </p:spPr>
        <p:txBody>
          <a:bodyPr rtlCol="0">
            <a:normAutofit fontScale="92500" lnSpcReduction="20000"/>
          </a:bodyPr>
          <a:lstStyle/>
          <a:p>
            <a:pPr marL="0" indent="0"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1 марта 1564 г. </a:t>
            </a:r>
            <a:r>
              <a:rPr lang="ru-RU" altLang="ru-RU" sz="2800" b="1" dirty="0" smtClean="0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Иван Фёдоров и его помощник, </a:t>
            </a:r>
            <a:br>
              <a:rPr lang="ru-RU" altLang="ru-RU" sz="2800" b="1" dirty="0" smtClean="0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Пётр </a:t>
            </a:r>
            <a:r>
              <a:rPr lang="ru-RU" altLang="ru-RU" sz="2800" b="1" dirty="0" err="1" smtClean="0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Мстиславец</a:t>
            </a:r>
            <a:r>
              <a:rPr lang="ru-RU" altLang="ru-RU" sz="2800" b="1" dirty="0" smtClean="0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, закончили свой труд – </a:t>
            </a:r>
            <a:br>
              <a:rPr lang="ru-RU" altLang="ru-RU" sz="2800" b="1" dirty="0" smtClean="0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книгу </a:t>
            </a:r>
            <a:r>
              <a:rPr lang="ru-RU" alt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«Апостол»</a:t>
            </a:r>
            <a:r>
              <a:rPr lang="ru-RU" altLang="ru-RU" sz="2800" b="1" dirty="0" smtClean="0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  <a:r>
              <a:rPr lang="ru-RU" altLang="ru-RU" sz="2800" b="1" dirty="0" smtClean="0">
                <a:solidFill>
                  <a:srgbClr val="541C00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800" b="1" dirty="0" smtClean="0">
                <a:solidFill>
                  <a:srgbClr val="541C00"/>
                </a:solidFill>
                <a:latin typeface="Book Antiqua" panose="02040602050305030304" pitchFamily="18" charset="0"/>
              </a:rPr>
              <a:t>Это первая датированная русская печатная книга.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vladivostok-eparhia.ru/www/news/2017/3/971657881-2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04813"/>
            <a:ext cx="7705725" cy="590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6" descr="Первая книга Московского печатного двора - Апостол 1564, цен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20" y="1052736"/>
            <a:ext cx="8424161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nlr.ru/cms_nlr/news/img/8694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36" y="836712"/>
            <a:ext cx="8199730" cy="5445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4762500" y="307975"/>
            <a:ext cx="4067175" cy="1892300"/>
          </a:xfrm>
          <a:prstGeom prst="rect">
            <a:avLst/>
          </a:prstGeom>
          <a:solidFill>
            <a:srgbClr val="FFE6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541C00"/>
                </a:solidFill>
                <a:latin typeface="Book Antiqua" panose="02040602050305030304" pitchFamily="18" charset="0"/>
              </a:rPr>
              <a:t>Рукописная книга </a:t>
            </a: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</a:rPr>
              <a:t>– </a:t>
            </a:r>
            <a:b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</a:rPr>
            </a:b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</a:rPr>
              <a:t>это книга, в которой текст, иллюстрации и орнаментальное оформление выполнены от руки.</a:t>
            </a: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4867275" y="3213100"/>
            <a:ext cx="4019550" cy="2170113"/>
          </a:xfrm>
          <a:prstGeom prst="rect">
            <a:avLst/>
          </a:prstGeom>
          <a:solidFill>
            <a:srgbClr val="FFE6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</a:rPr>
              <a:t>Долгое время рукописные книги являлись предметом роскоши.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</a:rPr>
              <a:t>Со временем большинство из них вошли в собрания знаменитых музеев и библиотек. </a:t>
            </a:r>
          </a:p>
        </p:txBody>
      </p:sp>
      <p:pic>
        <p:nvPicPr>
          <p:cNvPr id="52228" name="Picture 4" descr="https://azbyka.ru/forum/data/attachments/8/8792-91b48738b5500e2ae4377055c144ff3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630" y="307836"/>
            <a:ext cx="4165491" cy="2689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www.voskresenie-tomsk.ru/images/book-day_4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705" y="3140968"/>
            <a:ext cx="4292602" cy="282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0" y="115888"/>
            <a:ext cx="9144000" cy="2017712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Шрифт книги воспроизводил рукописное письмо, первая буква каждой главы была выделена красной краской. </a:t>
            </a:r>
            <a:br>
              <a:rPr lang="ru-RU" altLang="ru-RU" sz="2000" b="1" smtClean="0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Начало каждой главы было украшено узором, на котором переплетались виноградные лозы с кедровыми шишками.</a:t>
            </a:r>
            <a:endParaRPr lang="ru-RU" altLang="ru-RU" sz="2000" smtClean="0">
              <a:solidFill>
                <a:srgbClr val="481800"/>
              </a:solidFill>
              <a:latin typeface="Book Antiqua" panose="02040602050305030304" pitchFamily="18" charset="0"/>
            </a:endParaRPr>
          </a:p>
        </p:txBody>
      </p:sp>
      <p:pic>
        <p:nvPicPr>
          <p:cNvPr id="8195" name="Picture 4" descr="Оформление первой буквы. - Картинка 36 - Иван Фёдоров - Исто…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9" y="2210008"/>
            <a:ext cx="3240360" cy="4243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Решени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4355976" y="2168053"/>
            <a:ext cx="4395817" cy="4285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"/>
            <a:ext cx="9144000" cy="1639888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481800"/>
                </a:solidFill>
                <a:latin typeface="Book Antiqua" panose="02040602050305030304" pitchFamily="18" charset="0"/>
                <a:cs typeface="Arial" pitchFamily="34" charset="0"/>
              </a:rPr>
              <a:t>В 1565  году была издана вторая книга – </a:t>
            </a:r>
            <a:r>
              <a:rPr lang="ru-RU" sz="18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Arial" pitchFamily="34" charset="0"/>
              </a:rPr>
              <a:t>«</a:t>
            </a:r>
            <a:r>
              <a:rPr lang="ru-RU" sz="1800" b="1" dirty="0" err="1" smtClean="0">
                <a:solidFill>
                  <a:srgbClr val="C00000"/>
                </a:solidFill>
                <a:latin typeface="Book Antiqua" panose="02040602050305030304" pitchFamily="18" charset="0"/>
                <a:cs typeface="Arial" pitchFamily="34" charset="0"/>
              </a:rPr>
              <a:t>Часовник</a:t>
            </a:r>
            <a:r>
              <a:rPr lang="ru-RU" sz="18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Arial" pitchFamily="34" charset="0"/>
              </a:rPr>
              <a:t>» </a:t>
            </a:r>
            <a:r>
              <a:rPr lang="ru-RU" sz="1800" b="1" dirty="0" smtClean="0">
                <a:solidFill>
                  <a:srgbClr val="481800"/>
                </a:solidFill>
                <a:latin typeface="Book Antiqua" panose="02040602050305030304" pitchFamily="18" charset="0"/>
                <a:cs typeface="Arial" pitchFamily="34" charset="0"/>
              </a:rPr>
              <a:t>(она содержала </a:t>
            </a:r>
            <a:br>
              <a:rPr lang="ru-RU" sz="1800" b="1" dirty="0" smtClean="0">
                <a:solidFill>
                  <a:srgbClr val="481800"/>
                </a:solidFill>
                <a:latin typeface="Book Antiqua" panose="02040602050305030304" pitchFamily="18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481800"/>
                </a:solidFill>
                <a:latin typeface="Book Antiqua" panose="02040602050305030304" pitchFamily="18" charset="0"/>
                <a:cs typeface="Arial" pitchFamily="34" charset="0"/>
              </a:rPr>
              <a:t>молитвы)</a:t>
            </a:r>
            <a:r>
              <a:rPr lang="ru-RU" sz="1800" dirty="0" smtClean="0">
                <a:solidFill>
                  <a:srgbClr val="481800"/>
                </a:solidFill>
                <a:latin typeface="Book Antiqua" panose="02040602050305030304" pitchFamily="18" charset="0"/>
              </a:rPr>
              <a:t> </a:t>
            </a:r>
            <a:r>
              <a:rPr lang="ru-RU" sz="1800" b="1" dirty="0" smtClean="0">
                <a:solidFill>
                  <a:srgbClr val="481800"/>
                </a:solidFill>
                <a:latin typeface="Book Antiqua" panose="02040602050305030304" pitchFamily="18" charset="0"/>
                <a:cs typeface="Arial" pitchFamily="34" charset="0"/>
              </a:rPr>
              <a:t>- основная учебная книга на Руси. </a:t>
            </a:r>
            <a:br>
              <a:rPr lang="ru-RU" sz="1800" b="1" dirty="0" smtClean="0">
                <a:solidFill>
                  <a:srgbClr val="481800"/>
                </a:solidFill>
                <a:latin typeface="Book Antiqua" panose="02040602050305030304" pitchFamily="18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481800"/>
                </a:solidFill>
                <a:latin typeface="Book Antiqua" panose="02040602050305030304" pitchFamily="18" charset="0"/>
                <a:cs typeface="Arial" pitchFamily="34" charset="0"/>
              </a:rPr>
              <a:t>Книга была подготовлена за два месяца. </a:t>
            </a:r>
            <a:br>
              <a:rPr lang="ru-RU" sz="1800" b="1" dirty="0" smtClean="0">
                <a:solidFill>
                  <a:srgbClr val="481800"/>
                </a:solidFill>
                <a:latin typeface="Book Antiqua" panose="02040602050305030304" pitchFamily="18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481800"/>
                </a:solidFill>
                <a:latin typeface="Book Antiqua" panose="02040602050305030304" pitchFamily="18" charset="0"/>
                <a:cs typeface="Arial" pitchFamily="34" charset="0"/>
              </a:rPr>
              <a:t>По ней долгое время люди учились читать.</a:t>
            </a:r>
            <a:r>
              <a:rPr lang="ru-RU" sz="1800" dirty="0" smtClean="0">
                <a:solidFill>
                  <a:srgbClr val="481800"/>
                </a:solidFill>
                <a:latin typeface="Book Antiqua" panose="02040602050305030304" pitchFamily="18" charset="0"/>
                <a:cs typeface="Arial" pitchFamily="34" charset="0"/>
              </a:rPr>
              <a:t> </a:t>
            </a:r>
            <a:endParaRPr lang="ru-RU" sz="1800" dirty="0">
              <a:solidFill>
                <a:srgbClr val="481800"/>
              </a:solidFill>
              <a:latin typeface="Book Antiqua" panose="02040602050305030304" pitchFamily="18" charset="0"/>
            </a:endParaRPr>
          </a:p>
        </p:txBody>
      </p:sp>
      <p:pic>
        <p:nvPicPr>
          <p:cNvPr id="9219" name="Picture 8" descr="Casovnik_b.jpg (194772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2" y="1768118"/>
            <a:ext cx="3176910" cy="4455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0" y="6219825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Страницы «Часовника»</a:t>
            </a:r>
            <a:r>
              <a:rPr lang="ru-RU" altLang="ru-RU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21" name="Picture 8" descr="Книга кириллической печати: &quot;Часовник&quot; - Медвежьегорский рай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83160"/>
            <a:ext cx="5248026" cy="4428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Содержимое 2"/>
          <p:cNvSpPr>
            <a:spLocks noGrp="1"/>
          </p:cNvSpPr>
          <p:nvPr>
            <p:ph idx="4294967295"/>
          </p:nvPr>
        </p:nvSpPr>
        <p:spPr>
          <a:xfrm>
            <a:off x="0" y="254000"/>
            <a:ext cx="9144000" cy="1158875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rgbClr val="541C00"/>
                </a:solidFill>
                <a:latin typeface="Book Antiqua" panose="02040602050305030304" pitchFamily="18" charset="0"/>
                <a:cs typeface="Arial" charset="0"/>
              </a:rPr>
              <a:t>В 1574 году Иван Фёдоров выпустил первую славянскую </a:t>
            </a:r>
            <a:r>
              <a:rPr lang="ru-RU" sz="20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Arial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  <a:cs typeface="Arial" charset="0"/>
              </a:rPr>
              <a:t>Азбуку</a:t>
            </a:r>
            <a:r>
              <a:rPr lang="ru-RU" sz="20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Arial" charset="0"/>
              </a:rPr>
              <a:t>» </a:t>
            </a:r>
            <a:r>
              <a:rPr lang="ru-RU" sz="2000" b="1" dirty="0" smtClean="0">
                <a:solidFill>
                  <a:srgbClr val="541C00"/>
                </a:solidFill>
                <a:latin typeface="Book Antiqua" panose="02040602050305030304" pitchFamily="18" charset="0"/>
                <a:cs typeface="Arial" charset="0"/>
              </a:rPr>
              <a:t>–</a:t>
            </a:r>
            <a:r>
              <a:rPr lang="ru-RU" sz="2000" dirty="0" smtClean="0">
                <a:solidFill>
                  <a:srgbClr val="541C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smtClean="0">
                <a:solidFill>
                  <a:srgbClr val="541C00"/>
                </a:solidFill>
                <a:latin typeface="Book Antiqua" panose="02040602050305030304" pitchFamily="18" charset="0"/>
                <a:cs typeface="Arial" charset="0"/>
              </a:rPr>
              <a:t>первый печатный русский учебник. </a:t>
            </a:r>
            <a:br>
              <a:rPr lang="ru-RU" sz="2000" b="1" dirty="0" smtClean="0">
                <a:solidFill>
                  <a:srgbClr val="541C00"/>
                </a:solidFill>
                <a:latin typeface="Book Antiqua" panose="02040602050305030304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541C00"/>
                </a:solidFill>
                <a:latin typeface="Book Antiqua" panose="02040602050305030304" pitchFamily="18" charset="0"/>
                <a:cs typeface="Arial" charset="0"/>
              </a:rPr>
              <a:t>В 1580-1581 годах  издал первую полную славянскую </a:t>
            </a:r>
            <a:r>
              <a:rPr lang="ru-RU" sz="20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Arial" charset="0"/>
              </a:rPr>
              <a:t>Библию</a:t>
            </a:r>
            <a:r>
              <a:rPr lang="ru-RU" sz="2000" b="1" dirty="0" smtClean="0">
                <a:solidFill>
                  <a:srgbClr val="541C00"/>
                </a:solidFill>
                <a:latin typeface="Book Antiqua" panose="02040602050305030304" pitchFamily="18" charset="0"/>
                <a:cs typeface="Arial" charset="0"/>
              </a:rPr>
              <a:t>.</a:t>
            </a:r>
            <a:endParaRPr lang="ru-RU" sz="2000" dirty="0" smtClean="0">
              <a:solidFill>
                <a:srgbClr val="541C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43" name="Picture 6" descr="http://lib.1september.ru/2004/14/16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179" y="1556792"/>
            <a:ext cx="2808957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http://i028.radikal.ru/0711/87/971dbcf60d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049" y="1624753"/>
            <a:ext cx="3021639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Прямоугольник 8"/>
          <p:cNvSpPr>
            <a:spLocks noChangeArrowheads="1"/>
          </p:cNvSpPr>
          <p:nvPr/>
        </p:nvSpPr>
        <p:spPr bwMode="auto">
          <a:xfrm>
            <a:off x="6011863" y="5945188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Book Antiqua" panose="02040602050305030304" pitchFamily="18" charset="0"/>
                <a:cs typeface="Arial" panose="020B0604020202020204" pitchFamily="34" charset="0"/>
              </a:rPr>
              <a:t>Библия</a:t>
            </a:r>
            <a:endParaRPr lang="ru-RU" altLang="ru-RU">
              <a:latin typeface="Book Antiqua" panose="02040602050305030304" pitchFamily="18" charset="0"/>
            </a:endParaRPr>
          </a:p>
        </p:txBody>
      </p:sp>
      <p:sp>
        <p:nvSpPr>
          <p:cNvPr id="25607" name="Прямоугольник 10"/>
          <p:cNvSpPr>
            <a:spLocks noChangeArrowheads="1"/>
          </p:cNvSpPr>
          <p:nvPr/>
        </p:nvSpPr>
        <p:spPr bwMode="auto">
          <a:xfrm>
            <a:off x="715963" y="5897563"/>
            <a:ext cx="4926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Book Antiqua" panose="02040602050305030304" pitchFamily="18" charset="0"/>
                <a:cs typeface="Arial" panose="020B0604020202020204" pitchFamily="34" charset="0"/>
              </a:rPr>
              <a:t>Страницы из «Азбуки» </a:t>
            </a:r>
          </a:p>
        </p:txBody>
      </p:sp>
      <p:pic>
        <p:nvPicPr>
          <p:cNvPr id="10247" name="Picture 21" descr="&quot;Букварь&quot; - Фото 13307/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2" y="1556792"/>
            <a:ext cx="2706423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4775200" y="1096963"/>
            <a:ext cx="431482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2000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 центре Москвы в Театральном проезде стоит памятник: человек средних лет, одетый </a:t>
            </a:r>
            <a:br>
              <a:rPr lang="ru-RU" altLang="ru-RU" sz="2000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 длинный старорусский кафтан, держит в руках только что отпечатанный лист </a:t>
            </a:r>
            <a:br>
              <a:rPr lang="ru-RU" altLang="ru-RU" sz="2000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4818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будущей книги.</a:t>
            </a:r>
            <a:endParaRPr lang="ru-RU" altLang="ru-RU" sz="2000">
              <a:solidFill>
                <a:srgbClr val="4818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liveinmsk.ru/up/photos/album/1northone/965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455" y="274319"/>
            <a:ext cx="4515273" cy="630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824413" y="5478463"/>
            <a:ext cx="3365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481800"/>
                </a:solidFill>
                <a:latin typeface="Book Antiqua" panose="02040602050305030304" pitchFamily="18" charset="0"/>
              </a:rPr>
              <a:t>Памятник первопечатнику Ивану Фёдорову в Москве. 1909 г.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677863" y="1182688"/>
            <a:ext cx="7894637" cy="4492625"/>
          </a:xfrm>
          <a:prstGeom prst="rect">
            <a:avLst/>
          </a:prstGeom>
          <a:solidFill>
            <a:srgbClr val="FFF2CC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481800"/>
                </a:solidFill>
                <a:latin typeface="Book Antiqua" panose="02040602050305030304" pitchFamily="18" charset="0"/>
              </a:rPr>
              <a:t>СТАРИННАЯ МУДРОСТЬ ГЛАСИТ:</a:t>
            </a:r>
          </a:p>
          <a:p>
            <a:pPr eaLnBrk="1" hangingPunct="1"/>
            <a:endParaRPr lang="ru-RU" altLang="ru-RU" sz="2800" b="1">
              <a:solidFill>
                <a:srgbClr val="481800"/>
              </a:solidFill>
              <a:latin typeface="Book Antiqua" panose="0204060205030503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ru-RU" altLang="ru-RU" sz="2800" b="1">
                <a:solidFill>
                  <a:srgbClr val="481800"/>
                </a:solidFill>
                <a:latin typeface="Book Antiqua" panose="02040602050305030304" pitchFamily="18" charset="0"/>
              </a:rPr>
              <a:t>Книжицы ваши в добре храните.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ru-RU" altLang="ru-RU" sz="2800" b="1">
                <a:solidFill>
                  <a:srgbClr val="481800"/>
                </a:solidFill>
                <a:latin typeface="Book Antiqua" panose="02040602050305030304" pitchFamily="18" charset="0"/>
              </a:rPr>
              <a:t>Кто книгу не бережет тот своей души </a:t>
            </a:r>
            <a:br>
              <a:rPr lang="ru-RU" altLang="ru-RU" sz="2800" b="1">
                <a:solidFill>
                  <a:srgbClr val="481800"/>
                </a:solidFill>
                <a:latin typeface="Book Antiqua" panose="02040602050305030304" pitchFamily="18" charset="0"/>
              </a:rPr>
            </a:br>
            <a:r>
              <a:rPr lang="ru-RU" altLang="ru-RU" sz="2800" b="1">
                <a:solidFill>
                  <a:srgbClr val="481800"/>
                </a:solidFill>
                <a:latin typeface="Book Antiqua" panose="02040602050305030304" pitchFamily="18" charset="0"/>
              </a:rPr>
              <a:t>не стережет.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ru-RU" altLang="ru-RU" sz="2800" b="1">
                <a:solidFill>
                  <a:srgbClr val="481800"/>
                </a:solidFill>
                <a:latin typeface="Book Antiqua" panose="02040602050305030304" pitchFamily="18" charset="0"/>
              </a:rPr>
              <a:t>Книги следует читать так же неторопливо и бережно, как они писались.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84213" y="1700213"/>
            <a:ext cx="7920037" cy="1016000"/>
          </a:xfrm>
          <a:prstGeom prst="rect">
            <a:avLst/>
          </a:prstGeom>
          <a:solidFill>
            <a:srgbClr val="FFF2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C00000"/>
                </a:solidFill>
                <a:latin typeface="Book Antiqua" panose="02040602050305030304" pitchFamily="18" charset="0"/>
              </a:rPr>
              <a:t>БЕРЕГИТЕ КНИГИ!</a:t>
            </a:r>
            <a:endParaRPr lang="ru-RU" altLang="ru-RU" sz="4400" b="1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4213" y="3451225"/>
            <a:ext cx="7920037" cy="708025"/>
          </a:xfrm>
          <a:prstGeom prst="rect">
            <a:avLst/>
          </a:prstGeom>
          <a:solidFill>
            <a:srgbClr val="FFF2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C00000"/>
                </a:solidFill>
                <a:latin typeface="Book Antiqua" panose="0204060205030503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755650" y="836613"/>
            <a:ext cx="77771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8A0000"/>
                </a:solidFill>
              </a:rPr>
              <a:t>ИСПОЛЬЗОВАННЫЕ ИСТОЧНИКИ:</a:t>
            </a:r>
          </a:p>
          <a:p>
            <a:endParaRPr lang="ru-RU" altLang="ru-RU" b="1"/>
          </a:p>
          <a:p>
            <a:pPr>
              <a:spcAft>
                <a:spcPts val="600"/>
              </a:spcAft>
            </a:pPr>
            <a:r>
              <a:rPr lang="en-US" altLang="ru-RU">
                <a:latin typeface="Book Antiqua" panose="02040602050305030304" pitchFamily="18" charset="0"/>
                <a:hlinkClick r:id="rId3"/>
              </a:rPr>
              <a:t>http://www.pravzhurnal.ru/Preobrazhenie/Azi_pravoslaviya/kak-chem-i-na-chem-pisali-v-drevney-rusi.html</a:t>
            </a:r>
            <a:endParaRPr lang="ru-RU" altLang="ru-RU">
              <a:latin typeface="Book Antiqua" panose="0204060205030503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ru-RU" altLang="ru-RU">
                <a:latin typeface="Book Antiqua" panose="02040602050305030304" pitchFamily="18" charset="0"/>
                <a:cs typeface="Times New Roman" panose="02020603050405020304" pitchFamily="18" charset="0"/>
                <a:hlinkClick r:id="rId4"/>
              </a:rPr>
              <a:t>http://spas-monastery.by/library/articles_and_publications.php?id=821</a:t>
            </a:r>
            <a:endParaRPr lang="ru-RU" altLang="ru-RU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ru-RU">
                <a:latin typeface="Book Antiqua" panose="02040602050305030304" pitchFamily="18" charset="0"/>
                <a:cs typeface="Times New Roman" panose="02020603050405020304" pitchFamily="18" charset="0"/>
                <a:hlinkClick r:id="rId5"/>
              </a:rPr>
              <a:t>http://sschool8.narod.ru/Rukopis/10.htm</a:t>
            </a:r>
            <a:endParaRPr lang="ru-RU" altLang="ru-RU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ru-RU">
                <a:latin typeface="Book Antiqua" panose="02040602050305030304" pitchFamily="18" charset="0"/>
                <a:cs typeface="Times New Roman" panose="02020603050405020304" pitchFamily="18" charset="0"/>
                <a:hlinkClick r:id="rId6"/>
              </a:rPr>
              <a:t>http://www.kausarpatent.ru/index.php/ivan-fedorovich-fedorov</a:t>
            </a:r>
            <a:endParaRPr lang="ru-RU" altLang="ru-RU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ru-RU">
                <a:latin typeface="Book Antiqua" panose="02040602050305030304" pitchFamily="18" charset="0"/>
                <a:cs typeface="Times New Roman" panose="02020603050405020304" pitchFamily="18" charset="0"/>
                <a:hlinkClick r:id="rId7"/>
              </a:rPr>
              <a:t>http://dic.academic.ru/pictures/bse/jpg/0218024527.jpg</a:t>
            </a:r>
            <a:r>
              <a:rPr lang="en-US" altLang="ru-RU">
                <a:latin typeface="Book Antiqua" panose="02040602050305030304" pitchFamily="18" charset="0"/>
                <a:cs typeface="Times New Roman" panose="02020603050405020304" pitchFamily="18" charset="0"/>
                <a:hlinkClick r:id="rId8"/>
              </a:rPr>
              <a:t> </a:t>
            </a:r>
            <a:endParaRPr lang="ru-RU" altLang="ru-RU">
              <a:latin typeface="Book Antiqua" panose="02040602050305030304" pitchFamily="18" charset="0"/>
              <a:cs typeface="Times New Roman" panose="02020603050405020304" pitchFamily="18" charset="0"/>
              <a:hlinkClick r:id="rId8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ru-RU">
                <a:latin typeface="Book Antiqua" panose="02040602050305030304" pitchFamily="18" charset="0"/>
                <a:cs typeface="Times New Roman" panose="02020603050405020304" pitchFamily="18" charset="0"/>
                <a:hlinkClick r:id="rId8"/>
              </a:rPr>
              <a:t>http://afeist.ru/wp-content/uploads/Image00101.jpg</a:t>
            </a:r>
            <a:r>
              <a:rPr lang="ru-RU" altLang="ru-RU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ru-RU">
                <a:latin typeface="Book Antiqua" panose="02040602050305030304" pitchFamily="18" charset="0"/>
                <a:cs typeface="Times New Roman" panose="02020603050405020304" pitchFamily="18" charset="0"/>
                <a:hlinkClick r:id="rId9"/>
              </a:rPr>
              <a:t>http://festival.1september.ru/files/articles/50/5082/508290/img8.jpg</a:t>
            </a:r>
            <a:r>
              <a:rPr lang="ru-RU" altLang="ru-RU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ru-RU">
                <a:latin typeface="Book Antiqua" panose="02040602050305030304" pitchFamily="18" charset="0"/>
                <a:cs typeface="Times New Roman" panose="02020603050405020304" pitchFamily="18" charset="0"/>
                <a:hlinkClick r:id="rId10"/>
              </a:rPr>
              <a:t>http://korolenko.kharkov.com/Ivan%20Fedorov/1/apost%201.jpg</a:t>
            </a:r>
            <a:endParaRPr lang="ru-RU" altLang="ru-RU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ru-RU" altLang="ru-RU">
                <a:solidFill>
                  <a:srgbClr val="0000FF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11"/>
              </a:rPr>
              <a:t>http://mirbukv.com/novosti-kultury/1503-apostol-pervaya-datirovannaya-pechatnaya-kniga.html</a:t>
            </a:r>
            <a:endParaRPr lang="ru-RU" altLang="ru-RU">
              <a:solidFill>
                <a:srgbClr val="0000FF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ru-RU" altLang="ru-RU">
                <a:latin typeface="Book Antiqua" panose="02040602050305030304" pitchFamily="18" charset="0"/>
                <a:cs typeface="Arial" panose="020B0604020202020204" pitchFamily="34" charset="0"/>
                <a:hlinkClick r:id="rId12"/>
              </a:rPr>
              <a:t>http://www.raruss.ru/slavonic/slav3/1340-apostol-fedorov.html</a:t>
            </a:r>
            <a:r>
              <a:rPr lang="ru-RU" altLang="ru-RU">
                <a:latin typeface="Book Antiqua" panose="02040602050305030304" pitchFamily="18" charset="0"/>
                <a:cs typeface="Arial" panose="020B0604020202020204" pitchFamily="34" charset="0"/>
              </a:rPr>
              <a:t/>
            </a:r>
            <a:br>
              <a:rPr lang="ru-RU" altLang="ru-RU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>
                <a:latin typeface="Book Antiqua" panose="02040602050305030304" pitchFamily="18" charset="0"/>
                <a:cs typeface="Arial" panose="020B0604020202020204" pitchFamily="34" charset="0"/>
                <a:hlinkClick r:id="rId13"/>
              </a:rPr>
              <a:t>http://www.ruprint.ru/2007/03/01/3515.html</a:t>
            </a:r>
            <a:r>
              <a:rPr lang="ru-RU" altLang="ru-RU">
                <a:latin typeface="Book Antiqua" panose="02040602050305030304" pitchFamily="18" charset="0"/>
                <a:cs typeface="Arial" panose="020B0604020202020204" pitchFamily="34" charset="0"/>
              </a:rPr>
              <a:t/>
            </a:r>
            <a:br>
              <a:rPr lang="ru-RU" altLang="ru-RU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altLang="ru-RU">
                <a:latin typeface="Book Antiqua" panose="02040602050305030304" pitchFamily="18" charset="0"/>
                <a:cs typeface="Arial" panose="020B0604020202020204" pitchFamily="34" charset="0"/>
                <a:hlinkClick r:id="rId14"/>
              </a:rPr>
              <a:t>http://prav-kniga2010.narod.ru/apostol-1564.htm</a:t>
            </a:r>
            <a:r>
              <a:rPr lang="ru-RU" altLang="ru-RU">
                <a:latin typeface="Book Antiqua" panose="02040602050305030304" pitchFamily="18" charset="0"/>
                <a:cs typeface="Arial" panose="020B0604020202020204" pitchFamily="34" charset="0"/>
              </a:rPr>
              <a:t/>
            </a:r>
            <a:br>
              <a:rPr lang="ru-RU" altLang="ru-RU">
                <a:latin typeface="Book Antiqua" panose="02040602050305030304" pitchFamily="18" charset="0"/>
                <a:cs typeface="Arial" panose="020B0604020202020204" pitchFamily="34" charset="0"/>
              </a:rPr>
            </a:br>
            <a:endParaRPr lang="ru-RU" altLang="ru-RU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323850" y="404813"/>
            <a:ext cx="4679950" cy="2127250"/>
          </a:xfrm>
          <a:prstGeom prst="rect">
            <a:avLst/>
          </a:prstGeom>
          <a:solidFill>
            <a:srgbClr val="FFE6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  <a:t>Монастыри появились в Древней Руси в XI в., спустя несколько десятилетий после принятия христианства киевским князем Владимиром </a:t>
            </a:r>
            <a:b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</a:br>
            <a: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  <a:t>и его подданными. </a:t>
            </a:r>
          </a:p>
        </p:txBody>
      </p:sp>
      <p:pic>
        <p:nvPicPr>
          <p:cNvPr id="7" name="Picture 6" descr="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189" y="260648"/>
            <a:ext cx="3633043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56992"/>
            <a:ext cx="3403578" cy="303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4284663" y="3716338"/>
            <a:ext cx="4549775" cy="2586037"/>
          </a:xfrm>
          <a:prstGeom prst="rect">
            <a:avLst/>
          </a:prstGeom>
          <a:solidFill>
            <a:srgbClr val="FFE6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  <a:t>В православных монастырях велась большая просветительская работа, развивались школы иконописи, фресковой живописи. Именно монастыри являлись центрами, </a:t>
            </a:r>
            <a:b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</a:br>
            <a: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  <a:t>где переписывались книги.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323850" y="384175"/>
            <a:ext cx="8640763" cy="1754188"/>
          </a:xfrm>
          <a:prstGeom prst="rect">
            <a:avLst/>
          </a:prstGeom>
          <a:solidFill>
            <a:srgbClr val="FFE6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</a:rPr>
              <a:t>Рукописные книги являются настоящими произведениями искусства. Они богато украшались, иногда переплёт оковывали золотом и серебром, украшали драгоценными камнями. Такие металлические переплёты называют окладами.</a:t>
            </a:r>
          </a:p>
        </p:txBody>
      </p:sp>
      <p:pic>
        <p:nvPicPr>
          <p:cNvPr id="5" name="Picture 2" descr="http://www.sliderpoint.org/images/referats/388b/(13)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1858" y="2345349"/>
            <a:ext cx="2812509" cy="3819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sschool8.narod.ru/Rukopis/07_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345349"/>
            <a:ext cx="2880320" cy="3923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4716463" y="404813"/>
            <a:ext cx="4176712" cy="5908675"/>
          </a:xfrm>
          <a:prstGeom prst="rect">
            <a:avLst/>
          </a:prstGeom>
          <a:solidFill>
            <a:srgbClr val="FFE6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  <a:t>Весь текст писали чёрными чернилами, а первая большая буква текста рисовалась растворенным золотом или серебром . Она делалась в два-три раза больше остальных букв и часто украшалась изображениями цветов или зверей. </a:t>
            </a:r>
            <a:b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</a:br>
            <a: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  <a:t>Такая заглавная буква называлась буквица.</a:t>
            </a:r>
          </a:p>
          <a:p>
            <a:pPr>
              <a:lnSpc>
                <a:spcPct val="150000"/>
              </a:lnSpc>
            </a:pPr>
            <a:endParaRPr lang="ru-RU" altLang="ru-RU" b="1">
              <a:solidFill>
                <a:srgbClr val="541C00"/>
              </a:solidFill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  <a:t>На изготовление одной книги уходило от полугода до нескольких лет.</a:t>
            </a:r>
          </a:p>
        </p:txBody>
      </p:sp>
      <p:pic>
        <p:nvPicPr>
          <p:cNvPr id="6" name="Picture 6" descr="http://www.gomeltour.com/tmp/files/Vetka/Iz%20bukleta%20vetki%20Kni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246" y="836712"/>
            <a:ext cx="2308816" cy="3088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ttp://sschool8.narod.ru/Rukopis/07_5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087734" cy="3128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https://ds03.infourok.ru/uploads/ex/1303/00056a32-cd92496c/img2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008043"/>
            <a:ext cx="3888432" cy="230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6"/>
          <p:cNvSpPr>
            <a:spLocks noChangeArrowheads="1"/>
          </p:cNvSpPr>
          <p:nvPr/>
        </p:nvSpPr>
        <p:spPr bwMode="auto">
          <a:xfrm>
            <a:off x="407988" y="404813"/>
            <a:ext cx="8328025" cy="1754187"/>
          </a:xfrm>
          <a:prstGeom prst="rect">
            <a:avLst/>
          </a:prstGeom>
          <a:solidFill>
            <a:srgbClr val="FFE6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</a:rPr>
              <a:t>Самая древняя русская рукописная книга </a:t>
            </a:r>
            <a:r>
              <a:rPr lang="ru-RU" altLang="ru-RU" sz="1800" b="1">
                <a:solidFill>
                  <a:srgbClr val="C00000"/>
                </a:solidFill>
                <a:latin typeface="Book Antiqua" panose="02040602050305030304" pitchFamily="18" charset="0"/>
              </a:rPr>
              <a:t>«Остромирово</a:t>
            </a:r>
            <a:r>
              <a:rPr lang="en-US" altLang="ru-RU" sz="1800" b="1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sz="1800" b="1">
                <a:solidFill>
                  <a:srgbClr val="C00000"/>
                </a:solidFill>
                <a:latin typeface="Book Antiqua" panose="02040602050305030304" pitchFamily="18" charset="0"/>
              </a:rPr>
              <a:t>Евангелие»</a:t>
            </a: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</a:rPr>
              <a:t> написана в середине XI века.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</a:rPr>
              <a:t>Более 900 лет назад мастер книжного дела </a:t>
            </a:r>
            <a:r>
              <a:rPr lang="ru-RU" altLang="ru-RU" sz="1800" b="1">
                <a:solidFill>
                  <a:srgbClr val="C00000"/>
                </a:solidFill>
                <a:latin typeface="Book Antiqua" panose="02040602050305030304" pitchFamily="18" charset="0"/>
              </a:rPr>
              <a:t>писец Григорий </a:t>
            </a: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</a:rPr>
              <a:t>переписал это Евангелие для новгородского посадника Остромира. </a:t>
            </a:r>
          </a:p>
        </p:txBody>
      </p:sp>
      <p:pic>
        <p:nvPicPr>
          <p:cNvPr id="56322" name="Picture 2" descr="http://images.myshared.ru/5/439455/slide_2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5542" y="2684135"/>
            <a:ext cx="5421160" cy="3632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407988" y="4076700"/>
            <a:ext cx="2879725" cy="2170113"/>
          </a:xfrm>
          <a:prstGeom prst="rect">
            <a:avLst/>
          </a:prstGeom>
          <a:solidFill>
            <a:srgbClr val="FFE6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</a:rPr>
              <a:t>Сейчас книга хранится в Санкт-Петербурге, </a:t>
            </a:r>
            <a:b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</a:rPr>
            </a:br>
            <a:r>
              <a:rPr lang="ru-RU" altLang="ru-RU" sz="1800" b="1">
                <a:solidFill>
                  <a:srgbClr val="541C00"/>
                </a:solidFill>
                <a:latin typeface="Book Antiqua" panose="02040602050305030304" pitchFamily="18" charset="0"/>
              </a:rPr>
              <a:t>в Российской национальной библиотеке.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http://gifakt.ru/wp-content/uploads/2013/11/14250b07986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651" y="1412776"/>
            <a:ext cx="2683520" cy="37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s://cyrillitsa.ru/wp-content/uploads/2017/10/0_16202a_a8f996a4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5001534" cy="37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52413" y="5157788"/>
            <a:ext cx="8639175" cy="1298575"/>
          </a:xfrm>
          <a:prstGeom prst="rect">
            <a:avLst/>
          </a:prstGeom>
          <a:solidFill>
            <a:srgbClr val="FFE6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b="1" i="1">
                <a:solidFill>
                  <a:srgbClr val="541C00"/>
                </a:solidFill>
                <a:latin typeface="Book Antiqua" panose="02040602050305030304" pitchFamily="18" charset="0"/>
              </a:rPr>
              <a:t>«Радуется купец, прибыль получив, и странник, в отечество свое пришедши.</a:t>
            </a:r>
          </a:p>
          <a:p>
            <a:pPr>
              <a:lnSpc>
                <a:spcPct val="150000"/>
              </a:lnSpc>
            </a:pPr>
            <a:r>
              <a:rPr lang="ru-RU" altLang="ru-RU" b="1" i="1">
                <a:solidFill>
                  <a:srgbClr val="541C00"/>
                </a:solidFill>
                <a:latin typeface="Book Antiqua" panose="02040602050305030304" pitchFamily="18" charset="0"/>
              </a:rPr>
              <a:t>Так радуется и переписчик, дойдя до конца книги, так и я, недостойный и многогрешный раб Божий Лаврентий монах».</a:t>
            </a: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252413" y="404813"/>
            <a:ext cx="8639175" cy="881062"/>
          </a:xfrm>
          <a:prstGeom prst="rect">
            <a:avLst/>
          </a:prstGeom>
          <a:solidFill>
            <a:srgbClr val="FFE6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  <a:t>Переписывание книг считалось занятием почетным и добродетельным, которому покровительствовали духовные и светские власти.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287338" y="260350"/>
            <a:ext cx="8424862" cy="2032000"/>
          </a:xfrm>
          <a:prstGeom prst="rect">
            <a:avLst/>
          </a:prstGeom>
          <a:solidFill>
            <a:srgbClr val="FFE6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50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  <a:t>Печатные книги на Руси появились позже, чем в Европе. </a:t>
            </a:r>
            <a:b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</a:br>
            <a: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  <a:t>Это объяснялось обилием рукописных книг и самих переписчиков. </a:t>
            </a:r>
            <a:b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</a:br>
            <a:r>
              <a:rPr lang="ru-RU" altLang="ru-RU" b="1">
                <a:solidFill>
                  <a:srgbClr val="541C00"/>
                </a:solidFill>
                <a:latin typeface="Book Antiqua" panose="02040602050305030304" pitchFamily="18" charset="0"/>
              </a:rPr>
              <a:t>Однако, к тому времени в Священных и богослужебных книгах из-за многочисленных переписываний накопилось немало ошибок. </a:t>
            </a:r>
          </a:p>
          <a:p>
            <a:pPr algn="just" eaLnBrk="1" hangingPunct="1"/>
            <a:r>
              <a:rPr lang="ru-RU" altLang="ru-RU" b="1">
                <a:solidFill>
                  <a:srgbClr val="481800"/>
                </a:solidFill>
                <a:latin typeface="Book Antiqua" panose="02040602050305030304" pitchFamily="18" charset="0"/>
              </a:rPr>
              <a:t>К половине XV века русские земли объединились вокруг Москвы. Русское государство окрепло и быстро развивалось. В связи с общим подъемом русской национальной культуры увеличился спрос на книгу. </a:t>
            </a: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1039813" y="5611813"/>
            <a:ext cx="4032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b="1">
                <a:solidFill>
                  <a:srgbClr val="481800"/>
                </a:solidFill>
                <a:latin typeface="Book Antiqua" panose="02040602050305030304" pitchFamily="18" charset="0"/>
              </a:rPr>
              <a:t>Портрет Ивана </a:t>
            </a:r>
            <a:r>
              <a:rPr lang="en-US" altLang="ru-RU" sz="1600" b="1">
                <a:solidFill>
                  <a:srgbClr val="481800"/>
                </a:solidFill>
                <a:latin typeface="Book Antiqua" panose="02040602050305030304" pitchFamily="18" charset="0"/>
              </a:rPr>
              <a:t>IV</a:t>
            </a:r>
            <a:r>
              <a:rPr lang="ru-RU" altLang="ru-RU" sz="1600" b="1">
                <a:solidFill>
                  <a:srgbClr val="481800"/>
                </a:solidFill>
                <a:latin typeface="Book Antiqua" panose="02040602050305030304" pitchFamily="18" charset="0"/>
              </a:rPr>
              <a:t> Грозного </a:t>
            </a:r>
            <a:br>
              <a:rPr lang="ru-RU" altLang="ru-RU" sz="1600" b="1">
                <a:solidFill>
                  <a:srgbClr val="481800"/>
                </a:solidFill>
                <a:latin typeface="Book Antiqua" panose="02040602050305030304" pitchFamily="18" charset="0"/>
              </a:rPr>
            </a:br>
            <a:r>
              <a:rPr lang="ru-RU" altLang="ru-RU" sz="1600" b="1">
                <a:solidFill>
                  <a:srgbClr val="481800"/>
                </a:solidFill>
                <a:latin typeface="Book Antiqua" panose="02040602050305030304" pitchFamily="18" charset="0"/>
              </a:rPr>
              <a:t>работы Виктора Васнецова. 1897 г. </a:t>
            </a:r>
            <a:br>
              <a:rPr lang="ru-RU" altLang="ru-RU" sz="1600" b="1">
                <a:solidFill>
                  <a:srgbClr val="481800"/>
                </a:solidFill>
                <a:latin typeface="Book Antiqua" panose="02040602050305030304" pitchFamily="18" charset="0"/>
              </a:rPr>
            </a:br>
            <a:r>
              <a:rPr lang="ru-RU" altLang="ru-RU" sz="1600" b="1">
                <a:solidFill>
                  <a:srgbClr val="481800"/>
                </a:solidFill>
                <a:latin typeface="Book Antiqua" panose="02040602050305030304" pitchFamily="18" charset="0"/>
              </a:rPr>
              <a:t>Фрагмент.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338" y="2349500"/>
            <a:ext cx="6445250" cy="2416175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dirty="0">
                <a:solidFill>
                  <a:srgbClr val="541C00"/>
                </a:solidFill>
                <a:latin typeface="Book Antiqua" panose="02040602050305030304" pitchFamily="18" charset="0"/>
              </a:rPr>
              <a:t>Тогда царь 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Иван IV </a:t>
            </a:r>
            <a:r>
              <a:rPr lang="ru-RU" b="1" dirty="0">
                <a:solidFill>
                  <a:srgbClr val="541C00"/>
                </a:solidFill>
                <a:latin typeface="Book Antiqua" panose="02040602050305030304" pitchFamily="18" charset="0"/>
              </a:rPr>
              <a:t>Васильевич Грозный издал Указ: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rgbClr val="541C00"/>
                </a:solidFill>
                <a:latin typeface="Book Antiqua" panose="02040602050305030304" pitchFamily="18" charset="0"/>
              </a:rPr>
              <a:t>завести в Москве Белокаменной Печатную избу,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rgbClr val="541C00"/>
                </a:solidFill>
                <a:latin typeface="Book Antiqua" panose="02040602050305030304" pitchFamily="18" charset="0"/>
              </a:rPr>
              <a:t>сыскать умельца книжного дела,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rgbClr val="541C00"/>
                </a:solidFill>
                <a:latin typeface="Book Antiqua" panose="02040602050305030304" pitchFamily="18" charset="0"/>
              </a:rPr>
              <a:t>писать книги на новый образец! </a:t>
            </a:r>
          </a:p>
          <a:p>
            <a:pPr>
              <a:spcAft>
                <a:spcPts val="600"/>
              </a:spcAft>
              <a:defRPr/>
            </a:pPr>
            <a:r>
              <a:rPr lang="ru-RU" b="1" dirty="0">
                <a:solidFill>
                  <a:srgbClr val="541C00"/>
                </a:solidFill>
                <a:latin typeface="Book Antiqua" panose="02040602050305030304" pitchFamily="18" charset="0"/>
              </a:rPr>
              <a:t>И пойдет книжная слава Москвы, </a:t>
            </a:r>
            <a:br>
              <a:rPr lang="ru-RU" b="1" dirty="0">
                <a:solidFill>
                  <a:srgbClr val="541C00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rgbClr val="541C00"/>
                </a:solidFill>
                <a:latin typeface="Book Antiqua" panose="02040602050305030304" pitchFamily="18" charset="0"/>
              </a:rPr>
              <a:t>и потекут реки мудрости по всем краям </a:t>
            </a:r>
            <a:br>
              <a:rPr lang="ru-RU" b="1" dirty="0">
                <a:solidFill>
                  <a:srgbClr val="541C00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rgbClr val="541C00"/>
                </a:solidFill>
                <a:latin typeface="Book Antiqua" panose="02040602050305030304" pitchFamily="18" charset="0"/>
              </a:rPr>
              <a:t>земли Российской.</a:t>
            </a:r>
          </a:p>
        </p:txBody>
      </p:sp>
      <p:pic>
        <p:nvPicPr>
          <p:cNvPr id="10" name="Picture 2" descr="https://upload.wikimedia.org/wikipedia/commons/2/2b/Vasnetsov_Ioann_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2863" y="3114675"/>
            <a:ext cx="3589337" cy="330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333375" y="17938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Возглавил Московский печатный двор </a:t>
            </a:r>
            <a:r>
              <a:rPr lang="ru-RU" altLang="ru-RU" sz="2000" b="1">
                <a:solidFill>
                  <a:srgbClr val="C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Иван Фёдоров</a:t>
            </a:r>
            <a:r>
              <a:rPr lang="ru-RU" altLang="ru-RU" sz="2000" b="1">
                <a:solidFill>
                  <a:srgbClr val="541C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7" descr="http://www.rsuh.ru/images/object_97.1255604270.702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89271"/>
            <a:ext cx="7762635" cy="5199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aversev.by/pics/card.dp.201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4973" y="693779"/>
            <a:ext cx="3159027" cy="2820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494</Words>
  <Application>Microsoft Office PowerPoint</Application>
  <PresentationFormat>Экран (4:3)</PresentationFormat>
  <Paragraphs>65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Первопечатник  Иван Фёдоров</dc:title>
  <dc:creator>Лена</dc:creator>
  <cp:lastModifiedBy>Irina Korol</cp:lastModifiedBy>
  <cp:revision>84</cp:revision>
  <dcterms:created xsi:type="dcterms:W3CDTF">2013-09-04T23:19:57Z</dcterms:created>
  <dcterms:modified xsi:type="dcterms:W3CDTF">2024-02-22T10:59:03Z</dcterms:modified>
</cp:coreProperties>
</file>