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2" r:id="rId11"/>
    <p:sldId id="256" r:id="rId12"/>
    <p:sldId id="257" r:id="rId13"/>
    <p:sldId id="259" r:id="rId14"/>
    <p:sldId id="26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0" r:id="rId23"/>
    <p:sldId id="281" r:id="rId24"/>
    <p:sldId id="283" r:id="rId25"/>
    <p:sldId id="284" r:id="rId26"/>
    <p:sldId id="285" r:id="rId27"/>
    <p:sldId id="286" r:id="rId28"/>
    <p:sldId id="287" r:id="rId29"/>
    <p:sldId id="266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99"/>
    <a:srgbClr val="CCFFFF"/>
    <a:srgbClr val="FFFFFF"/>
    <a:srgbClr val="99FFCC"/>
    <a:srgbClr val="FFFF66"/>
    <a:srgbClr val="FF99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94660"/>
  </p:normalViewPr>
  <p:slideViewPr>
    <p:cSldViewPr>
      <p:cViewPr>
        <p:scale>
          <a:sx n="75" d="100"/>
          <a:sy n="75" d="100"/>
        </p:scale>
        <p:origin x="-418" y="10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Обучение детей с нарушением слуха</a:t>
            </a:r>
            <a:endParaRPr lang="ru-RU" sz="4800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0" y="5072074"/>
            <a:ext cx="5500694" cy="17859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1"/>
              </a:solidFill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C:\Users\user\Desktop\Cochlear_implants_61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575" y="1571612"/>
            <a:ext cx="592942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k72k723ov5ry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32861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1_8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000636"/>
            <a:ext cx="364330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500174"/>
            <a:ext cx="5500694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Классификация для школы (О. </a:t>
            </a:r>
            <a:r>
              <a:rPr lang="ru-RU" b="1" dirty="0" err="1" smtClean="0">
                <a:solidFill>
                  <a:srgbClr val="002060"/>
                </a:solidFill>
              </a:rPr>
              <a:t>Beckman</a:t>
            </a:r>
            <a:r>
              <a:rPr lang="ru-RU" b="1" dirty="0" smtClean="0">
                <a:solidFill>
                  <a:srgbClr val="002060"/>
                </a:solidFill>
              </a:rPr>
              <a:t>, 1966).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>Педагогическая классификация лиц с недостатками слуха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500174"/>
            <a:ext cx="614366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</p:txBody>
      </p:sp>
      <p:pic>
        <p:nvPicPr>
          <p:cNvPr id="4098" name="Picture 2" descr="C:\Users\user\Desktop\цуецкецукауц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5500694" cy="23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1500174"/>
            <a:ext cx="357186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Так, М. </a:t>
            </a:r>
            <a:r>
              <a:rPr lang="ru-RU" dirty="0" err="1" smtClean="0"/>
              <a:t>Portmann</a:t>
            </a:r>
            <a:r>
              <a:rPr lang="ru-RU" dirty="0" smtClean="0"/>
              <a:t> и С1. </a:t>
            </a:r>
            <a:r>
              <a:rPr lang="ru-RU" dirty="0" err="1" smtClean="0"/>
              <a:t>Portmann</a:t>
            </a:r>
            <a:r>
              <a:rPr lang="ru-RU" dirty="0" smtClean="0"/>
              <a:t> приводят следующие данные для пересчета потери слуха в децибелах (дБ) на восприятие речи</a:t>
            </a:r>
            <a:endParaRPr lang="ru-RU" dirty="0"/>
          </a:p>
        </p:txBody>
      </p:sp>
      <p:pic>
        <p:nvPicPr>
          <p:cNvPr id="4099" name="Picture 3" descr="C:\Users\user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3571868" cy="28574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4714884"/>
            <a:ext cx="550069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	Для определения уровня восприятия разговорной и шепотной речи существует таблица, построенная на пересчете данных тональной аудиометрии</a:t>
            </a:r>
            <a:br>
              <a:rPr lang="ru-RU" sz="1600" dirty="0" smtClean="0"/>
            </a:br>
            <a:r>
              <a:rPr lang="ru-RU" sz="1600" dirty="0" smtClean="0"/>
              <a:t>	</a:t>
            </a:r>
            <a:endParaRPr lang="ru-RU" sz="1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</a:rPr>
              <a:t>Глухие дети</a:t>
            </a:r>
            <a:endParaRPr lang="ru-RU" sz="6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6072198" cy="564357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	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Глухие дети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- это</a:t>
            </a:r>
          </a:p>
          <a:p>
            <a:pPr algn="l"/>
            <a:r>
              <a:rPr lang="ru-RU" sz="2400" dirty="0" smtClean="0"/>
              <a:t>дети с глубоким, стойким двусторонним нарушением слуха, приобретенным в раннем детстве или врожденным. Если такое нарушение является врожденным или приобретенным до того, как сформировалась речь, то без спец. педагогического воздействия речь у глухих детей не развивается (глухонемота). </a:t>
            </a:r>
          </a:p>
          <a:p>
            <a:pPr algn="l"/>
            <a:r>
              <a:rPr lang="ru-RU" sz="2400" dirty="0" smtClean="0"/>
              <a:t>	</a:t>
            </a:r>
            <a:r>
              <a:rPr lang="ru-RU" sz="2400" i="1" dirty="0" smtClean="0"/>
              <a:t>Если же нарушение слуха наступает после того, как речь вполне сформировалась, то она в той или иной мере сохраняется. </a:t>
            </a:r>
            <a:r>
              <a:rPr lang="ru-RU" sz="2400" u="sng" dirty="0" smtClean="0"/>
              <a:t>Таких детей называют позднооглохшими </a:t>
            </a:r>
          </a:p>
          <a:p>
            <a:endParaRPr lang="ru-RU" sz="2400" dirty="0"/>
          </a:p>
        </p:txBody>
      </p:sp>
      <p:pic>
        <p:nvPicPr>
          <p:cNvPr id="2050" name="Picture 2" descr="C:\Users\user\Desktop\pic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8574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lib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18823"/>
            <a:ext cx="2752744" cy="183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about_img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3143248"/>
            <a:ext cx="2857520" cy="179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Позднооглохшие дети</a:t>
            </a:r>
            <a:endParaRPr lang="ru-RU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5143504" cy="5214974"/>
          </a:xfr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/>
              <a:t>	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Позднооглохшие дети </a:t>
            </a:r>
            <a:r>
              <a:rPr lang="ru-RU" dirty="0" smtClean="0"/>
              <a:t>– это дети, потерявшие слух, но сохранившие речь в связи с относительно поздним возникновением глухоты. Степень сохранности речи у позднооглохших детей зависит от времени наступления глухоты и условий развития. </a:t>
            </a:r>
          </a:p>
          <a:p>
            <a:pPr>
              <a:buNone/>
            </a:pPr>
            <a:r>
              <a:rPr lang="ru-RU" dirty="0" smtClean="0"/>
              <a:t>		Дети, оглохшие в возрасте от 3 до 5 лет, не получившие специального дошкольного воспитания, ко времени поступления в школу чаще всего сохраняют небольшой запас слов, которые обычно произносят искаженно. </a:t>
            </a:r>
          </a:p>
          <a:p>
            <a:pPr>
              <a:buNone/>
            </a:pPr>
            <a:r>
              <a:rPr lang="ru-RU" dirty="0" smtClean="0"/>
              <a:t>		При более позднем возникновении глухоты дети почти полностью сохраняют речевой запас (особенно в том случае, если глухота возникает у детей, уже овладевших письмом и чтением). При специальном педагогическом воздействии речь может сохраниться полностью и при сравнительно более ранней потере слуха</a:t>
            </a:r>
          </a:p>
          <a:p>
            <a:pPr>
              <a:buNone/>
            </a:pPr>
            <a:endParaRPr lang="ru-RU" spc="-300" dirty="0"/>
          </a:p>
        </p:txBody>
      </p:sp>
      <p:pic>
        <p:nvPicPr>
          <p:cNvPr id="1026" name="Picture 2" descr="C:\Users\user\Desktop\kids-with-hands-on-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562342" cy="2373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C:\Users\user\Desktop\preschoolers-dancing-play-date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35719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Слабослышащие дети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142984"/>
            <a:ext cx="5786478" cy="57150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Слабослышащие дети </a:t>
            </a:r>
            <a:r>
              <a:rPr lang="ru-RU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dirty="0" smtClean="0"/>
              <a:t>это дети с частичной недостаточностью слуха, приводящей к нарушению речевого развития.</a:t>
            </a:r>
          </a:p>
          <a:p>
            <a:pPr>
              <a:buNone/>
            </a:pPr>
            <a:r>
              <a:rPr lang="ru-RU" sz="4000" dirty="0" smtClean="0"/>
              <a:t>		Слабослышащими считаются дети с понижением слуха от 15 — 20 </a:t>
            </a:r>
            <a:r>
              <a:rPr lang="ru-RU" sz="4000" dirty="0" err="1" smtClean="0"/>
              <a:t>дб</a:t>
            </a:r>
            <a:r>
              <a:rPr lang="ru-RU" sz="4000" dirty="0" smtClean="0"/>
              <a:t> до 75 </a:t>
            </a:r>
            <a:r>
              <a:rPr lang="ru-RU" sz="4000" dirty="0" err="1" smtClean="0"/>
              <a:t>дб</a:t>
            </a:r>
            <a:r>
              <a:rPr lang="ru-RU" sz="4000" dirty="0" smtClean="0"/>
              <a:t>. В отличие от глухих слабослышащие дети обладают таким слухом, который позволяет им на основе слухового восприятия речи окружающих накопить минимальный запас слов, хотя и не полноценных по своему фонетическому оформлению. </a:t>
            </a:r>
          </a:p>
          <a:p>
            <a:pPr>
              <a:buNone/>
            </a:pPr>
            <a:r>
              <a:rPr lang="ru-RU" sz="4000" dirty="0" smtClean="0"/>
              <a:t>		У глухих детей всегда наблюдается поражение звуковоспринимающей части слухового аппарата (внутреннее ухо с </a:t>
            </a:r>
            <a:r>
              <a:rPr lang="ru-RU" sz="4000" dirty="0" err="1" smtClean="0"/>
              <a:t>кортиевым</a:t>
            </a:r>
            <a:r>
              <a:rPr lang="ru-RU" sz="4000" dirty="0" smtClean="0"/>
              <a:t> органом, слуховой нерв</a:t>
            </a:r>
            <a:r>
              <a:rPr lang="ru-RU" sz="4000" i="1" dirty="0" smtClean="0"/>
              <a:t>), у слабослышащих детей нередко бывает поражена одна звукопроводящая часть (обычно среднее ухо).</a:t>
            </a:r>
            <a:r>
              <a:rPr lang="ru-RU" sz="4000" dirty="0" smtClean="0"/>
              <a:t> Стойкое понижение слуха, особенно у детей раннего возраста, вызывается большей частью заболеваниями носа и носоглотки (хронический насморк, аденоидные разращения и т. д.)</a:t>
            </a:r>
          </a:p>
          <a:p>
            <a:endParaRPr lang="ru-RU" dirty="0"/>
          </a:p>
        </p:txBody>
      </p:sp>
      <p:pic>
        <p:nvPicPr>
          <p:cNvPr id="4" name="Picture 2" descr="C:\Users\user\Desktop\f64d8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7544" y="1285860"/>
            <a:ext cx="287073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Desktop\sluh-apa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286388"/>
            <a:ext cx="342905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user\Desktop\implanteCoclear-596x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00438"/>
            <a:ext cx="2500330" cy="16449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214710"/>
          </a:xfrm>
          <a:gradFill flip="none" rotWithShape="1">
            <a:gsLst>
              <a:gs pos="0">
                <a:schemeClr val="accent4">
                  <a:shade val="60000"/>
                </a:schemeClr>
              </a:gs>
              <a:gs pos="33000">
                <a:schemeClr val="accent4">
                  <a:tint val="86500"/>
                </a:schemeClr>
              </a:gs>
              <a:gs pos="46750">
                <a:schemeClr val="accent4">
                  <a:tint val="71000"/>
                  <a:satMod val="112000"/>
                </a:schemeClr>
              </a:gs>
              <a:gs pos="53000">
                <a:schemeClr val="accent4">
                  <a:tint val="71000"/>
                  <a:satMod val="112000"/>
                </a:schemeClr>
              </a:gs>
              <a:gs pos="68000">
                <a:schemeClr val="accent4">
                  <a:tint val="86000"/>
                </a:schemeClr>
              </a:gs>
              <a:gs pos="100000">
                <a:schemeClr val="accent4">
                  <a:shade val="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	На основе педагогической классификации осуществляется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дифференцированное специальное образование для детей, имеющих разную степень нарушения слуха и соответствующий уровень речевого развития.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	Рекомендация для ребенка того или иного вида специальной школы учитывает не только характер и степень нарушения слуха, но и состояние речевого развития. </a:t>
            </a:r>
            <a:r>
              <a:rPr lang="ru-RU" b="1" dirty="0" smtClean="0">
                <a:solidFill>
                  <a:srgbClr val="002060"/>
                </a:solidFill>
              </a:rPr>
              <a:t>Поэтому позднооглохшие дети, как правило, учатся в школе для слабослышащих детей; глухому ребенку с высоким уровнем речевого развития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сформированными навыками восприятия устной словесной речи также целесообразно посещать школу для слабослышащих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143380"/>
          <a:ext cx="9144000" cy="2714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271462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Специальное (коррекционное) образовательное учреждение 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вида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создаётся для обучения и воспитания 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</a:rPr>
                        <a:t>неслышащих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 детей, их всестороннего развития в тесной связи с формированием словесной речи как средства общения и мышления на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</a:rPr>
                        <a:t>слухо-зрительной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 основе, коррекции и компенсации отклонений в их психофизическом развитии, для получения общеобразовательной, трудовой и социальной подготовки к самостоятельной жизни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Коррекционное учреждение </a:t>
                      </a:r>
                      <a:r>
                        <a:rPr kumimoji="0" lang="ru-RU" sz="16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 вида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создаётся для обучения и воспитания слабослышащих детей (имеющих частичную потерю слуха и различную степень недоразвития речи) и позднооглохших детей (оглохших в дошкольном или школьном возрасте, но сохранивших самостоятельную речь), всестороннего их развития на основе формирования словесной речи, подготовки к свободному речевому общению на слуховой и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</a:rPr>
                        <a:t>слухо-зрительной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</a:rPr>
                        <a:t> основе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7000892" cy="1000108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sz="3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Специальное (коррекционное) образовательное учреждение I вида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2900" i="1" u="sng" dirty="0" smtClean="0"/>
              <a:t>Образовательный процесс осуществляется в соответствии с уровнем общеобразовательных программ трёх ступеней общего образования:</a:t>
            </a:r>
          </a:p>
          <a:p>
            <a:pPr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ступень</a:t>
            </a:r>
            <a:r>
              <a:rPr lang="ru-RU" sz="2900" dirty="0" smtClean="0"/>
              <a:t> — начальное общее образование (нормативный срок освоения — 5 — 6 лет (в зависимости от учебных предметов) или 6 — 7 лет (с учетом подготовительного класса). В 1 класс коррекционного учреждения I вида принимаются, как правило, дети с 7-летнего возраста. Для детей, не получивших полной дошкольной подготовки, организуется подготовительный класс. На первой ступени общего образования в начальных классах (1 — 3 классы) проводится работа по становлению личности ребёнка, выявлению и целостному развитию его способностей, формированию у школьников умения и желания учиться. В начальных классах у учащихся формируется речевая деятельность (умение вступать в общение с окружающими, воспринимать речь окружающих на </a:t>
            </a:r>
            <a:r>
              <a:rPr lang="ru-RU" sz="2900" dirty="0" err="1" smtClean="0"/>
              <a:t>слухо-зрительной</a:t>
            </a:r>
            <a:r>
              <a:rPr lang="ru-RU" sz="2900" dirty="0" smtClean="0"/>
              <a:t> основе и обмениваться информацией). В средних классах (4 — 6 классы) продолжается работа по формированию личности </a:t>
            </a:r>
            <a:r>
              <a:rPr lang="ru-RU" sz="2900" dirty="0" err="1" smtClean="0"/>
              <a:t>неслышащего</a:t>
            </a:r>
            <a:r>
              <a:rPr lang="ru-RU" sz="2900" dirty="0" smtClean="0"/>
              <a:t> ребёнка, его учебной деятельности, развитию устной и письменной речи, совершенствованию умения пользоваться языком как средством общения, по развитию познавательных способностей и навыков самостоятельной умственной деятельности.</a:t>
            </a:r>
          </a:p>
          <a:p>
            <a:pPr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ступень</a:t>
            </a:r>
            <a:r>
              <a:rPr lang="ru-RU" sz="2900" b="1" dirty="0" smtClean="0"/>
              <a:t> </a:t>
            </a:r>
            <a:r>
              <a:rPr lang="ru-RU" sz="2900" dirty="0" smtClean="0"/>
              <a:t>— основное общее образование (нормативный срок освоения — 5 — 6 лет). На второй ступени общего образования (7 — 10 классы) продолжается работа по формированию личности </a:t>
            </a:r>
            <a:r>
              <a:rPr lang="ru-RU" sz="2900" dirty="0" err="1" smtClean="0"/>
              <a:t>неслышащего</a:t>
            </a:r>
            <a:r>
              <a:rPr lang="ru-RU" sz="2900" dirty="0" smtClean="0"/>
              <a:t> воспитанника, закладывается фундамент общеобразовательной и трудовой подготовки, необходимой для продолжения образования, полноценного включения обучающегося, воспитанника в жизнь общества. Продолжается систематическая работа по развитию устной и письменной речи обучающихся, коррекции их произношения и развитию слухового восприятия.</a:t>
            </a:r>
          </a:p>
          <a:p>
            <a:pPr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ступень</a:t>
            </a:r>
            <a:r>
              <a:rPr lang="ru-RU" sz="2900" b="1" dirty="0" smtClean="0"/>
              <a:t> </a:t>
            </a:r>
            <a:r>
              <a:rPr lang="ru-RU" sz="2900" dirty="0" smtClean="0"/>
              <a:t>— среднее (полное) общее образование (нормативный срок освоения — 2 года). На третьей ступени общего образования у обучающихся совершенствуется устная и письменная речь, продолжается коррекционная работа по формированию произношения и развитию остаточного слуха. Проводится специальная работа по социально-трудовой адаптации</a:t>
            </a:r>
          </a:p>
          <a:p>
            <a:endParaRPr lang="ru-RU" dirty="0"/>
          </a:p>
        </p:txBody>
      </p:sp>
      <p:pic>
        <p:nvPicPr>
          <p:cNvPr id="6146" name="Picture 2" descr="C:\Users\user\Desktop\907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609881" cy="107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13572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Специальное (коррекционное) образовательное учреждение II вида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/>
              <a:t>		</a:t>
            </a:r>
            <a:r>
              <a:rPr lang="ru-RU" sz="2900" i="1" dirty="0" smtClean="0"/>
              <a:t>Обучение слабослышащих детей имеет коррекционную направленность, способствующую преодолению отклонений в развитии. </a:t>
            </a:r>
            <a:r>
              <a:rPr lang="ru-RU" sz="2900" u="sng" dirty="0" smtClean="0"/>
              <a:t>При этом в ходе всего образовательного процесса особое внимание уделяется развитию слухового восприятия и работе над формированием устной речи. </a:t>
            </a:r>
          </a:p>
          <a:p>
            <a:pPr>
              <a:buNone/>
            </a:pPr>
            <a:r>
              <a:rPr lang="ru-RU" sz="2900" dirty="0" smtClean="0"/>
              <a:t>	</a:t>
            </a:r>
            <a:r>
              <a:rPr lang="ru-RU" sz="2900" dirty="0" smtClean="0">
                <a:solidFill>
                  <a:srgbClr val="0070C0"/>
                </a:solidFill>
              </a:rPr>
              <a:t>	Воспитанникам обеспечивается активная речевая практика путём создания </a:t>
            </a:r>
            <a:r>
              <a:rPr lang="ru-RU" sz="2900" dirty="0" err="1" smtClean="0">
                <a:solidFill>
                  <a:srgbClr val="0070C0"/>
                </a:solidFill>
              </a:rPr>
              <a:t>слухо-речевой</a:t>
            </a:r>
            <a:r>
              <a:rPr lang="ru-RU" sz="2900" dirty="0" smtClean="0">
                <a:solidFill>
                  <a:srgbClr val="0070C0"/>
                </a:solidFill>
              </a:rPr>
              <a:t> среды (с использованием звукоусиливающей аппаратуры), позволяющей формировать на слуховой основе речь, приближённую к естественному звучанию.</a:t>
            </a:r>
          </a:p>
          <a:p>
            <a:pPr>
              <a:buNone/>
            </a:pPr>
            <a:r>
              <a:rPr lang="ru-RU" sz="2900" dirty="0" smtClean="0"/>
              <a:t>		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Для обеспечения дифференцированного подхода в обучении слабослышащих и позднооглохших детей создаются два отделения </a:t>
            </a:r>
            <a:r>
              <a:rPr lang="ru-RU" sz="2900" dirty="0" smtClean="0">
                <a:solidFill>
                  <a:srgbClr val="002060"/>
                </a:solidFill>
              </a:rPr>
              <a:t>(</a:t>
            </a:r>
            <a:r>
              <a:rPr lang="ru-RU" sz="2900" dirty="0" smtClean="0"/>
              <a:t>воспитанники могут переводиться из одного отделения в другое):</a:t>
            </a:r>
          </a:p>
          <a:p>
            <a:pPr>
              <a:buNone/>
            </a:pP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отделение</a:t>
            </a: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900" dirty="0" smtClean="0"/>
              <a:t>— для воспитанников с лёгким недоразвитием речи, обусловленным нарушением слуха;</a:t>
            </a:r>
          </a:p>
          <a:p>
            <a:pPr>
              <a:buNone/>
            </a:pPr>
            <a:r>
              <a:rPr lang="ru-RU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отделение</a:t>
            </a:r>
            <a:r>
              <a:rPr lang="ru-RU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900" dirty="0" smtClean="0"/>
              <a:t>— для воспитанников с глубоким недоразвитием речи, обусловленным нарушением слуха.</a:t>
            </a:r>
          </a:p>
          <a:p>
            <a:pPr>
              <a:buNone/>
            </a:pPr>
            <a:endParaRPr lang="ru-RU" sz="29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9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Образовательный процесс осуществляется в соответствии с уровнями общеобразовательных программ трёх ступеней общего образования:</a:t>
            </a:r>
          </a:p>
          <a:p>
            <a:pPr>
              <a:buNone/>
            </a:pPr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ступень</a:t>
            </a:r>
            <a:r>
              <a:rPr lang="ru-RU" sz="2900" dirty="0" smtClean="0"/>
              <a:t> — начальное общее образование (нормативный срок освоения в 1 отделении — 4 — 5 лет, во 2 отделении — 5 — 6 или 6 — 7 лет). В 1 класс (группу) 1 и 2 отделений зачисляются дети с 7-летнего возраста, посещавшие дошкольные образовательные учреждения. Для детей 6 — 7-летнего возраста, не посещавших дошкольные образовательные учреждения, во 2 отделении может быть организован подготовительный класс. На 1 ступени общего образования осуществляется коррекция словесной речи на основе использования развивающейся слуховой функции и навыков </a:t>
            </a:r>
            <a:r>
              <a:rPr lang="ru-RU" sz="2900" dirty="0" err="1" smtClean="0"/>
              <a:t>слухо-зрительного</a:t>
            </a:r>
            <a:r>
              <a:rPr lang="ru-RU" sz="2900" dirty="0" smtClean="0"/>
              <a:t> восприятия, накопление словарного запаса, практическое овладение грамматическими закономерностями языка, навыками связной речи, развитие внятной речи, приближённой к естественному звучанию.</a:t>
            </a:r>
          </a:p>
          <a:p>
            <a:pPr>
              <a:buNone/>
            </a:pPr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ступень </a:t>
            </a:r>
            <a:r>
              <a:rPr lang="ru-RU" sz="2900" dirty="0" smtClean="0"/>
              <a:t>— основное общее образование (нормативный срок освоения в 1 и 2 отделениях — 6 лет). На 2 ступени общего образования проводится коррекционная работа по дальнейшему развитию речи, слухового восприятия и навыков произношения.</a:t>
            </a:r>
          </a:p>
          <a:p>
            <a:pPr>
              <a:buNone/>
            </a:pPr>
            <a:r>
              <a:rPr lang="ru-RU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ступень</a:t>
            </a:r>
            <a:r>
              <a:rPr lang="ru-RU" sz="2900" dirty="0" smtClean="0"/>
              <a:t> — среднее (полное) общее образование (нормативный срок освоения в 1 отделении — 2 года). На 3 ступени общего образования обеспечивается овладение воспитанниками устной и письменной речью до уровня, необходимого для интеграции их в общество</a:t>
            </a:r>
          </a:p>
          <a:p>
            <a:endParaRPr lang="ru-RU" dirty="0"/>
          </a:p>
        </p:txBody>
      </p:sp>
      <p:pic>
        <p:nvPicPr>
          <p:cNvPr id="7171" name="Picture 3" descr="C:\Users\user\Desktop\201211271636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>Обучение слабослышащих детей в массовой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		Как отмечает Р.М. </a:t>
            </a:r>
            <a:r>
              <a:rPr lang="ru-RU" sz="1200" dirty="0" err="1" smtClean="0">
                <a:solidFill>
                  <a:schemeClr val="bg1"/>
                </a:solidFill>
              </a:rPr>
              <a:t>Боскис</a:t>
            </a:r>
            <a:r>
              <a:rPr lang="ru-RU" sz="1200" dirty="0" smtClean="0">
                <a:solidFill>
                  <a:schemeClr val="bg1"/>
                </a:solidFill>
              </a:rPr>
              <a:t>, учитель начальной школы общего типа(массовой школы) нередко может встретиться с ребенком, который внешне ничем не отличается от других учеников: он сообразителен, понимает обращенную к нему речь, усваивает элементарный счет, правильно ведет себя в классе, но по непонятным на первый взгляд причинам затрудняется в усвоении первоначальной грамоты, а овладев в результате огромных усилий учителя грамотой, в дальнейшем оказывается неуспевающим учеником. При объяснительном чтении он не может ответить на вопросы учителя. Постепенно такой ученик замыкается, становится забитым, плаксивым и производит впечатление ребенка, склонного к немотивированному упрямству, а подчас кажется и умственно отсталым. У такого ребенка необходимо проверить слух. Существенно, что выявление патологии детского слуха затрудняется тем, что ребенок, как правило, не жалуется на тугоухость, а окружающие замечают ее тогда, когда время для эффективных мероприятий бывает упущено.Даже незначительная степень понижения слуха может служить препятствием к усвоению чтения и письма в обычных условиях обучения. </a:t>
            </a:r>
            <a:r>
              <a:rPr lang="ru-RU" sz="1200" b="1" dirty="0" smtClean="0">
                <a:solidFill>
                  <a:schemeClr val="bg1"/>
                </a:solidFill>
              </a:rPr>
              <a:t>Нередко затруднения ученика в первоначальном овладении чтением и письмом неправомерно служат поводом к предположению об умственной отсталости.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Изучение письменных работ слабослышащих учащихся позволяет отметить не только в первых, но и в последующих классах такие ошибки, которые обычно не встречаются у детей с нормальным слухом</a:t>
            </a:r>
            <a:r>
              <a:rPr lang="ru-RU" sz="1200" u="sng" dirty="0" smtClean="0">
                <a:solidFill>
                  <a:schemeClr val="bg1"/>
                </a:solidFill>
              </a:rPr>
              <a:t>. Отмечаются следующие типичные отклонения в письме слабослышащих: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1) смешение сходных по звучанию и месту образования звуков: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а) смешение звонких с глухими: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тершит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держит,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ситит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сидит;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б) смешение шипящих со свистящими: «сапка» — шапка,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масина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машина;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в) смешение аффрикат с составляющими Их звуками: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тулки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чулки, «свиты» — цветы;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г) смещение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и л;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) смешение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проторных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с и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со смычными т и д: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зерево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дерево;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е) смешение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рь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и ль с й: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стреять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стрелять,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лябико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яблоко;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2) отсутствие смягчений: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стрылают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лису»,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всу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корзину»; лишние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смягчения: «бросил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пальку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», «сидит на 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ельке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З) пропуски согласных при сложных стечениях: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сречил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встретил,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мервый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мертвый,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оманул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 обманул;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4) пропуски безударных частей слова: «метай» — подметает, «</a:t>
            </a:r>
            <a:r>
              <a:rPr lang="ru-RU" sz="1200" b="1" dirty="0" err="1" smtClean="0">
                <a:solidFill>
                  <a:schemeClr val="accent5">
                    <a:lumMod val="50000"/>
                  </a:schemeClr>
                </a:solidFill>
              </a:rPr>
              <a:t>дивай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» —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надевает. </a:t>
            </a:r>
            <a:r>
              <a:rPr lang="ru-RU" sz="1200" dirty="0" smtClean="0">
                <a:solidFill>
                  <a:schemeClr val="bg1"/>
                </a:solidFill>
              </a:rPr>
              <a:t>Если обратиться к произношению тех детей, которые допускают указанные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ошибки на письме, то можно отметить, что нарушения произношения в этих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случаях не очень заметны. Здесь могут броситься в глаза только некоторая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err="1" smtClean="0">
                <a:solidFill>
                  <a:schemeClr val="bg1"/>
                </a:solidFill>
              </a:rPr>
              <a:t>смазанность</a:t>
            </a:r>
            <a:r>
              <a:rPr lang="ru-RU" sz="1200" dirty="0" smtClean="0">
                <a:solidFill>
                  <a:schemeClr val="bg1"/>
                </a:solidFill>
              </a:rPr>
              <a:t> артикуляции и как бы своеобразный акцент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131479671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86256"/>
            <a:ext cx="3143240" cy="190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58228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отклонений в развитии речи слабослышащие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встречаются со следующими затруднениями в школьном обучении: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1) затрудненное усвоение первоначальной грамоты (чтения и письма);</a:t>
            </a:r>
            <a:br>
              <a:rPr lang="ru-RU" i="1" dirty="0" smtClean="0"/>
            </a:br>
            <a:r>
              <a:rPr lang="ru-RU" i="1" dirty="0" smtClean="0"/>
              <a:t>2) специфические ошибки в диктанте и самостоятельном письме;</a:t>
            </a:r>
            <a:br>
              <a:rPr lang="ru-RU" i="1" dirty="0" smtClean="0"/>
            </a:br>
            <a:r>
              <a:rPr lang="ru-RU" i="1" dirty="0" smtClean="0"/>
              <a:t>З) трудности понимания объяснений учителя;</a:t>
            </a:r>
            <a:br>
              <a:rPr lang="ru-RU" i="1" dirty="0" smtClean="0"/>
            </a:br>
            <a:r>
              <a:rPr lang="ru-RU" i="1" dirty="0" smtClean="0"/>
              <a:t>4) затруднения при пользовании учебником вследствие недостаточного</a:t>
            </a:r>
            <a:br>
              <a:rPr lang="ru-RU" i="1" dirty="0" smtClean="0"/>
            </a:br>
            <a:r>
              <a:rPr lang="ru-RU" i="1" dirty="0" smtClean="0"/>
              <a:t>понимания читаемого текста.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Перечисленные затруднения связаны со следующими особенностями речи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слабослышащих детей: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1) недостаточным, а подчас и очень резким нарушением представления о </a:t>
            </a:r>
            <a:br>
              <a:rPr lang="ru-RU" i="1" dirty="0" smtClean="0"/>
            </a:br>
            <a:r>
              <a:rPr lang="ru-RU" i="1" dirty="0" smtClean="0"/>
              <a:t>звуковом составе слова;</a:t>
            </a:r>
            <a:br>
              <a:rPr lang="ru-RU" i="1" dirty="0" smtClean="0"/>
            </a:br>
            <a:r>
              <a:rPr lang="ru-RU" i="1" dirty="0" smtClean="0"/>
              <a:t>2) ограниченным запасом слов и неточным подниманием значений известных</a:t>
            </a:r>
            <a:br>
              <a:rPr lang="ru-RU" i="1" dirty="0" smtClean="0"/>
            </a:br>
            <a:r>
              <a:rPr lang="ru-RU" i="1" dirty="0" smtClean="0"/>
              <a:t>З) недоразвитием грамматического строя речи и непониманием значений</a:t>
            </a:r>
            <a:br>
              <a:rPr lang="ru-RU" i="1" dirty="0" smtClean="0"/>
            </a:br>
            <a:r>
              <a:rPr lang="ru-RU" i="1" dirty="0" smtClean="0"/>
              <a:t>грамматических форм.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Выявленное у ребенка снижение слуха должно быть компенсировано</a:t>
            </a:r>
            <a:br>
              <a:rPr lang="ru-RU" b="1" u="sng" dirty="0" smtClean="0"/>
            </a:br>
            <a:r>
              <a:rPr lang="ru-RU" b="1" u="sng" dirty="0" err="1" smtClean="0"/>
              <a:t>слухопротезированием</a:t>
            </a:r>
            <a:r>
              <a:rPr lang="ru-RU" b="1" u="sng" dirty="0" smtClean="0"/>
              <a:t>; ребенок должен сидеть в классе за первой партой; он должен быть обеспечен педагогической помощью специалиста-сурдопедагога. Учитель и родители ребенка должны регулярно получать дополнительные консультации относительно особенностей обучения такого ребенка.</a:t>
            </a:r>
            <a:endParaRPr lang="ru-RU" b="1" u="sng" dirty="0"/>
          </a:p>
        </p:txBody>
      </p:sp>
      <p:pic>
        <p:nvPicPr>
          <p:cNvPr id="4" name="Picture 3" descr="C:\Users\user\Desktop\201211271636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2714644" cy="179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user\Desktop\narusheniya-pertseptivnogo-razvitiya-ma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722" y="4929198"/>
            <a:ext cx="253009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fbff0c9be96480ec3c75df65dbf0d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636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IMG_7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004323"/>
            <a:ext cx="1285884" cy="171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85884"/>
          </a:xfr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dirty="0" smtClean="0"/>
              <a:t>Специальное образование глухих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07209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sz="3200" b="1" i="1" dirty="0" smtClean="0"/>
              <a:t>		Лев Семёнович </a:t>
            </a:r>
            <a:r>
              <a:rPr lang="ru-RU" sz="3200" b="1" i="1" dirty="0" err="1" smtClean="0"/>
              <a:t>Выготский</a:t>
            </a:r>
            <a:r>
              <a:rPr lang="ru-RU" sz="3200" b="1" i="1" dirty="0" smtClean="0"/>
              <a:t> считал необходимым условием коренного улучшения воспитания глухих детей максимальное использование всех видов речи</a:t>
            </a:r>
            <a:r>
              <a:rPr lang="ru-RU" sz="3200" dirty="0" smtClean="0"/>
              <a:t>, </a:t>
            </a:r>
            <a:r>
              <a:rPr lang="ru-RU" sz="3200" i="1" dirty="0" smtClean="0"/>
              <a:t>доступных для </a:t>
            </a:r>
            <a:r>
              <a:rPr lang="ru-RU" sz="3200" i="1" dirty="0" err="1" smtClean="0"/>
              <a:t>неслышащего</a:t>
            </a:r>
            <a:r>
              <a:rPr lang="ru-RU" sz="3200" i="1" dirty="0" smtClean="0"/>
              <a:t> ребенка, и подчеркивал важность индивидуального, дифференцированного подхода к их образованию и выбору языковых средств их обучения. </a:t>
            </a:r>
            <a:r>
              <a:rPr lang="ru-RU" sz="3200" dirty="0" smtClean="0">
                <a:solidFill>
                  <a:srgbClr val="002060"/>
                </a:solidFill>
              </a:rPr>
              <a:t>В СССР и России на протяжении многих десятилетий была принята только одна, ставшая традиционной, педагогическая систем обучения глухих — на основе языка словесной речи.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сурдопедагогика глухих находится в состоянии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поиска новой образовательной парадигмы</a:t>
            </a:r>
            <a:r>
              <a:rPr lang="ru-RU" sz="3200" dirty="0" smtClean="0"/>
              <a:t>, так как значительные</a:t>
            </a:r>
            <a:br>
              <a:rPr lang="ru-RU" sz="3200" dirty="0" smtClean="0"/>
            </a:br>
            <a:r>
              <a:rPr lang="ru-RU" sz="3200" dirty="0" smtClean="0"/>
              <a:t>по своей глубине и размаху демократические и гуманистические</a:t>
            </a:r>
            <a:br>
              <a:rPr lang="ru-RU" sz="3200" dirty="0" smtClean="0"/>
            </a:br>
            <a:r>
              <a:rPr lang="ru-RU" sz="3200" dirty="0" smtClean="0"/>
              <a:t>тенденции в развитии мирового сообщества принесли в последние</a:t>
            </a:r>
            <a:br>
              <a:rPr lang="ru-RU" sz="3200" dirty="0" smtClean="0"/>
            </a:br>
            <a:r>
              <a:rPr lang="ru-RU" sz="3200" dirty="0" smtClean="0"/>
              <a:t>десятилетия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опыт образования и социальной интеграции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глухих, связанный с их борьбой за свои гражданские права, а 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с новыми научными данными лингвистических и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психолингвистически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исследований жестового языка. </a:t>
            </a: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Отечественной сурдопедагогике предстоит разработать новую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концепцию образования детей с недостатками слуха, основанную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 множественности подходов, на сотрудничестве и взаимообогащении всех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существующих направлений в образовании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неслышащих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715040" cy="10001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Сурдопедагогика</a:t>
            </a:r>
            <a:endParaRPr lang="ru-RU" sz="4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08"/>
            <a:ext cx="9144000" cy="242889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		Сурдопедагогика</a:t>
            </a:r>
            <a:r>
              <a:rPr lang="ru-RU" sz="1600" dirty="0" smtClean="0"/>
              <a:t> (от лат. surdus — глухой), отрасль дефектологии, разрабатывающая проблемы воспитания, образования и обучения детей с нарушениями слуха (глухих, слабослышащих, позднооглохших).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Первые попытки обучения детей с глубоким нарушением слуха отмечены в Испании в 16—17 вв. (П. де Понсе и Х. Бонет). В конце 18 в. во Франции и Германии открылись первые специальные учебно-воспитательные учреждения для глухих, возглавлявшиеся Ш. М. Эпеи С. Гейнике, в России — в 1806 в Павловске. Основоположниками русской С. были Г. А. Гурцов, В. И. Флери, И. А Васильев, П. Д. Енько. Развитие советской С. связано с именами Н. М. Лаговского, Ф. A. Рау, Л. С. Выготского, И. И. Данюшевского, Р. М. Боскис, А. И. Дьячкова и С. А. Зыкова.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bilki-kato-hmel-i-lavandula-shte-vi-pomognat-protiv-zaekvane-fram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357586" cy="235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user\Desktop\IMG_7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20002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vatutinki-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3214678" cy="235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643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57150" h="38100" prst="artDeco"/>
            </a:sp3d>
          </a:bodyPr>
          <a:lstStyle/>
          <a:p>
            <a:r>
              <a:rPr lang="ru-RU" sz="2800" dirty="0" smtClean="0">
                <a:effectLst/>
              </a:rPr>
              <a:t>Рассмотрим две основные педагогические системы обучения глухих, которые предлагаются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сегодня как за рубежом, так и в России.</a:t>
            </a:r>
            <a:endParaRPr lang="ru-RU" sz="2800" dirty="0"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785926"/>
            <a:ext cx="4429156" cy="2928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Билингвистический подход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3857628"/>
            <a:ext cx="4143404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Обучение на основе словесной речи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defekti-zvukoproiznosheniya-podgotovka-artikulyazionnogo-apparata-k-postanovke-zv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331969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 descr="C:\Users\user\Desktop\yazik_ges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71956"/>
            <a:ext cx="3000396" cy="240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Билингвистическое обучение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643570" cy="58578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Билингвистическое обучение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 это система обучения и воспитания глухих и слабослышащих детей 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  <a:r>
              <a:rPr lang="ru-RU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Билингвистическое обучение применяется как один из альтернативных подходов наряду с </a:t>
            </a:r>
            <a:r>
              <a:rPr lang="ru-RU" sz="1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орализмом</a:t>
            </a:r>
            <a:r>
              <a:rPr lang="ru-RU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(использование словесного языка, преимущественно в устной форме, в качестве естественного речевого средства) и тотальной коммуникацией (устная словесная речь сопровождается </a:t>
            </a:r>
            <a:r>
              <a:rPr lang="ru-RU" sz="1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дактилированием</a:t>
            </a:r>
            <a:r>
              <a:rPr lang="ru-RU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жестовой речью). 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  <a:r>
              <a:rPr lang="ru-RU" sz="14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Билингвистическое обучение включает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обучение национальному словесному языку и национальному жестовому языку глухих как двум равноценным средствам образовательного процесса.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исходит из признания права глухих людей, как членов особого культурно-лингвистического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микросоциума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получать образование на жестовом языке, который рассматривается как самостоятельный естественный язык, играющий важную роль в коммуникативной и когнитивной деятельности глухих. Педагогическая среда словесно-жестового двуязычия считается наиболее благоприятной для социального и эмоционального развития глухого ребёнка, получения полноценного образования. </a:t>
            </a:r>
            <a:r>
              <a:rPr lang="ru-RU" sz="1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 Б.о. разработана в 80-е гг. 20 в. Как государственная политика для детей с нарушениями слуха принята в Дании, Литве, Норвегии, Швеции, применяется в Великобритании, Германии, Франции, США, Эстонии и др. В России Б.о. осуществляется с 1992 в Московской билингвистической гимназии для глухих детей. </a:t>
            </a:r>
            <a:endParaRPr lang="ru-RU" sz="1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user\Desktop\detskij-yazy-k-zhes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142984"/>
            <a:ext cx="2643206" cy="267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C:\Users\user\Desktop\6d019ef30259de656b8c7f95f301df85_bi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328611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4287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dirty="0" smtClean="0"/>
              <a:t>Жестовый </a:t>
            </a:r>
            <a:r>
              <a:rPr lang="ru-RU" sz="4800" dirty="0" smtClean="0"/>
              <a:t>способ обучения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572164" cy="4929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		Жестовый язык представляет собой практически самостоятельный язык, который состоит из большого количества жестов, каждый из которых отвечает отдельному слову. При разговоре на языке жестов используются руки, движения губ, мимика и даже движения всем корпусом тела. В языке жестов есть собственная лексика, определенное построение предложений. Большинство глухих для коммуникации используют именно язык жестов. Нередко можно услышать о том, что обучение языку жестов ставит крест на возможности для глухого ребенка освоить речь на должном уровне.</a:t>
            </a:r>
          </a:p>
          <a:p>
            <a:pPr fontAlgn="base">
              <a:buNone/>
            </a:pPr>
            <a:r>
              <a:rPr lang="ru-RU" dirty="0" smtClean="0"/>
              <a:t>	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Дактилология, которую часто принимают за язык жестов, использует пальцевую азбуку, где каждой букве алфавита отвечает определенный жест пальцами. Дактилология и язык жестов – две совершенно разные системы, путать которые в корне неправильно.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user\Desktop\dnes-e-mejdunarodniqt-den-na-gluhite-24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778" y="4071942"/>
            <a:ext cx="311637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 descr="C:\Users\user\Desktop\lib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14488"/>
            <a:ext cx="314327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Обучение на основе словесной речи</a:t>
            </a:r>
            <a:b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900" dirty="0" smtClean="0">
                <a:solidFill>
                  <a:schemeClr val="bg1"/>
                </a:solidFill>
              </a:rPr>
              <a:t>Чистый устный метод </a:t>
            </a:r>
            <a:r>
              <a:rPr lang="ru-RU" sz="2900" b="1" dirty="0" smtClean="0">
                <a:solidFill>
                  <a:schemeClr val="bg1"/>
                </a:solidFill>
              </a:rPr>
              <a:t>предполагает обучение без использования языка жестов, исключительно при помощи устной и письменной речи. 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chemeClr val="bg1"/>
                </a:solidFill>
              </a:rPr>
              <a:t>		</a:t>
            </a:r>
            <a:r>
              <a:rPr lang="ru-RU" sz="2900" i="1" dirty="0" smtClean="0">
                <a:solidFill>
                  <a:schemeClr val="bg1"/>
                </a:solidFill>
              </a:rPr>
              <a:t>Задачей этого метода было добиться идеальной речи, несмотря на то, что саму речь ребенок так и не слышал. Предполагалось, что это позволит ребенку лучше адаптироваться и получить большие возможности, однако в настоящее время эта методика вызывает множество споров.</a:t>
            </a:r>
          </a:p>
          <a:p>
            <a:pPr fontAlgn="base">
              <a:buNone/>
            </a:pPr>
            <a:r>
              <a:rPr lang="ru-RU" sz="2900" dirty="0" smtClean="0">
                <a:solidFill>
                  <a:schemeClr val="bg1"/>
                </a:solidFill>
              </a:rPr>
              <a:t>		В большинстве случаев слабослышащие и глухие дети обучаются в интернатах, где с ними занимаются профессиональные педагоги по определенным методикам. К сожалению, круг общения детей в таком случае сильно ограничен. </a:t>
            </a:r>
            <a:endParaRPr lang="ru-RU" sz="2900" dirty="0" smtClean="0"/>
          </a:p>
          <a:p>
            <a:pPr fontAlgn="base">
              <a:buNone/>
            </a:pPr>
            <a:r>
              <a:rPr lang="ru-RU" sz="2900" dirty="0" smtClean="0"/>
              <a:t>				</a:t>
            </a:r>
          </a:p>
          <a:p>
            <a:pPr fontAlgn="base">
              <a:buNone/>
            </a:pPr>
            <a:endParaRPr lang="ru-RU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		</a:t>
            </a:r>
          </a:p>
          <a:p>
            <a:pPr fontAlgn="base">
              <a:buNone/>
            </a:pPr>
            <a:endParaRPr lang="ru-RU" sz="3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	Методика Э. И. </a:t>
            </a:r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Леонгарда</a:t>
            </a:r>
            <a:endParaRPr lang="ru-RU" sz="2900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sz="2900" dirty="0" smtClean="0"/>
              <a:t>		</a:t>
            </a:r>
            <a:r>
              <a:rPr lang="ru-RU" sz="2900" dirty="0" smtClean="0">
                <a:solidFill>
                  <a:srgbClr val="002060"/>
                </a:solidFill>
              </a:rPr>
              <a:t>Методика </a:t>
            </a:r>
            <a:r>
              <a:rPr lang="ru-RU" sz="2900" dirty="0" err="1" smtClean="0">
                <a:solidFill>
                  <a:srgbClr val="002060"/>
                </a:solidFill>
              </a:rPr>
              <a:t>Леонгарда</a:t>
            </a:r>
            <a:r>
              <a:rPr lang="ru-RU" sz="2900" dirty="0" smtClean="0">
                <a:solidFill>
                  <a:srgbClr val="002060"/>
                </a:solidFill>
              </a:rPr>
              <a:t> была разработана в 60-х годах прошлого века. Ее авторы подчеркивали важность семейного воспитания слабослышащих и глухих детей и предложили родителям, готовым взять на себя воспитание глухого ребенка, попробовать себя в роли педагогов.</a:t>
            </a:r>
          </a:p>
          <a:p>
            <a:pPr fontAlgn="base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		Специально разработанные пособия для родителей, создание особой речевой среды, применение слуховых аппаратов, развитие </a:t>
            </a:r>
            <a:r>
              <a:rPr lang="ru-RU" sz="2900" dirty="0" err="1" smtClean="0">
                <a:solidFill>
                  <a:srgbClr val="002060"/>
                </a:solidFill>
              </a:rPr>
              <a:t>слухо-зрительного</a:t>
            </a:r>
            <a:r>
              <a:rPr lang="ru-RU" sz="2900" dirty="0" smtClean="0">
                <a:solidFill>
                  <a:srgbClr val="002060"/>
                </a:solidFill>
              </a:rPr>
              <a:t> восприятия речи, навыков коммуникации дают возможность детям с нарушениями слуха отлично адаптироваться в обычной среде и посещать обычные сады и школы, причем нередко даже в смешанных группах, где обучаются одновременно дети слышащие и с нарушениями слуха.</a:t>
            </a:r>
          </a:p>
          <a:p>
            <a:pPr fontAlgn="base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		Методика предполагает постоянную работу с педагогом, но основные задачи по обучению ребенка выполняют родители, педагог проводит только общую коррекцию и контроль. Не каждой семье по силам в полной мере работать по этой методике, но результаты обучения детей с проблемами слуха по методики </a:t>
            </a:r>
            <a:r>
              <a:rPr lang="ru-RU" sz="2900" dirty="0" err="1" smtClean="0">
                <a:solidFill>
                  <a:srgbClr val="002060"/>
                </a:solidFill>
              </a:rPr>
              <a:t>Леонгарда</a:t>
            </a:r>
            <a:r>
              <a:rPr lang="ru-RU" sz="2900" dirty="0" smtClean="0">
                <a:solidFill>
                  <a:srgbClr val="002060"/>
                </a:solidFill>
              </a:rPr>
              <a:t> действительно поражают.</a:t>
            </a:r>
          </a:p>
          <a:p>
            <a:endParaRPr lang="ru-RU" dirty="0"/>
          </a:p>
        </p:txBody>
      </p:sp>
      <p:pic>
        <p:nvPicPr>
          <p:cNvPr id="12290" name="Picture 2" descr="C:\Users\user\Desktop\iStock_000008092663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643702" y="2643182"/>
            <a:ext cx="2286016" cy="1517290"/>
          </a:xfrm>
          <a:prstGeom prst="rect">
            <a:avLst/>
          </a:prstGeom>
          <a:noFill/>
        </p:spPr>
      </p:pic>
      <p:pic>
        <p:nvPicPr>
          <p:cNvPr id="6" name="Picture 3" descr="C:\Users\user\Desktop\2012112716364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1753128" cy="115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user\Desktop\DETAIL_PICTURE_621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71810"/>
            <a:ext cx="1428760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afmusic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Обучение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лухих и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лабослышащих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детей музыке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14678" y="1428736"/>
            <a:ext cx="5929322" cy="6000792"/>
          </a:xfrm>
          <a:solidFill>
            <a:schemeClr val="bg1">
              <a:lumMod val="95000"/>
              <a:lumOff val="5000"/>
              <a:alpha val="21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smtClean="0"/>
              <a:t>	Музыкально-ритмические занятия проводятся со слабослышащими и глухими детьми начиная с дошкольной группы по 5 класс включительно. Эти занятия  имеют большую коррекционную направленность . На них решаются следующие задачи.(слайд2)</a:t>
            </a:r>
          </a:p>
          <a:p>
            <a:pPr>
              <a:buNone/>
            </a:pPr>
            <a:r>
              <a:rPr lang="ru-RU" sz="3200" b="1" dirty="0" smtClean="0"/>
              <a:t>		Развитие слухового восприятия. Имеет огромную роль для детей с нарушенным слухом. В процессе </a:t>
            </a:r>
            <a:r>
              <a:rPr lang="ru-RU" sz="3200" b="1" dirty="0" err="1" smtClean="0"/>
              <a:t>муз-ритмических</a:t>
            </a:r>
            <a:r>
              <a:rPr lang="ru-RU" sz="3200" b="1" dirty="0" smtClean="0"/>
              <a:t> занятий у детей обогащаются представления о звуках, речевых и музыкальных. Дети знакомятся с различными музыкальными произведениями с начало это несложные музыкальные произведения, затем более сложные музыкальные сказки, балеты, оперы, знакомятся со звучанием различных музыкальных инструментов. Одновременно с развитием слухового восприятия у детей расширяется и кругозор в области искусства, происходит эстетическое воспитание.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0076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Задача развития и расширения слуховых возможностей детей решается в неразрывной связи с задачей </a:t>
            </a:r>
            <a:r>
              <a:rPr lang="ru-RU" b="1" dirty="0" smtClean="0">
                <a:solidFill>
                  <a:schemeClr val="bg1"/>
                </a:solidFill>
              </a:rPr>
              <a:t>по развитию двигательных способностей детей,</a:t>
            </a:r>
            <a:r>
              <a:rPr lang="ru-RU" dirty="0" smtClean="0">
                <a:solidFill>
                  <a:schemeClr val="bg1"/>
                </a:solidFill>
              </a:rPr>
              <a:t> по </a:t>
            </a:r>
            <a:r>
              <a:rPr lang="ru-RU" b="1" dirty="0" smtClean="0">
                <a:solidFill>
                  <a:schemeClr val="bg1"/>
                </a:solidFill>
              </a:rPr>
              <a:t>обучению детей красивым, ритмичным, выразительным танцевальным движениям</a:t>
            </a:r>
            <a:r>
              <a:rPr lang="ru-RU" dirty="0" smtClean="0">
                <a:solidFill>
                  <a:schemeClr val="bg1"/>
                </a:solidFill>
              </a:rPr>
              <a:t>. Детям предлагаются задания, в которых необходимо выполнить движения в соответствии с характером музыки, например, дети весело танцуют играют под весёлую музыку, под грустную музыку грустно сидят под зонтом; под громкую музыку весело танцуют  с куклами, под </a:t>
            </a:r>
            <a:r>
              <a:rPr lang="ru-RU" dirty="0" err="1" smtClean="0">
                <a:solidFill>
                  <a:schemeClr val="bg1"/>
                </a:solidFill>
              </a:rPr>
              <a:t>тихую-спят</a:t>
            </a:r>
            <a:r>
              <a:rPr lang="ru-RU" dirty="0" smtClean="0">
                <a:solidFill>
                  <a:schemeClr val="bg1"/>
                </a:solidFill>
              </a:rPr>
              <a:t> и т.д.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 начала с детьми разучивают те или иные движения, например, поскоки, различные хлопки, перевороты, притопы, а потом дети использую эти движения в заданиях по развитию слуха. Также детям предлагается много заданий по импровизации движений под музыку: изобразить как танцует медведь, слон, мышка.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Детям не даются готовые движения, а они сами должны придумать. В таких заданиях у детей </a:t>
            </a:r>
            <a:r>
              <a:rPr lang="ru-RU" b="1" dirty="0" smtClean="0">
                <a:solidFill>
                  <a:schemeClr val="bg1"/>
                </a:solidFill>
              </a:rPr>
              <a:t>развивается воображение и творчество</a:t>
            </a:r>
            <a:r>
              <a:rPr lang="ru-RU" dirty="0" smtClean="0">
                <a:solidFill>
                  <a:schemeClr val="bg1"/>
                </a:solidFill>
              </a:rPr>
              <a:t>. Учитель только помогает выполнить движения выразительно и красиво. </a:t>
            </a:r>
            <a:r>
              <a:rPr lang="ru-RU" b="1" dirty="0" smtClean="0">
                <a:solidFill>
                  <a:schemeClr val="tx1"/>
                </a:solidFill>
              </a:rPr>
              <a:t>Надо сказать, что на занятиях дети овладевают, не только крупной моторикой движений, но и уделяется не мало времени для развития мелкой моторики, мимики. Дети научаются мимикой показывать свой эмоциональный отклик на музыку, изображать характер героя в театрализованных постановках, характер музыкального образа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baby-dan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9" y="0"/>
            <a:ext cx="3071802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S500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3071802" cy="230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84"/>
            <a:ext cx="3071802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857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Не менее значимой задачей урока ритмики является задача по </a:t>
            </a:r>
            <a:r>
              <a:rPr lang="ru-RU" b="1" dirty="0" smtClean="0"/>
              <a:t>совершенствованию произносительных возможностей детей</a:t>
            </a:r>
            <a:r>
              <a:rPr lang="ru-RU" dirty="0" smtClean="0"/>
              <a:t>. Для этой цели на уроке используются движения фонетической ритмики. В упражнениях с использованием приемов фонетической ритмики движения корпуса тела, головы, рук и ног сочетаются с произнесением звука или определенного речевого материала. </a:t>
            </a:r>
            <a:r>
              <a:rPr lang="ru-RU" i="1" dirty="0" smtClean="0"/>
              <a:t>Детям предлагаются разнообразные музыкальные  игры с речевым материалом, также  разучиваются разнообразные стихи, которые затем обыгрываются в различные театрализованные миниатюры, разучиваются песни. Глухим детям пение недоступно, поэтому песни мелодекламируются, т.е. выразительно читаются под музыку.</a:t>
            </a:r>
            <a:r>
              <a:rPr lang="ru-RU" dirty="0" smtClean="0"/>
              <a:t> Одновременно с этим стараюсь их и обыграть, театрализовать, чтобы детям был понятен смысл песни. С помощью таких упражнений речь детей становится более выразительной, эмоциональной, дети как бы берут на себя роль, становятся актёрами. Также дети научаются выполнять одновременно с проговариванием речевого материала определённые движения танцевального характера под музыку, ориентируясь на характер музыки, ритмический рисунок, или движения, свойственные герою</a:t>
            </a:r>
            <a:endParaRPr lang="ru-RU" dirty="0"/>
          </a:p>
        </p:txBody>
      </p:sp>
      <p:pic>
        <p:nvPicPr>
          <p:cNvPr id="3074" name="Picture 2" descr="C:\Users\user\Desktop\43726953.h7w2yfm7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357694"/>
            <a:ext cx="2797908" cy="195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57694"/>
            <a:ext cx="3071834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user\Desktop\2013-09-23_16-51-46_56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357694"/>
            <a:ext cx="274431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33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Коррекционная работа базируется на целенаправленном развитии у детей восприятия музыки. Обучение восприятию музыки направлено на развитие у детей эмоциональной отзывчивости на музыку и дифференцированного восприятия:</a:t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-начала и окончания звучания музыки</a:t>
            </a:r>
          </a:p>
          <a:p>
            <a:pPr>
              <a:buNone/>
            </a:pPr>
            <a:r>
              <a:rPr lang="ru-RU" dirty="0" smtClean="0"/>
              <a:t>-динамических отношений в музыке(громкая, тихая, негромкая музыка)</a:t>
            </a:r>
          </a:p>
          <a:p>
            <a:pPr>
              <a:buNone/>
            </a:pPr>
            <a:r>
              <a:rPr lang="ru-RU" dirty="0" smtClean="0"/>
              <a:t>-темповых отношений (быстрый, медленный, неторопливый)</a:t>
            </a:r>
          </a:p>
          <a:p>
            <a:pPr>
              <a:buNone/>
            </a:pPr>
            <a:r>
              <a:rPr lang="ru-RU" dirty="0" smtClean="0"/>
              <a:t>-метрических и ритмических  отношений (2-х, 3-х, 4-хдольный, ритм. рисунок мелодии)</a:t>
            </a:r>
          </a:p>
          <a:p>
            <a:pPr>
              <a:buNone/>
            </a:pPr>
            <a:r>
              <a:rPr lang="ru-RU" dirty="0" smtClean="0"/>
              <a:t>-определения частей музыкального произведения</a:t>
            </a:r>
          </a:p>
          <a:p>
            <a:pPr>
              <a:buNone/>
            </a:pPr>
            <a:r>
              <a:rPr lang="ru-RU" dirty="0" smtClean="0"/>
              <a:t>характера </a:t>
            </a:r>
            <a:r>
              <a:rPr lang="ru-RU" dirty="0" err="1" smtClean="0"/>
              <a:t>звуковедения</a:t>
            </a:r>
            <a:r>
              <a:rPr lang="ru-RU" dirty="0" smtClean="0"/>
              <a:t>(плавная, отрывистая)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звуковысотных</a:t>
            </a:r>
            <a:r>
              <a:rPr lang="ru-RU" dirty="0" smtClean="0"/>
              <a:t> соотношений ( регистры, восходящий, нисходящий звукоряды, и т.д.)</a:t>
            </a:r>
          </a:p>
          <a:p>
            <a:pPr>
              <a:buNone/>
            </a:pPr>
            <a:r>
              <a:rPr lang="ru-RU" dirty="0" smtClean="0"/>
              <a:t>-тембровых отношениё (сольное и коллективное исполнение, музыкальные инструменты)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292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Многим детям не доступно различение речевых частот в силу большого нарушения слуха, поэтому единственным источником ознакомления со звуками является музыка, так как она находится в доступном диапазоне частот.</a:t>
            </a:r>
          </a:p>
          <a:p>
            <a:pPr>
              <a:buNone/>
            </a:pPr>
            <a:r>
              <a:rPr lang="ru-RU" sz="1400" dirty="0" smtClean="0"/>
              <a:t>При целенаправленном обучении у детей с нарушенным слухом в условиях  системы интенсивного развития нарушенной слуховой функции развивается слуховое восприятие элементов музыки, т.е. им становятся доступными достаточно тонкие слуховые дифференцировки при восприятии </a:t>
            </a:r>
            <a:r>
              <a:rPr lang="ru-RU" sz="1400" dirty="0" err="1" smtClean="0"/>
              <a:t>звуковысотных</a:t>
            </a:r>
            <a:r>
              <a:rPr lang="ru-RU" sz="1400" dirty="0" smtClean="0"/>
              <a:t>, </a:t>
            </a:r>
            <a:r>
              <a:rPr lang="ru-RU" sz="1400" dirty="0" err="1" smtClean="0"/>
              <a:t>темпоритмических</a:t>
            </a:r>
            <a:r>
              <a:rPr lang="ru-RU" sz="1400" dirty="0" smtClean="0"/>
              <a:t>, динамических элементов музыки, </a:t>
            </a:r>
            <a:r>
              <a:rPr lang="ru-RU" sz="1400" u="sng" dirty="0" smtClean="0"/>
              <a:t>у детей расширяется диапазон воспринимаемых частот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i="1" dirty="0" smtClean="0"/>
              <a:t>Развивающаяся в ходе специального обучения слуховая функция служит основой для формирования устной речи, обогащения представления детей о неречевых звучаниях окружающего мира.</a:t>
            </a:r>
          </a:p>
          <a:p>
            <a:pPr>
              <a:buNone/>
            </a:pPr>
            <a:r>
              <a:rPr lang="ru-RU" sz="1400" b="1" i="1" dirty="0" smtClean="0"/>
              <a:t>Развитие слухового восприятия музыки начинается с обучения определения начала и окончания звучания музыки. </a:t>
            </a:r>
            <a:r>
              <a:rPr lang="ru-RU" sz="1400" dirty="0" smtClean="0"/>
              <a:t> </a:t>
            </a:r>
            <a:r>
              <a:rPr lang="ru-RU" sz="1400" b="1" dirty="0" smtClean="0"/>
              <a:t>Упражнения по развитию слухового восприятия музыки проводятся с использованием индивидуальных слуховых аппаратов и без них, и учитываются слуховые возможности детей. Если у слабослышащих детей опора идёт на слух и возможность восприятия широкого диапазона частот, то большинству глухих детей недоступно восприятие высоких и средних частот.</a:t>
            </a:r>
          </a:p>
          <a:p>
            <a:pPr>
              <a:buNone/>
            </a:pPr>
            <a:r>
              <a:rPr lang="ru-RU" sz="1400" dirty="0" smtClean="0"/>
              <a:t>Развитие слухового восприятия музыки осуществляется </a:t>
            </a:r>
            <a:r>
              <a:rPr lang="ru-RU" sz="1400" i="1" dirty="0" smtClean="0"/>
              <a:t>на </a:t>
            </a:r>
            <a:r>
              <a:rPr lang="ru-RU" sz="1400" i="1" dirty="0" err="1" smtClean="0"/>
              <a:t>полисенсорной</a:t>
            </a:r>
            <a:r>
              <a:rPr lang="ru-RU" sz="1400" i="1" dirty="0" smtClean="0"/>
              <a:t> основе</a:t>
            </a:r>
            <a:r>
              <a:rPr lang="ru-RU" sz="1400" dirty="0" smtClean="0"/>
              <a:t>. </a:t>
            </a:r>
            <a:r>
              <a:rPr lang="ru-RU" sz="1400" b="1" dirty="0" smtClean="0"/>
              <a:t>Глухие дети сначала видят исполнение учителя, т.е. воспринимают музыку на  </a:t>
            </a:r>
            <a:r>
              <a:rPr lang="ru-RU" sz="1400" b="1" dirty="0" err="1" smtClean="0"/>
              <a:t>слухо-зрительно-тактильной</a:t>
            </a:r>
            <a:r>
              <a:rPr lang="ru-RU" sz="1400" b="1" dirty="0" smtClean="0"/>
              <a:t> основе. Затем зрительное восприятие клавиатуры и учителя исключаются и дети учатся воспринимать музыку на зрительно- вибрационной основе. </a:t>
            </a:r>
            <a:r>
              <a:rPr lang="ru-RU" sz="1400" b="1" dirty="0" smtClean="0">
                <a:solidFill>
                  <a:srgbClr val="002060"/>
                </a:solidFill>
              </a:rPr>
              <a:t>Так как эта работа начинается с детьми дошкольного возраста, то широко применяются игровые приёмы. </a:t>
            </a:r>
            <a:r>
              <a:rPr lang="ru-RU" sz="1400" dirty="0" smtClean="0"/>
              <a:t>Далее в процессе специальных упражнений дети учатся воспринимать музыку на слух. Постепенно  увеличивается расстояние от источника звука, развивается умение воспринимать музыку в движении ( а это очень сложно, т.к. вибрация музыки, проникающая через пол, сливается с движением ног</a:t>
            </a:r>
            <a:r>
              <a:rPr lang="ru-RU" sz="1400" i="1" dirty="0" smtClean="0"/>
              <a:t>) </a:t>
            </a:r>
            <a:r>
              <a:rPr lang="ru-RU" sz="1400" dirty="0" smtClean="0"/>
              <a:t> дети научаются выполнять танцевальные движения в соответствии с характером музыки. </a:t>
            </a:r>
            <a:r>
              <a:rPr lang="ru-RU" sz="1400" i="1" dirty="0" smtClean="0"/>
              <a:t>Это возможно при исполнении музыки «в живую». При восприятии музыки в грамзаписи такие тонкие дифференцировки глухим детям не доступны</a:t>
            </a:r>
          </a:p>
          <a:p>
            <a:endParaRPr lang="ru-RU" sz="1200" dirty="0"/>
          </a:p>
        </p:txBody>
      </p:sp>
      <p:pic>
        <p:nvPicPr>
          <p:cNvPr id="1026" name="Picture 2" descr="C:\Users\user\Desktop\17244181795_22cbcab2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355505"/>
            <a:ext cx="2500330" cy="1502495"/>
          </a:xfrm>
          <a:prstGeom prst="rect">
            <a:avLst/>
          </a:prstGeom>
          <a:noFill/>
        </p:spPr>
      </p:pic>
      <p:pic>
        <p:nvPicPr>
          <p:cNvPr id="1027" name="Picture 3" descr="C:\Users\user\Desktop\29787308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357826"/>
            <a:ext cx="2643206" cy="1500174"/>
          </a:xfrm>
          <a:prstGeom prst="rect">
            <a:avLst/>
          </a:prstGeom>
          <a:noFill/>
        </p:spPr>
      </p:pic>
      <p:pic>
        <p:nvPicPr>
          <p:cNvPr id="1028" name="Picture 4" descr="C:\Users\user\Desktop\nusha_tantsi_na_stekl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27" y="5357826"/>
            <a:ext cx="1500174" cy="1500174"/>
          </a:xfrm>
          <a:prstGeom prst="rect">
            <a:avLst/>
          </a:prstGeom>
          <a:noFill/>
        </p:spPr>
      </p:pic>
      <p:pic>
        <p:nvPicPr>
          <p:cNvPr id="1029" name="Picture 5" descr="C:\Users\user\Desktop\get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357826"/>
            <a:ext cx="2634771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остается за родителями</a:t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071546"/>
            <a:ext cx="6000760" cy="5786454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Выбор метода обучения в первую очередь зависит от родителей и их возможностей. Если родители не могут заниматься с ребенком дома и вынуждены отдать его на попечение специалистов в интернате для слабослышащих, то им придется автоматически принять ту методику, которая практикуется в выбранном интернате.</a:t>
            </a:r>
          </a:p>
          <a:p>
            <a:pPr fontAlgn="base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Нельзя отрицать тот факт, что от выбора родителей зависит будущее ребенка и его возможности во взрослой жизни, а потому принимать решение можно, только взвесив все «за» и «против» и подробнее ознакомившись с каждой из методик.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user\Desktop\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786182" cy="2428892"/>
          </a:xfrm>
          <a:prstGeom prst="rect">
            <a:avLst/>
          </a:prstGeom>
          <a:noFill/>
        </p:spPr>
      </p:pic>
      <p:pic>
        <p:nvPicPr>
          <p:cNvPr id="15363" name="Picture 3" descr="C:\Users\user\Desktop\implanteCoclear-596x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571868" cy="2055298"/>
          </a:xfrm>
          <a:prstGeom prst="rect">
            <a:avLst/>
          </a:prstGeom>
          <a:noFill/>
        </p:spPr>
      </p:pic>
      <p:pic>
        <p:nvPicPr>
          <p:cNvPr id="15364" name="Picture 4" descr="C:\Users\user\Desktop\charliedaught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4"/>
            <a:ext cx="3428992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8934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900" i="1" dirty="0" smtClean="0"/>
              <a:t>Нормальная функция слухового анализатора имеет особую значимость для</a:t>
            </a:r>
            <a:br>
              <a:rPr lang="ru-RU" sz="2900" i="1" dirty="0" smtClean="0"/>
            </a:br>
            <a:r>
              <a:rPr lang="ru-RU" sz="2900" i="1" dirty="0" smtClean="0"/>
              <a:t>общего развития ребенка. Состояние слуха оказывает </a:t>
            </a:r>
            <a:r>
              <a:rPr lang="ru-RU" sz="2900" i="1" u="sng" dirty="0" smtClean="0"/>
              <a:t>решающее влияние на</a:t>
            </a:r>
            <a:br>
              <a:rPr lang="ru-RU" sz="2900" i="1" u="sng" dirty="0" smtClean="0"/>
            </a:br>
            <a:r>
              <a:rPr lang="ru-RU" sz="2900" i="1" u="sng" dirty="0" smtClean="0"/>
              <a:t>его речевое и психологическое становление</a:t>
            </a:r>
            <a:r>
              <a:rPr lang="ru-RU" sz="2900" i="1" dirty="0" smtClean="0"/>
              <a:t>. При нарушениях слухового</a:t>
            </a:r>
            <a:br>
              <a:rPr lang="ru-RU" sz="2900" i="1" dirty="0" smtClean="0"/>
            </a:br>
            <a:r>
              <a:rPr lang="ru-RU" sz="2900" i="1" dirty="0" smtClean="0"/>
              <a:t>анализатора в первую очередь и в наибольшей мере </a:t>
            </a:r>
            <a:r>
              <a:rPr lang="ru-RU" sz="2900" i="1" u="sng" dirty="0" smtClean="0"/>
              <a:t>страдает речь, происходит</a:t>
            </a:r>
            <a:br>
              <a:rPr lang="ru-RU" sz="2900" i="1" u="sng" dirty="0" smtClean="0"/>
            </a:br>
            <a:r>
              <a:rPr lang="ru-RU" sz="2900" i="1" u="sng" dirty="0" smtClean="0"/>
              <a:t>общее недоразвитие познавательной деятельности</a:t>
            </a:r>
            <a:r>
              <a:rPr lang="ru-RU" sz="2900" i="1" dirty="0" smtClean="0"/>
              <a:t>. </a:t>
            </a: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Первичный дефект</a:t>
            </a:r>
            <a:b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анализатора порождает вторичные отклонения в развитии, которые, в свою</a:t>
            </a:r>
            <a:b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очередь, являются причиной возникновения других отклонений.</a:t>
            </a:r>
            <a:r>
              <a:rPr lang="ru-RU" sz="2900" i="1" dirty="0" smtClean="0"/>
              <a:t/>
            </a:r>
            <a:br>
              <a:rPr lang="ru-RU" sz="2900" i="1" dirty="0" smtClean="0"/>
            </a:br>
            <a:r>
              <a:rPr lang="ru-RU" sz="2900" i="1" dirty="0" smtClean="0"/>
              <a:t>Взаимодействие различных проявлений дефекта слуха третьего, четвертого и </a:t>
            </a:r>
            <a:br>
              <a:rPr lang="ru-RU" sz="2900" i="1" dirty="0" smtClean="0"/>
            </a:br>
            <a:r>
              <a:rPr lang="ru-RU" sz="2900" i="1" dirty="0" smtClean="0"/>
              <a:t>т.д. порядка все более искажают и обедняют структуру развития</a:t>
            </a:r>
            <a:br>
              <a:rPr lang="ru-RU" sz="2900" i="1" dirty="0" smtClean="0"/>
            </a:br>
            <a:r>
              <a:rPr lang="ru-RU" sz="2900" i="1" dirty="0" smtClean="0"/>
              <a:t>познавательной деятельности </a:t>
            </a:r>
            <a:r>
              <a:rPr lang="ru-RU" sz="2900" i="1" dirty="0" err="1" smtClean="0"/>
              <a:t>неслышащего</a:t>
            </a:r>
            <a:r>
              <a:rPr lang="ru-RU" sz="2900" i="1" dirty="0" smtClean="0"/>
              <a:t> ребенка</a:t>
            </a:r>
            <a:endParaRPr lang="ru-RU" sz="29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5715008" cy="392850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400" b="1" dirty="0" smtClean="0"/>
              <a:t>Как отечественная, так и зарубежная статистика показывают, что число детей с отсутствием или понижением функции органа слуха постоянно увеличивается. </a:t>
            </a:r>
          </a:p>
          <a:p>
            <a:r>
              <a:rPr lang="ru-RU" sz="1400" dirty="0" smtClean="0"/>
              <a:t>	Повышается процент лиц с нарушенным слухом в группе населения после пятидесяти лет. Проведенные массовые исследования слуха в различных странах показали, что примерно </a:t>
            </a:r>
            <a:r>
              <a:rPr lang="ru-RU" sz="1400" b="1" dirty="0" smtClean="0"/>
              <a:t>4—6% от всего населения земного шара имеют нарушения слуха в степени, затрудняющей социальное общение.</a:t>
            </a:r>
            <a:r>
              <a:rPr lang="ru-RU" sz="1400" dirty="0" smtClean="0"/>
              <a:t> </a:t>
            </a:r>
            <a:r>
              <a:rPr lang="ru-RU" sz="1400" i="1" dirty="0" smtClean="0"/>
              <a:t>При этом около 2% населения имеет двустороннюю значительно выраженную тугоухость и воспринимает  разговорную речь на расстоянии менее З м, а до 4%страдают выраженной односторонней тугоухостью.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</a:t>
            </a:r>
            <a:r>
              <a:rPr lang="ru-RU" sz="1400" u="sng" dirty="0" smtClean="0"/>
              <a:t>В системе образования увеличивается число детей, имеющих наряду с нарушением слуха и другие отклонения в развитии. </a:t>
            </a:r>
            <a:r>
              <a:rPr lang="ru-RU" sz="1400" dirty="0" smtClean="0"/>
              <a:t>	</a:t>
            </a:r>
            <a:r>
              <a:rPr lang="ru-RU" sz="1400" b="1" i="1" dirty="0" smtClean="0"/>
              <a:t>В этой связи необходимость существования и развития научно-педагогической области, предметом которой являются теория и практика образования лиц с ограниченными слуховыми возможностями, очевидна</a:t>
            </a:r>
            <a:endParaRPr lang="ru-RU" sz="1400" b="1" i="1" dirty="0"/>
          </a:p>
        </p:txBody>
      </p:sp>
      <p:pic>
        <p:nvPicPr>
          <p:cNvPr id="1026" name="Picture 2" descr="C:\Users\user\Desktop\C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72005"/>
            <a:ext cx="3428993" cy="22859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7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928958" cy="20811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fotolia_266183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54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9144000" cy="1857364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1"/>
          <a:ext cx="9144000" cy="5643577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9144000"/>
              </a:tblGrid>
              <a:tr h="924579">
                <a:tc>
                  <a:txBody>
                    <a:bodyPr/>
                    <a:lstStyle/>
                    <a:p>
                      <a:endParaRPr kumimoji="0" lang="ru-RU" sz="1600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педагогическое изучение лиц с нарушениями слуха и закономерностей овладения ими образованием в зависимости от индивидуальных особенностей и особенностей нарушения слуха и речи; </a:t>
                      </a:r>
                      <a:endParaRPr lang="ru-RU" sz="1600" b="0" i="0" dirty="0"/>
                    </a:p>
                  </a:txBody>
                  <a:tcPr/>
                </a:tc>
              </a:tr>
              <a:tr h="64720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разработка, научное обоснование и практическая реализация специального образования для разных категорий лиц с нарушенным слухом; </a:t>
                      </a:r>
                      <a:endParaRPr lang="ru-RU" sz="1600" b="0" i="0" dirty="0"/>
                    </a:p>
                  </a:txBody>
                  <a:tcPr/>
                </a:tc>
              </a:tr>
              <a:tr h="64720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разработка научных основ содержания образования, дидактики и специальных методик обучения лиц с нарушенным слухом; </a:t>
                      </a:r>
                      <a:endParaRPr lang="ru-RU" sz="1600" b="0" i="0" dirty="0"/>
                    </a:p>
                  </a:txBody>
                  <a:tcPr/>
                </a:tc>
              </a:tr>
              <a:tr h="12343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развитие различных подсистем специального образования лиц с нарушенным слухом, специальных образовательных технологий развития остаточного слуха, обучения жестовому, русскому (родному) языку, устной речи, педагогической реабилитации в послеоперационный период (при </a:t>
                      </a:r>
                      <a:r>
                        <a:rPr kumimoji="0" lang="ru-RU" sz="1600" kern="1200" dirty="0" err="1" smtClean="0"/>
                        <a:t>кохлеарной</a:t>
                      </a:r>
                      <a:r>
                        <a:rPr kumimoji="0" lang="ru-RU" sz="1600" kern="1200" dirty="0" smtClean="0"/>
                        <a:t> имплантации) и пр.; </a:t>
                      </a:r>
                      <a:endParaRPr lang="ru-RU" sz="1600" b="0" i="0" dirty="0"/>
                    </a:p>
                  </a:txBody>
                  <a:tcPr/>
                </a:tc>
              </a:tr>
              <a:tr h="64720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совершенствование технических средств коррекции и компенсации нарушений слухового анализатора; </a:t>
                      </a:r>
                      <a:endParaRPr lang="ru-RU" sz="1600" b="0" i="0" dirty="0"/>
                    </a:p>
                  </a:txBody>
                  <a:tcPr/>
                </a:tc>
              </a:tr>
              <a:tr h="77149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совершенствование системы педагогической работы, направленной на социальное </a:t>
                      </a:r>
                      <a:r>
                        <a:rPr kumimoji="0" lang="ru-RU" sz="1600" kern="1200" dirty="0" err="1" smtClean="0"/>
                        <a:t>адаптирование</a:t>
                      </a:r>
                      <a:r>
                        <a:rPr kumimoji="0" lang="ru-RU" sz="1600" kern="1200" dirty="0" smtClean="0"/>
                        <a:t> и социально-профессиональную реабилитацию лиц с нарушенным слухом; </a:t>
                      </a:r>
                      <a:endParaRPr lang="ru-RU" sz="1600" b="0" i="0" dirty="0"/>
                    </a:p>
                  </a:txBody>
                  <a:tcPr/>
                </a:tc>
              </a:tr>
              <a:tr h="77149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600" kern="1200" dirty="0" smtClean="0"/>
                        <a:t>взаимодействие и кооперация с общей педагогикой для распространения специальных педагогических знаний, развития интеграционных идей и их реализации</a:t>
                      </a:r>
                      <a:endParaRPr lang="ru-RU" sz="16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3175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сурдопедагогики</a:t>
            </a:r>
            <a:endParaRPr lang="ru-RU" sz="4800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Причины нарушений слуха</a:t>
            </a: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6"/>
          <a:ext cx="9144000" cy="63579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  <a:gridCol w="3048000"/>
              </a:tblGrid>
              <a:tr h="1201493">
                <a:tc>
                  <a:txBody>
                    <a:bodyPr/>
                    <a:lstStyle/>
                    <a:p>
                      <a:pPr algn="ctr"/>
                      <a:endParaRPr kumimoji="0" lang="ru-RU" sz="1800" kern="1200" dirty="0" smtClean="0"/>
                    </a:p>
                    <a:p>
                      <a:pPr algn="ctr"/>
                      <a:r>
                        <a:rPr kumimoji="0" lang="ru-RU" sz="1800" kern="1200" dirty="0" smtClean="0"/>
                        <a:t>Факторы наследственного характера</a:t>
                      </a:r>
                      <a:endParaRPr lang="ru-RU" sz="1800" dirty="0"/>
                    </a:p>
                  </a:txBody>
                  <a:tcPr>
                    <a:gradFill flip="none" rotWithShape="1">
                      <a:gsLst>
                        <a:gs pos="0">
                          <a:srgbClr val="FF9966">
                            <a:tint val="66000"/>
                            <a:satMod val="160000"/>
                          </a:srgbClr>
                        </a:gs>
                        <a:gs pos="50000">
                          <a:srgbClr val="FF9966">
                            <a:tint val="44500"/>
                            <a:satMod val="160000"/>
                          </a:srgbClr>
                        </a:gs>
                        <a:gs pos="100000">
                          <a:srgbClr val="FF99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 Факторы эндо- или экзогенного воздействия на орган слуха плода (при отсутствии наследственно отягощенного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фона),обуславливающие появление врожденной глухоты или тугоухости</a:t>
                      </a:r>
                      <a:endParaRPr lang="ru-RU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FF9966">
                            <a:tint val="66000"/>
                            <a:satMod val="160000"/>
                          </a:srgbClr>
                        </a:gs>
                        <a:gs pos="50000">
                          <a:srgbClr val="FF9966">
                            <a:tint val="44500"/>
                            <a:satMod val="160000"/>
                          </a:srgbClr>
                        </a:gs>
                        <a:gs pos="100000">
                          <a:srgbClr val="FF99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Факторы, действующие на орган слуха здорового ребенка в один из периодов его развития и приводящие к возникновению приобретенной тугоухости</a:t>
                      </a:r>
                      <a:endParaRPr lang="ru-RU" sz="1200" dirty="0"/>
                    </a:p>
                  </a:txBody>
                  <a:tcPr>
                    <a:gradFill flip="none" rotWithShape="1">
                      <a:gsLst>
                        <a:gs pos="0">
                          <a:srgbClr val="FF9966">
                            <a:tint val="66000"/>
                            <a:satMod val="160000"/>
                          </a:srgbClr>
                        </a:gs>
                        <a:gs pos="50000">
                          <a:srgbClr val="FF9966">
                            <a:tint val="44500"/>
                            <a:satMod val="160000"/>
                          </a:srgbClr>
                        </a:gs>
                        <a:gs pos="100000">
                          <a:srgbClr val="FF99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56489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Наследственные факторы играют существенную роль в возникновении детской глухоты и туго­ухости и составляют, по данным отечественных и зарубежных ученых, до 30-50% ее случаев; в двух третях случаев наследственно обусловленной тугоухости отмечается нали­чие </a:t>
                      </a:r>
                      <a:r>
                        <a:rPr kumimoji="0" lang="ru-RU" sz="12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синдромальной</a:t>
                      </a:r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тугоухости в сочетании с заболеваниями почти всех органов и систем организма (с аномалиями наружного уха, заболеваниями глаз, костно-мышечной системы, покровной систе­мы, почек, с патологией нервной, эндокринной и других систем). Наследственный фактор приобретает особое значение, если слух снижен у кого-то из родителей. Генетические исследования выявили более 50 генов, мутации в которых могут вызывать расстройство слуха. Наследственное нарушение слуха может быть как доминирующим, так и рецессивным призна­ком. Большая часть наследственных нарушений слуха развивается в раннем возрасте до овладения речью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этих причин прежде всего выделяются инфекционные заболевания матери в первой по­ловине беременности, особенно в первые три месяца. Из инфекций наибольшую опасность для органа слуха представляет краснуха. Среди других инфекций, которые могут повлиять на развитие органа слуха и его функционирование, отмечают грипп, скарлатину, корь, герпес, инфекционный паротит, туберкулез, токсоплазмоз. Одним из факторов, способствующих появлению врожденного снижения слуха, может быть интоксикация матери, в частности, </a:t>
                      </a:r>
                      <a:r>
                        <a:rPr kumimoji="0" lang="ru-RU" sz="115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ототоксическое</a:t>
                      </a:r>
                      <a:r>
                        <a:rPr kumimoji="0" lang="ru-RU" sz="115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воздействие некоторых антибиотиков. К другим видам интоксикаций, которые могут вызвать патологию слуха, относят алкоголь, влияние некоторых профессиональных вредностей. Среди причин врожденной тугоухости у детей также называют травмы матери во время беременности, особенно в первые месяцы. Причиной врожденной патологии слуха может служить несовместимость крови плода и матери по резус-фактору или групповой принадлежности, что вызывает развитие гемолитической болезни новорожденных</a:t>
                      </a:r>
                      <a:endParaRPr lang="ru-RU" sz="11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приобретен­ных нарушений слуха многообразны. Наиболее часто такой при­чиной являются последствия острого воспалительного процесса в среднем ухе (острого среднего отита). Степень снижения слуха при заболеваниях среднего уха может быть различной: чаще встреча­ются легкая и средняя степени снижения слуха. Однако в некото­рых случаях возникают и тяжелые нарушения слуха. Обычно это происходит вследствие перехода воспалительного процесса во внутреннее ухо.</a:t>
                      </a:r>
                    </a:p>
                    <a:p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Наиболее опасны: 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нейроинфекции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(особенно менингит), корь, скарлатина, грипп, эпидемический 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паротит,применение</a:t>
                      </a:r>
                      <a:r>
                        <a:rPr kumimoji="0" lang="ru-RU" sz="1050" b="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высоких доз 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ототоксических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антибиотиков,различные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травмы. Слуховой орган может пострадать вследствие ро­довой травмы в связи со 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сдавлением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головки ребенка узкими родовыми путями матери, в результате наложения акушерских щипцов, а также при ушибах головы в раннем возрасте, при травмах внутреннего уха, возникающих вследствие падений ребенка с большой высоты, при дорожно-транспортных происшествиях. Среди причин нарушений слуха большое значение имеют заболевания полости носа и носоглотки, особенно аденоидные разращения, приводящие к нарушению звукопроведения (</a:t>
                      </a:r>
                      <a:r>
                        <a:rPr kumimoji="0" lang="ru-RU" sz="1050" b="0" i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кондуктивной</a:t>
                      </a:r>
                      <a:r>
                        <a:rPr kumimoji="0" lang="ru-RU" sz="105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тугоухости), которое при правиль­ном лечении исчезает</a:t>
                      </a:r>
                      <a:endParaRPr lang="ru-RU" sz="105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raevention1_c_capifru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643314"/>
            <a:ext cx="3792283" cy="243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1447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Диагностика состояния слуховой функции человека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5000660"/>
          </a:xfr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i="1" dirty="0" smtClean="0"/>
              <a:t>Диагностика состояния слуховой функции человека находится сегодня на таком уровне развития, который позволяет определять у ребенка </a:t>
            </a:r>
            <a:r>
              <a:rPr lang="ru-RU" i="1" dirty="0" err="1" smtClean="0"/>
              <a:t>нарушениеслуха</a:t>
            </a:r>
            <a:r>
              <a:rPr lang="ru-RU" i="1" dirty="0" smtClean="0"/>
              <a:t> еще до его рождения или в первые часы и дни после рождения.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u="sng" dirty="0" smtClean="0"/>
              <a:t>Место и степень поражения слуха определяются при помощи </a:t>
            </a:r>
            <a:r>
              <a:rPr lang="ru-RU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аудиометрии</a:t>
            </a:r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smtClean="0"/>
              <a:t>с применением специальных методов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428736"/>
            <a:ext cx="385762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аудиометрий: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тональная аудиометрия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речевая аудиометрии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детская аудио метрия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аудиометрия раннего возраста импеданс-аудиометрия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электрокорковая</a:t>
            </a:r>
            <a:r>
              <a:rPr lang="ru-RU" dirty="0" smtClean="0"/>
              <a:t> аудиометрия и др. </a:t>
            </a:r>
            <a:endParaRPr lang="ru-RU" dirty="0"/>
          </a:p>
        </p:txBody>
      </p:sp>
      <p:pic>
        <p:nvPicPr>
          <p:cNvPr id="1026" name="Picture 2" descr="C:\Users\user\Desktop\2013013019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500702"/>
            <a:ext cx="1857388" cy="115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Тональная аудиометрия </a:t>
            </a: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— исследование слуха при помощи аудиометра,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подающего простейшие сигналы (тоны), изменяемые по частоте и силе звука.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Задача обследуемого — внимательно следить за своим восприятием звуков и 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информировать </a:t>
            </a:r>
            <a:r>
              <a:rPr lang="ru-RU" sz="3700" dirty="0" err="1" smtClean="0">
                <a:solidFill>
                  <a:schemeClr val="accent5">
                    <a:lumMod val="50000"/>
                  </a:schemeClr>
                </a:solidFill>
              </a:rPr>
              <a:t>аудиолога</a:t>
            </a: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 о том, слышит ли он тот или иной звук. Результаты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восприятия основных тонов по частоте (в герцах) и по интенсивности (в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децибелах) фиксируются в </a:t>
            </a:r>
            <a:r>
              <a:rPr lang="ru-RU" sz="3700" dirty="0" err="1" smtClean="0">
                <a:solidFill>
                  <a:schemeClr val="accent5">
                    <a:lumMod val="50000"/>
                  </a:schemeClr>
                </a:solidFill>
              </a:rPr>
              <a:t>аудиограмме</a:t>
            </a: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. Тональная аудиометрия применяется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при обследовании состояния слуховой функции у взрослых и детей такого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возраста, когда ребенок уже способен ответственно подойти к этой процедуре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(в 8—10 лет). Для детей раннего и дошкольного возраста этот способ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исследования слуха неэффективен.</a:t>
            </a:r>
          </a:p>
          <a:p>
            <a:pPr>
              <a:buNone/>
            </a:pPr>
            <a:endParaRPr lang="ru-RU" sz="3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700" b="1" dirty="0" smtClean="0">
                <a:solidFill>
                  <a:schemeClr val="accent5">
                    <a:lumMod val="50000"/>
                  </a:schemeClr>
                </a:solidFill>
              </a:rPr>
              <a:t>		Речевая аудиометрия </a:t>
            </a: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позволяет определить у слабослышащего область его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речевого слуха и уровень понимания речи. Восприятие слабослышащим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специально подобранных списков высокочастотных и низкочастотных слов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переменной громкости позволяет </a:t>
            </a:r>
            <a:r>
              <a:rPr lang="ru-RU" sz="3700" dirty="0" err="1" smtClean="0">
                <a:solidFill>
                  <a:schemeClr val="accent5">
                    <a:lumMod val="50000"/>
                  </a:schemeClr>
                </a:solidFill>
              </a:rPr>
              <a:t>аудиологам</a:t>
            </a: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 определить реальные границы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восприятия и понимания слабослышащим словесной речи и соответственно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более точно подобрать и настроить для него слуховой аппарат.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Приемы речевой аудиометрии позволяют педагогу массового детского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сада или школы, родителям без специальных технических средств провести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первичную проверку слуха у ребенка при наличии симптомов его нарушения.</a:t>
            </a:r>
            <a:b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3700" dirty="0" smtClean="0">
                <a:solidFill>
                  <a:schemeClr val="bg1"/>
                </a:solidFill>
              </a:rPr>
              <a:t>	</a:t>
            </a:r>
            <a:r>
              <a:rPr lang="ru-RU" sz="3700" b="1" u="sng" dirty="0" smtClean="0">
                <a:solidFill>
                  <a:schemeClr val="bg1"/>
                </a:solidFill>
              </a:rPr>
              <a:t>Выбор способа исследования слуха у детей зависит от возраста ребенка,</a:t>
            </a:r>
            <a:br>
              <a:rPr lang="ru-RU" sz="3700" b="1" u="sng" dirty="0" smtClean="0">
                <a:solidFill>
                  <a:schemeClr val="bg1"/>
                </a:solidFill>
              </a:rPr>
            </a:br>
            <a:r>
              <a:rPr lang="ru-RU" sz="3700" b="1" u="sng" dirty="0" smtClean="0">
                <a:solidFill>
                  <a:schemeClr val="bg1"/>
                </a:solidFill>
              </a:rPr>
              <a:t>его зрелости, способности к концентрации внимания, готовности к </a:t>
            </a:r>
            <a:br>
              <a:rPr lang="ru-RU" sz="3700" b="1" u="sng" dirty="0" smtClean="0">
                <a:solidFill>
                  <a:schemeClr val="bg1"/>
                </a:solidFill>
              </a:rPr>
            </a:br>
            <a:r>
              <a:rPr lang="ru-RU" sz="3700" b="1" u="sng" dirty="0" smtClean="0">
                <a:solidFill>
                  <a:schemeClr val="bg1"/>
                </a:solidFill>
              </a:rPr>
              <a:t>сотрудничеству, а также от его самочувствия на момент обследования</a:t>
            </a:r>
            <a:endParaRPr lang="ru-RU" sz="37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34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Существует два основных способа исследования слуха у маленьких детей :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и после трех лет.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757741">
                <a:tc>
                  <a:txBody>
                    <a:bodyPr/>
                    <a:lstStyle/>
                    <a:p>
                      <a:r>
                        <a:rPr kumimoji="0" lang="ru-RU" sz="2000" i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Для исследования слуха у детей от года до трех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2000" i="1" kern="1200" dirty="0" smtClean="0"/>
                        <a:t>У детей после трех лет </a:t>
                      </a:r>
                    </a:p>
                  </a:txBody>
                  <a:tcPr/>
                </a:tc>
              </a:tr>
              <a:tr h="4957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u="none" kern="1200" dirty="0" smtClean="0"/>
                        <a:t>     </a:t>
                      </a:r>
                      <a:r>
                        <a:rPr kumimoji="0" lang="ru-RU" b="1" u="sng" kern="1200" dirty="0" smtClean="0"/>
                        <a:t>Метод</a:t>
                      </a:r>
                      <a:r>
                        <a:rPr kumimoji="0" lang="ru-RU" u="sng" kern="1200" dirty="0" smtClean="0"/>
                        <a:t> </a:t>
                      </a:r>
                      <a:r>
                        <a:rPr kumimoji="0" lang="ru-RU" b="1" u="sng" kern="1200" dirty="0" smtClean="0"/>
                        <a:t>рефлекторной</a:t>
                      </a:r>
                      <a:r>
                        <a:rPr kumimoji="0" lang="ru-RU" u="sng" kern="1200" dirty="0" smtClean="0"/>
                        <a:t> </a:t>
                      </a:r>
                      <a:r>
                        <a:rPr kumimoji="0" lang="ru-RU" b="1" u="sng" kern="1200" dirty="0" smtClean="0"/>
                        <a:t>реакции</a:t>
                      </a:r>
                      <a:r>
                        <a:rPr kumimoji="0" lang="ru-RU" u="sng" kern="1200" dirty="0" smtClean="0"/>
                        <a:t> </a:t>
                      </a:r>
                      <a:r>
                        <a:rPr kumimoji="0" lang="ru-RU" b="1" u="sng" kern="1200" dirty="0" smtClean="0"/>
                        <a:t>на</a:t>
                      </a:r>
                      <a:r>
                        <a:rPr kumimoji="0" lang="ru-RU" u="sng" kern="1200" dirty="0" smtClean="0"/>
                        <a:t> </a:t>
                      </a:r>
                      <a:r>
                        <a:rPr kumimoji="0" lang="ru-RU" b="1" u="sng" kern="1200" dirty="0" smtClean="0"/>
                        <a:t>звук</a:t>
                      </a:r>
                      <a:r>
                        <a:rPr kumimoji="0" lang="ru-RU" u="sng" kern="1200" dirty="0" smtClean="0"/>
                        <a:t> </a:t>
                      </a:r>
                      <a:r>
                        <a:rPr kumimoji="0" lang="ru-RU" kern="1200" dirty="0" smtClean="0"/>
                        <a:t>(ребенок может моргнуть, замереть, сделать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kern="1200" dirty="0" smtClean="0"/>
                        <a:t>паузу в игре с игрушками и поднять глаза, начать оглядываться, чтобы увидеть, что происходит у него за спиной и найти источник звука. Очень маленький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kern="1200" dirty="0" smtClean="0"/>
                        <a:t>ребенок может заплакать). Меняя громкость и тональность звука, внимательно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наблюдая за реакциями ребенка, специалисты,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регистрируя все наблюдения,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постепенно могут составить примерную </a:t>
                      </a:r>
                      <a:r>
                        <a:rPr kumimoji="0" lang="ru-RU" kern="1200" dirty="0" err="1" smtClean="0"/>
                        <a:t>аудиограмму</a:t>
                      </a:r>
                      <a:r>
                        <a:rPr kumimoji="0" lang="ru-RU" kern="1200" dirty="0" smtClean="0"/>
                        <a:t>,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которая тем не менее не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будет отражать абсолютно точно состояние слуховой функции ребенка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u="sng" kern="1200" dirty="0" smtClean="0"/>
                        <a:t>Игровая</a:t>
                      </a:r>
                      <a:r>
                        <a:rPr kumimoji="0" lang="ru-RU" b="1" u="sng" kern="1200" baseline="0" dirty="0" smtClean="0"/>
                        <a:t> </a:t>
                      </a:r>
                      <a:r>
                        <a:rPr kumimoji="0" lang="ru-RU" b="1" u="sng" kern="1200" dirty="0" smtClean="0"/>
                        <a:t>аудиометрия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kern="1200" dirty="0" smtClean="0"/>
                        <a:t>Применяется та же аппаратура, что и при обследовании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взрослых, но способ обследования иной: ребенка постепенно готовят к обследованию слуха, вводя в ситуацию с помощью игры, которая ему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kern="1200" dirty="0" smtClean="0"/>
                        <a:t>доступна. Например, ребенок при каждом восприятии услышанного им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звукового тона кладет в стоящую перед ним коробочку кубик (или совершает</a:t>
                      </a:r>
                      <a:r>
                        <a:rPr kumimoji="0" lang="ru-RU" kern="1200" baseline="0" dirty="0" smtClean="0"/>
                        <a:t> </a:t>
                      </a:r>
                      <a:r>
                        <a:rPr kumimoji="0" lang="ru-RU" kern="1200" dirty="0" smtClean="0"/>
                        <a:t>какое-либо другое, интересное для него игровое действие)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\Desktop\mb-11_beraph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429264"/>
            <a:ext cx="2500330" cy="130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kinder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72074"/>
            <a:ext cx="4143404" cy="165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highres-recipient-pediatric-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86116" y="1000108"/>
            <a:ext cx="5857884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ru-RU" sz="4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Слуховой аппарат</a:t>
            </a:r>
            <a:endParaRPr lang="ru-RU" sz="4400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071546"/>
            <a:ext cx="7143800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		</a:t>
            </a:r>
            <a:r>
              <a:rPr lang="ru-RU" sz="1600" b="1" dirty="0" smtClean="0"/>
              <a:t>Технические возможности компенсации утраченной или нарушенной слуховой функции отражают развитие возможностей техники и технологий в целом. Прообраз первого слухового аппарата (микрофон и телефонная трубка), телефон, </a:t>
            </a:r>
            <a:r>
              <a:rPr lang="ru-RU" sz="1600" b="1" u="sng" dirty="0" smtClean="0"/>
              <a:t>был изобретен А. Г. Беллом в 1875 г. </a:t>
            </a:r>
            <a:r>
              <a:rPr lang="ru-RU" sz="1600" b="1" u="sng" dirty="0" smtClean="0">
                <a:solidFill>
                  <a:srgbClr val="FFFF00"/>
                </a:solidFill>
              </a:rPr>
              <a:t>С тех пор технический прогресс в создании слуховых аппаратов был направлен на: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-</a:t>
            </a: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миниатюризацию;</a:t>
            </a:r>
            <a:b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-совершенствование качества передачи звуковой информации;</a:t>
            </a:r>
            <a:b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-комфортность пользования;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  	-учет характера нарушения слуха и индивидуальных особенностей органа </a:t>
            </a:r>
            <a:r>
              <a:rPr lang="ru-RU" sz="1400" b="1" dirty="0" err="1" smtClean="0">
                <a:solidFill>
                  <a:schemeClr val="tx1">
                    <a:lumMod val="95000"/>
                  </a:schemeClr>
                </a:solidFill>
              </a:rPr>
              <a:t>слухаи</a:t>
            </a: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 возможностей каждого пользователя;</a:t>
            </a:r>
            <a:b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-надежность.</a:t>
            </a: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  <a:endParaRPr lang="ru-RU" sz="1200" b="1" dirty="0"/>
          </a:p>
        </p:txBody>
      </p:sp>
      <p:pic>
        <p:nvPicPr>
          <p:cNvPr id="3074" name="Picture 2" descr="C:\Users\user\Desktop\ae86cc979e7574f542f3224547facec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954058" y="5072050"/>
            <a:ext cx="318994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072896"/>
            <a:ext cx="592932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Сегодня осуществляется компьютерный подбор индивидуальных слуховых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аппаратов на основе многочисленных индивидуальных характеристик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слуховых и других данных пациента; в слуховом аппарате программируются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его индивидуальные данные, которые могут быть восстановлены при ремонте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аппарата или замене каких-либо его блоков. Устанавливаются сенсорное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включение и регулировка слухового аппарата, идет поиск более совершенных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материалов для изготовления деталей слуховых аппаратов, не подвергающихся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окислению и иным неблагоприятным воздействиям окружающей среды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(например, керамические материалы)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user\Desktop\ef5332c189cac7a0bc69ed9afd846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877266" cy="1020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user\Desktop\kartinka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86190"/>
            <a:ext cx="1571636" cy="1183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926</Words>
  <PresentationFormat>Экран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Обучение детей с нарушением слуха</vt:lpstr>
      <vt:lpstr>Сурдопедагогика</vt:lpstr>
      <vt:lpstr>Слайд 3</vt:lpstr>
      <vt:lpstr>Задачи сурдопедагогики</vt:lpstr>
      <vt:lpstr>Причины нарушений слуха</vt:lpstr>
      <vt:lpstr>Диагностика состояния слуховой функции человека</vt:lpstr>
      <vt:lpstr>Слайд 7</vt:lpstr>
      <vt:lpstr>Существует два основных способа исследования слуха у маленьких детей : до и после трех лет.</vt:lpstr>
      <vt:lpstr>Слуховой аппарат</vt:lpstr>
      <vt:lpstr>Педагогическая классификация лиц с недостатками слуха</vt:lpstr>
      <vt:lpstr>Глухие дети</vt:lpstr>
      <vt:lpstr>Позднооглохшие дети</vt:lpstr>
      <vt:lpstr>Слабослышащие дети</vt:lpstr>
      <vt:lpstr>Образование</vt:lpstr>
      <vt:lpstr> Специальное (коррекционное) образовательное учреждение I вида </vt:lpstr>
      <vt:lpstr> Специальное (коррекционное) образовательное учреждение II вида </vt:lpstr>
      <vt:lpstr>Обучение слабослышащих детей в массовой школе</vt:lpstr>
      <vt:lpstr>Слайд 18</vt:lpstr>
      <vt:lpstr>Специальное образование глухих</vt:lpstr>
      <vt:lpstr>Рассмотрим две основные педагогические системы обучения глухих, которые предлагаются сегодня как за рубежом, так и в России.</vt:lpstr>
      <vt:lpstr>Билингвистическое обучение</vt:lpstr>
      <vt:lpstr> Жестовый способ обучения </vt:lpstr>
      <vt:lpstr> Обучение на основе словесной речи </vt:lpstr>
      <vt:lpstr> Обучение глухих и слабослышащих детей музыке </vt:lpstr>
      <vt:lpstr>Слайд 25</vt:lpstr>
      <vt:lpstr>Слайд 26</vt:lpstr>
      <vt:lpstr> Коррекционная работа базируется на целенаправленном развитии у детей восприятия музыки. Обучение восприятию музыки направлено на развитие у детей эмоциональной отзывчивости на музыку и дифференцированного восприятия: </vt:lpstr>
      <vt:lpstr>Слайд 28</vt:lpstr>
      <vt:lpstr> Выбор остается за родителями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107</cp:revision>
  <dcterms:created xsi:type="dcterms:W3CDTF">2016-01-16T08:42:49Z</dcterms:created>
  <dcterms:modified xsi:type="dcterms:W3CDTF">2020-10-24T12:45:14Z</dcterms:modified>
</cp:coreProperties>
</file>