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92" r:id="rId2"/>
    <p:sldId id="294" r:id="rId3"/>
    <p:sldId id="272" r:id="rId4"/>
    <p:sldId id="275" r:id="rId5"/>
    <p:sldId id="288" r:id="rId6"/>
    <p:sldId id="271" r:id="rId7"/>
    <p:sldId id="260" r:id="rId8"/>
    <p:sldId id="265" r:id="rId9"/>
    <p:sldId id="267" r:id="rId10"/>
    <p:sldId id="278" r:id="rId11"/>
    <p:sldId id="270" r:id="rId12"/>
    <p:sldId id="266" r:id="rId13"/>
    <p:sldId id="268" r:id="rId14"/>
    <p:sldId id="269" r:id="rId15"/>
    <p:sldId id="282" r:id="rId16"/>
    <p:sldId id="289" r:id="rId17"/>
    <p:sldId id="287" r:id="rId18"/>
    <p:sldId id="276" r:id="rId19"/>
    <p:sldId id="279" r:id="rId20"/>
    <p:sldId id="280" r:id="rId21"/>
    <p:sldId id="281" r:id="rId22"/>
    <p:sldId id="273" r:id="rId23"/>
    <p:sldId id="277" r:id="rId24"/>
    <p:sldId id="274" r:id="rId25"/>
    <p:sldId id="291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F87D18"/>
    <a:srgbClr val="03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FBC4-8FE0-41DF-AEB6-3A75934726DC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C880-7371-4F11-8BBC-3AA6957412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7961-E53F-45F0-9502-BEBAB37872BF}" type="datetimeFigureOut">
              <a:rPr lang="ru-RU" smtClean="0"/>
              <a:pPr/>
              <a:t>31.01.2021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2805-6183-4DFE-8F3F-FE795A3983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smiles.rc-mir.com/smile.103870.html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hyperlink" Target="http://smiles.rc-mir.com/smile.103894.html" TargetMode="External"/><Relationship Id="rId4" Type="http://schemas.openxmlformats.org/officeDocument/2006/relationships/image" Target="../media/image34.gif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21778" y="-1111977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131840" y="49411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32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1D120A6-82ED-4BB8-9981-76E00B7E47C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" name="Содержимое 10">
            <a:extLst>
              <a:ext uri="{FF2B5EF4-FFF2-40B4-BE49-F238E27FC236}">
                <a16:creationId xmlns:a16="http://schemas.microsoft.com/office/drawing/2014/main" id="{176F02F1-F1B3-4021-880E-4540BC644F21}"/>
              </a:ext>
            </a:extLst>
          </p:cNvPr>
          <p:cNvSpPr txBox="1">
            <a:spLocks/>
          </p:cNvSpPr>
          <p:nvPr/>
        </p:nvSpPr>
        <p:spPr>
          <a:xfrm>
            <a:off x="3995738" y="1600200"/>
            <a:ext cx="46910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4DEDD-EC6F-453C-8B5F-A72D1A31FF67}"/>
              </a:ext>
            </a:extLst>
          </p:cNvPr>
          <p:cNvSpPr/>
          <p:nvPr/>
        </p:nvSpPr>
        <p:spPr>
          <a:xfrm>
            <a:off x="468251" y="900000"/>
            <a:ext cx="8165056" cy="52937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</a:rPr>
              <a:t>МДОУ №11 г. Фрязино</a:t>
            </a:r>
          </a:p>
          <a:p>
            <a:pPr algn="ctr"/>
            <a:endParaRPr lang="ru-RU" sz="2800" b="0" cap="none" spc="0" dirty="0">
              <a:ln w="0"/>
              <a:solidFill>
                <a:schemeClr val="tx1"/>
              </a:solidFill>
            </a:endParaRPr>
          </a:p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</a:rPr>
              <a:t>Презентация</a:t>
            </a:r>
            <a:r>
              <a:rPr lang="ru-RU" sz="36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ru-RU" sz="3200" b="0" cap="none" spc="0" dirty="0">
                <a:ln w="0"/>
                <a:solidFill>
                  <a:schemeClr val="tx1"/>
                </a:solidFill>
              </a:rPr>
              <a:t>на тему:</a:t>
            </a:r>
            <a:r>
              <a:rPr lang="ru-RU" sz="2400" b="0" cap="none" spc="0" dirty="0">
                <a:ln w="0"/>
                <a:solidFill>
                  <a:schemeClr val="tx1"/>
                </a:solidFill>
              </a:rPr>
              <a:t> </a:t>
            </a:r>
            <a:endParaRPr lang="ru-RU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«Поможем птицам зимой»</a:t>
            </a:r>
          </a:p>
          <a:p>
            <a:pPr algn="ctr"/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воспитатель: Глазкова Татьяна Юрьевна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Январь 2021</a:t>
            </a:r>
          </a:p>
        </p:txBody>
      </p:sp>
    </p:spTree>
    <p:extLst>
      <p:ext uri="{BB962C8B-B14F-4D97-AF65-F5344CB8AC3E}">
        <p14:creationId xmlns:p14="http://schemas.microsoft.com/office/powerpoint/2010/main" val="106941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75656" y="1196752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Эта маленькая пташка</a:t>
            </a:r>
            <a:br>
              <a:rPr lang="ru-RU" sz="2800" b="1" dirty="0"/>
            </a:br>
            <a:r>
              <a:rPr lang="ru-RU" sz="2800" b="1" dirty="0"/>
              <a:t>Носит серую рубашку,</a:t>
            </a:r>
            <a:br>
              <a:rPr lang="ru-RU" sz="2800" b="1" dirty="0"/>
            </a:br>
            <a:r>
              <a:rPr lang="ru-RU" sz="2800" b="1" dirty="0"/>
              <a:t>Подбирает быстро крошки</a:t>
            </a:r>
            <a:br>
              <a:rPr lang="ru-RU" sz="2800" b="1" dirty="0"/>
            </a:br>
            <a:r>
              <a:rPr lang="ru-RU" sz="2800" b="1" dirty="0"/>
              <a:t>И спасается от кошки.</a:t>
            </a:r>
          </a:p>
          <a:p>
            <a:endParaRPr lang="ru-RU" dirty="0"/>
          </a:p>
        </p:txBody>
      </p:sp>
      <p:pic>
        <p:nvPicPr>
          <p:cNvPr id="7170" name="Picture 2" descr="ÐÐ°ÑÑÐ¸Ð½ÐºÐ¸ Ð¿Ð¾ Ð·Ð°Ð¿ÑÐ¾ÑÑ ÑÐ¾ÑÐ¾ Ð·Ð¸Ð¼ÑÑÑÐ¸Ñ Ð¿ÑÐ¸Ñ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94" y="3212976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1052736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 желтой грудкой у окошка,</a:t>
            </a:r>
            <a:br>
              <a:rPr lang="ru-RU" sz="2800" b="1" dirty="0"/>
            </a:br>
            <a:r>
              <a:rPr lang="ru-RU" sz="2800" b="1" dirty="0"/>
              <a:t>Собирает шустро крошки,</a:t>
            </a:r>
            <a:br>
              <a:rPr lang="ru-RU" sz="2800" b="1" dirty="0"/>
            </a:br>
            <a:r>
              <a:rPr lang="ru-RU" sz="2800" b="1" dirty="0"/>
              <a:t>Отгадайте что за птица?</a:t>
            </a:r>
            <a:br>
              <a:rPr lang="ru-RU" sz="2800" b="1" dirty="0"/>
            </a:br>
            <a:r>
              <a:rPr lang="ru-RU" sz="2800" b="1" dirty="0"/>
              <a:t>Называется … </a:t>
            </a:r>
          </a:p>
        </p:txBody>
      </p:sp>
      <p:pic>
        <p:nvPicPr>
          <p:cNvPr id="8194" name="Picture 2" descr="ÐÐ°ÑÑÐ¸Ð½ÐºÐ¸ Ð¿Ð¾ Ð·Ð°Ð¿ÑÐ¾ÑÑ ÑÐ¾ÑÐ¾ ÑÐ¸Ð½Ð¸Ñ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68618"/>
            <a:ext cx="4600699" cy="33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755576" y="1052736"/>
            <a:ext cx="51125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  <a:p>
            <a:r>
              <a:rPr lang="ru-RU" sz="3200" b="1" dirty="0"/>
              <a:t>Чернокрылый,</a:t>
            </a:r>
            <a:br>
              <a:rPr lang="ru-RU" sz="3200" b="1" dirty="0"/>
            </a:br>
            <a:r>
              <a:rPr lang="ru-RU" sz="3200" b="1" dirty="0"/>
              <a:t>Красногрудый</a:t>
            </a:r>
            <a:br>
              <a:rPr lang="ru-RU" sz="3200" b="1" dirty="0"/>
            </a:br>
            <a:r>
              <a:rPr lang="ru-RU" sz="3200" b="1" dirty="0"/>
              <a:t>И зимой найдет приют:</a:t>
            </a:r>
            <a:br>
              <a:rPr lang="ru-RU" sz="3200" b="1" dirty="0"/>
            </a:br>
            <a:r>
              <a:rPr lang="ru-RU" sz="3200" b="1" dirty="0"/>
              <a:t>Не боится он простуды</a:t>
            </a:r>
            <a:br>
              <a:rPr lang="ru-RU" sz="3200" b="1" dirty="0"/>
            </a:br>
            <a:r>
              <a:rPr lang="ru-RU" sz="3200" b="1" dirty="0"/>
              <a:t>- С первым снегом</a:t>
            </a:r>
            <a:br>
              <a:rPr lang="ru-RU" sz="3200" b="1" dirty="0"/>
            </a:br>
            <a:r>
              <a:rPr lang="ru-RU" sz="3200" b="1" dirty="0"/>
              <a:t>Тут как тут!</a:t>
            </a:r>
          </a:p>
          <a:p>
            <a:endParaRPr lang="ru-RU" dirty="0"/>
          </a:p>
        </p:txBody>
      </p:sp>
      <p:pic>
        <p:nvPicPr>
          <p:cNvPr id="9218" name="Picture 2" descr="ÐÐ°ÑÑÐ¸Ð½ÐºÐ¸ Ð¿Ð¾ Ð·Ð°Ð¿ÑÐ¾ÑÑ ÑÐ¾ÑÐ¾ ÑÐ½ÐµÐ³Ð¸Ñ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14729"/>
            <a:ext cx="2952328" cy="33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ÐÐ°ÑÑÐ¸Ð½ÐºÐ¸ Ð¿Ð¾ Ð·Ð°Ð¿ÑÐ¾ÑÑ ÑÐ¾ÑÐ¾ Ð¿Ð¾Ð¿Ð¾Ð»Ð·ÐµÐ½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766120" cy="27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/>
          </a:p>
          <a:p>
            <a:endParaRPr lang="ru-RU" sz="3600" b="1" dirty="0"/>
          </a:p>
          <a:p>
            <a:r>
              <a:rPr lang="ru-RU" sz="3600" b="1" dirty="0"/>
              <a:t>Только я из птиц, признаться,</a:t>
            </a:r>
          </a:p>
          <a:p>
            <a:r>
              <a:rPr lang="ru-RU" sz="3600" b="1" dirty="0"/>
              <a:t>В зной, морозы и пургу</a:t>
            </a:r>
          </a:p>
          <a:p>
            <a:r>
              <a:rPr lang="ru-RU" sz="3600" b="1" dirty="0"/>
              <a:t>По стволу передвигаться</a:t>
            </a:r>
          </a:p>
          <a:p>
            <a:r>
              <a:rPr lang="ru-RU" sz="3600" b="1" dirty="0"/>
              <a:t>Головою вниз могу.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9552" y="83671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/>
              <a:t>Хохолочек на головке.</a:t>
            </a:r>
          </a:p>
          <a:p>
            <a:pPr fontAlgn="base"/>
            <a:r>
              <a:rPr lang="ru-RU" sz="2800" b="1" dirty="0"/>
              <a:t>Птица яркая. Так ловко,</a:t>
            </a:r>
          </a:p>
          <a:p>
            <a:pPr fontAlgn="base"/>
            <a:r>
              <a:rPr lang="ru-RU" sz="2800" b="1" dirty="0"/>
              <a:t>Будто дует кто в свирель,</a:t>
            </a:r>
          </a:p>
          <a:p>
            <a:pPr fontAlgn="base"/>
            <a:r>
              <a:rPr lang="ru-RU" sz="2800" b="1" dirty="0"/>
              <a:t>Распевает ...</a:t>
            </a:r>
          </a:p>
          <a:p>
            <a:endParaRPr lang="ru-RU" sz="2800" dirty="0"/>
          </a:p>
        </p:txBody>
      </p:sp>
      <p:pic>
        <p:nvPicPr>
          <p:cNvPr id="11266" name="Picture 2" descr="ÐÐ°ÑÑÐ¸Ð½ÐºÐ¸ Ð¿Ð¾ Ð·Ð°Ð¿ÑÐ¾ÑÑ ÑÐ¾ÑÐ¾ ÑÐ²Ð¸ÑÐ¸ÑÑÐµÐ»Ñ Ð·Ð¸Ð¼Ð¾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771691" cy="38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69269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Игра «Узнай кто -это»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ÐÐ°ÑÑÐ¸Ð½ÐºÐ¸ Ð¿Ð¾ Ð·Ð°Ð¿ÑÐ¾ÑÑ ÐºÐ°ÑÑÐ¸Ð½ÐºÐ° ÑÐ¾ÐµÐ´Ð¸Ð½Ð¸ Ð»Ð¸Ð½Ð¸ÑÐ¼Ð¸ Ð¿ÑÐ¸Ñ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1984"/>
            <a:ext cx="8496944" cy="32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ÐÐ°ÑÑÐ¸Ð½ÐºÐ¸ Ð¿Ð¾ Ð·Ð°Ð¿ÑÐ¾ÑÑ ÑÐ¾ÑÐ¾ ÑÐ¼ÐµÑÑÐ¸Ñ Ð¿ÑÐ¸Ñ Ð·Ð¸Ð¼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54868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Из 10 птиц выживают только 2.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Сколько птиц погибают зимой?</a:t>
            </a:r>
          </a:p>
        </p:txBody>
      </p:sp>
    </p:spTree>
    <p:extLst>
      <p:ext uri="{BB962C8B-B14F-4D97-AF65-F5344CB8AC3E}">
        <p14:creationId xmlns:p14="http://schemas.microsoft.com/office/powerpoint/2010/main" val="153362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8" name="Picture 2" descr="ÐÐ°ÑÑÐ¸Ð½ÐºÐ¸ Ð¿Ð¾ Ð·Ð°Ð¿ÑÐ¾ÑÑ ÐºÐ¾ÑÐ¼ÑÑÐºÐ¸ Ð´Ð»Ñ Ð¿ÑÐ¸Ñ ÑÐ²Ð¾Ð¸Ð¼Ð¸ ÑÑÐºÐ°Ð¼Ð¸ Ð¸Ð· Ð¿Ð»Ð°ÑÑÐ¸ÐºÐ¾Ð²ÑÑ Ð±ÑÑÑÐ»Ð¾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08720"/>
            <a:ext cx="6191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179" y="47667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Кормушки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для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птиц</a:t>
            </a:r>
          </a:p>
        </p:txBody>
      </p:sp>
      <p:pic>
        <p:nvPicPr>
          <p:cNvPr id="14340" name="Picture 4" descr="ÐÐ°ÑÑÐ¸Ð½ÐºÐ¸ Ð¿Ð¾ Ð·Ð°Ð¿ÑÐ¾ÑÑ ÐºÐ¾ÑÐ¼ÑÑÐºÐ¸ Ð´Ð»Ñ Ð¿ÑÐ¸Ñ ÑÐ²Ð¾Ð¸Ð¼Ð¸ ÑÑÐºÐ°Ð¼Ð¸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" y="3407492"/>
            <a:ext cx="5145603" cy="34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ÐÐ°ÑÑÐ¸Ð½ÐºÐ¸ Ð¿Ð¾ Ð·Ð°Ð¿ÑÐ¾ÑÑ ÐºÐ¾ÑÐ¼ÑÑÐºÐ¸ Ð´Ð»Ñ Ð¿ÑÐ¸Ñ ÑÐ²Ð¾Ð¸Ð¼Ð¸ ÑÑÐºÐ°Ð¼Ð¸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66196"/>
            <a:ext cx="3744416" cy="32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611560" y="105273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Практическая работа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«Кормушка для птиц»</a:t>
            </a:r>
          </a:p>
        </p:txBody>
      </p:sp>
      <p:pic>
        <p:nvPicPr>
          <p:cNvPr id="2050" name="Picture 2" descr="ÐÐ°ÑÑÐ¸Ð½ÐºÐ¸ Ð¿Ð¾ Ð·Ð°Ð¿ÑÐ¾ÑÑ Ð¿ÑÐ°ÐºÑÐ¸ÑÐµÑÐºÐ°Ñ ÑÐ°Ð±Ð¾ÑÐ° ÐºÐ¾ÑÐ¼ÑÑÐºÐ° Ð´Ð»Ñ Ð¿ÑÐ¸Ñ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8" y="1714048"/>
            <a:ext cx="7607768" cy="50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ÐÐ°ÑÑÐ¸Ð½ÐºÐ¸ Ð¿Ð¾ Ð·Ð°Ð¿ÑÐ¾ÑÑ Ð¿ÑÐ°ÐºÑÐ¸ÑÐµÑÐºÐ°Ñ ÑÐ°Ð±Ð¾ÑÐ° ÐºÐ¾ÑÐ¼ÑÑÐºÐ° Ð´Ð»Ñ Ð¿ÑÐ¸Ñ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9100"/>
            <a:ext cx="7781437" cy="58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21776" y="-1120897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131840" y="49411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32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1D120A6-82ED-4BB8-9981-76E00B7E47C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" name="Содержимое 10">
            <a:extLst>
              <a:ext uri="{FF2B5EF4-FFF2-40B4-BE49-F238E27FC236}">
                <a16:creationId xmlns:a16="http://schemas.microsoft.com/office/drawing/2014/main" id="{176F02F1-F1B3-4021-880E-4540BC644F21}"/>
              </a:ext>
            </a:extLst>
          </p:cNvPr>
          <p:cNvSpPr txBox="1">
            <a:spLocks/>
          </p:cNvSpPr>
          <p:nvPr/>
        </p:nvSpPr>
        <p:spPr>
          <a:xfrm>
            <a:off x="3995738" y="1600200"/>
            <a:ext cx="46910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4DEDD-EC6F-453C-8B5F-A72D1A31FF67}"/>
              </a:ext>
            </a:extLst>
          </p:cNvPr>
          <p:cNvSpPr/>
          <p:nvPr/>
        </p:nvSpPr>
        <p:spPr>
          <a:xfrm>
            <a:off x="623196" y="1440000"/>
            <a:ext cx="7855164" cy="3847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формировать у детей обобщенное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представление о зимующих птицах;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развивать познавательный интерес у детей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жизни зимующих птиц;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воспитывать заботливое отношение к птицам,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желание помогать им в трудных зимних условиях</a:t>
            </a: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54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8" name="Picture 2" descr="ÐÐ°ÑÑÐ¸Ð½ÐºÐ¸ Ð¿Ð¾ Ð·Ð°Ð¿ÑÐ¾ÑÑ Ð¿ÑÐ°ÐºÑÐ¸ÑÐµÑÐºÐ°Ñ ÑÐ°Ð±Ð¾ÑÐ° ÐºÐ¾ÑÐ¼ÑÑÐºÐ° Ð´Ð»Ñ Ð¿ÑÐ¸Ñ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0467"/>
            <a:ext cx="7569423" cy="56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09" y="677459"/>
            <a:ext cx="7337439" cy="55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101600" contourW="31750">
            <a:extrusionClr>
              <a:schemeClr val="bg2"/>
            </a:extrusionClr>
            <a:contourClr>
              <a:srgbClr val="002060"/>
            </a:contourClr>
          </a:sp3d>
        </p:spPr>
      </p:pic>
      <p:pic>
        <p:nvPicPr>
          <p:cNvPr id="6" name="Picture 4" descr="https://img-fotki.yandex.ru/get/194492/137309491.52/0_1c489c_418dc027_orig.jpg">
            <a:extLst>
              <a:ext uri="{FF2B5EF4-FFF2-40B4-BE49-F238E27FC236}">
                <a16:creationId xmlns:a16="http://schemas.microsoft.com/office/drawing/2014/main" id="{3B830052-A36E-43F5-859E-F613D1FB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1" y="1690688"/>
            <a:ext cx="4225159" cy="26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FEF4D3E-949D-4F46-B34A-EDFF5635D20A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201493-EFEB-4216-9C8D-FBE40C628224}"/>
              </a:ext>
            </a:extLst>
          </p:cNvPr>
          <p:cNvSpPr/>
          <p:nvPr/>
        </p:nvSpPr>
        <p:spPr>
          <a:xfrm>
            <a:off x="262101" y="1690689"/>
            <a:ext cx="6928945" cy="49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птички,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Птички-невелички,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лесу летают,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распевают. 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Буйный ветер налетел, Птичек унести хотел.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Птички спрятались в дупло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не тронет их никто.</a:t>
            </a:r>
            <a:endParaRPr lang="ru-RU" sz="40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72614" y="3981602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732240" y="4025554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AutoShape 2" descr="ÐÐ°ÑÑÐ¸Ð½ÐºÐ¸ Ð¿Ð¾ Ð·Ð°Ð¿ÑÐ¾ÑÑ ÐºÐ°ÑÑÐ¸Ð½ÐºÐ¸ ÑÐµÐ¸ Ð¿Ð¸ÑÐ°ÑÑÑÑ Ð¿Ñ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ÐÐ°ÑÑÐ¸Ð½ÐºÐ¸ Ð¿Ð¾ Ð·Ð°Ð¿ÑÐ¾ÑÑ ÐºÐ°ÑÑÐ¸Ð½ÐºÐ¸ ÑÐµÐ¸ Ð¿Ð¸ÑÐ°ÑÑÑÑ Ð¿ÑÐ¸ÑÑ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4" name="Picture 6" descr="ÐÐ°ÑÑÐ¸Ð½ÐºÐ¸ Ð¿Ð¾ Ð·Ð°Ð¿ÑÐ¾ÑÑ ÐºÐ°ÑÑÐ¸Ð½ÐºÐ¸ ÑÐµÐ¸ Ð¿Ð¸ÑÐ°ÑÑÑÑ Ð¿ÑÐ¸Ñ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3500"/>
            <a:ext cx="6240016" cy="46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101600" contourW="31750">
            <a:extrusionClr>
              <a:schemeClr val="bg2"/>
            </a:extrusionClr>
            <a:contourClr>
              <a:srgbClr val="002060"/>
            </a:contourClr>
          </a:sp3d>
        </p:spPr>
      </p:pic>
      <p:pic>
        <p:nvPicPr>
          <p:cNvPr id="8194" name="Picture 2" descr="ÐÐ°ÑÑÐ¸Ð½ÐºÐ¸ Ð¿Ð¾ Ð·Ð°Ð¿ÑÐ¾ÑÑ ÐºÐ°ÑÑÐ¸Ð½ÐºÐ¸ ÑÐµÐ¼ Ð½ÐµÐ»ÑÐ·Ñ ÐºÐ¾ÑÐ¼Ð¸ÑÑ   Ð¿ÑÐ¸ÑÑ Ð·Ð¸Ð¼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4" y="260648"/>
            <a:ext cx="8483202" cy="63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9172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131840" y="49411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32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1D120A6-82ED-4BB8-9981-76E00B7E47C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>
                <a:solidFill>
                  <a:schemeClr val="accent2"/>
                </a:solidFill>
              </a:rPr>
              <a:t>Покормите птиц зимой!</a:t>
            </a:r>
          </a:p>
        </p:txBody>
      </p:sp>
      <p:pic>
        <p:nvPicPr>
          <p:cNvPr id="10" name="Picture 26" descr="26dcad251bd83ef1c30c9d6ef83a67be">
            <a:hlinkClick r:id="rId3"/>
            <a:extLst>
              <a:ext uri="{FF2B5EF4-FFF2-40B4-BE49-F238E27FC236}">
                <a16:creationId xmlns:a16="http://schemas.microsoft.com/office/drawing/2014/main" id="{5FDBE2E0-DE76-4085-80D4-177886551D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0805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44b2921d33c77cdaf7e2bb2aba29fdbb">
            <a:hlinkClick r:id="rId5"/>
            <a:extLst>
              <a:ext uri="{FF2B5EF4-FFF2-40B4-BE49-F238E27FC236}">
                <a16:creationId xmlns:a16="http://schemas.microsoft.com/office/drawing/2014/main" id="{E3735B89-B0E0-49AC-B911-F5D8198A2F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10">
            <a:extLst>
              <a:ext uri="{FF2B5EF4-FFF2-40B4-BE49-F238E27FC236}">
                <a16:creationId xmlns:a16="http://schemas.microsoft.com/office/drawing/2014/main" id="{176F02F1-F1B3-4021-880E-4540BC644F21}"/>
              </a:ext>
            </a:extLst>
          </p:cNvPr>
          <p:cNvSpPr txBox="1">
            <a:spLocks/>
          </p:cNvSpPr>
          <p:nvPr/>
        </p:nvSpPr>
        <p:spPr>
          <a:xfrm>
            <a:off x="3995738" y="1600200"/>
            <a:ext cx="46910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ru-RU" sz="2800" b="1">
                <a:latin typeface="+mj-lt"/>
              </a:rPr>
              <a:t>Покормите птиц зимой!</a:t>
            </a:r>
          </a:p>
          <a:p>
            <a:pPr>
              <a:buFontTx/>
              <a:buNone/>
              <a:defRPr/>
            </a:pPr>
            <a:r>
              <a:rPr lang="ru-RU" sz="2800" b="1">
                <a:latin typeface="+mj-lt"/>
              </a:rPr>
              <a:t>Пусть со всех концов</a:t>
            </a:r>
          </a:p>
          <a:p>
            <a:pPr>
              <a:buFontTx/>
              <a:buNone/>
              <a:defRPr/>
            </a:pPr>
            <a:r>
              <a:rPr lang="ru-RU" sz="2800" b="1">
                <a:latin typeface="+mj-lt"/>
              </a:rPr>
              <a:t>К вам слетятся, как домой,</a:t>
            </a:r>
          </a:p>
          <a:p>
            <a:pPr>
              <a:buFontTx/>
              <a:buNone/>
              <a:defRPr/>
            </a:pPr>
            <a:r>
              <a:rPr lang="ru-RU" sz="2800" b="1">
                <a:latin typeface="+mj-lt"/>
              </a:rPr>
              <a:t>Стайки на крыльцо.</a:t>
            </a:r>
          </a:p>
          <a:p>
            <a:pPr>
              <a:buFontTx/>
              <a:buNone/>
              <a:defRPr/>
            </a:pPr>
            <a:r>
              <a:rPr lang="ru-RU" sz="2800" b="1">
                <a:latin typeface="+mj-lt"/>
              </a:rPr>
              <a:t>Не богаты их корма,</a:t>
            </a:r>
          </a:p>
          <a:p>
            <a:pPr>
              <a:buFontTx/>
              <a:buNone/>
              <a:defRPr/>
            </a:pPr>
            <a:r>
              <a:rPr lang="ru-RU" sz="2800" b="1">
                <a:latin typeface="+mj-lt"/>
              </a:rPr>
              <a:t>Горсть зерна нужна,</a:t>
            </a:r>
          </a:p>
          <a:p>
            <a:pPr>
              <a:buFontTx/>
              <a:buNone/>
              <a:defRPr/>
            </a:pPr>
            <a:r>
              <a:rPr lang="ru-RU" sz="2800" b="1">
                <a:latin typeface="+mj-lt"/>
              </a:rPr>
              <a:t>Горсть одна – и не страшна</a:t>
            </a:r>
          </a:p>
          <a:p>
            <a:pPr>
              <a:buFontTx/>
              <a:buNone/>
              <a:defRPr/>
            </a:pPr>
            <a:r>
              <a:rPr lang="ru-RU" sz="2800" b="1">
                <a:latin typeface="+mj-lt"/>
              </a:rPr>
              <a:t>Будет им зима.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D0B1C57-7317-45BD-80D4-073D985C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3988"/>
            <a:ext cx="240823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1833A677-2027-402B-9D6F-70D688F4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706813"/>
            <a:ext cx="24447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3D0ED9-C069-4A42-819E-4BFDF8EA8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" y="502920"/>
            <a:ext cx="82753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2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9172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131840" y="49411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32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1D120A6-82ED-4BB8-9981-76E00B7E47C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12" name="Содержимое 10">
            <a:extLst>
              <a:ext uri="{FF2B5EF4-FFF2-40B4-BE49-F238E27FC236}">
                <a16:creationId xmlns:a16="http://schemas.microsoft.com/office/drawing/2014/main" id="{176F02F1-F1B3-4021-880E-4540BC644F21}"/>
              </a:ext>
            </a:extLst>
          </p:cNvPr>
          <p:cNvSpPr txBox="1">
            <a:spLocks/>
          </p:cNvSpPr>
          <p:nvPr/>
        </p:nvSpPr>
        <p:spPr>
          <a:xfrm>
            <a:off x="3995738" y="1600200"/>
            <a:ext cx="46910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ABF3077-F7FB-4238-9EC0-1FE2DA2A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6D418AC-7CCD-46F8-9597-2D1BA13B6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3375"/>
            <a:ext cx="7848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58FA01-7CB8-45AA-B8D0-D5C3A70DC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5175"/>
            <a:ext cx="8208962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итоги: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rgbClr val="CC0099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- наши друзья! Они защищают растения от вредителей, украшают нашу природу, нуждаются в поддержке человека. Надо им помогать всегда! В нашем посёлке рядом с человеком зимуют воробьи, синицы, вороны, сороки, снегири. Зимуют не все птицы, а только приспособленные к выживанию в жёстких природных условиях.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их подкармливать. Возможно, если птиц постоянно подкармливать, то они не улетят в тёплые края и будут радовать нас своим присутствием.</a:t>
            </a:r>
          </a:p>
        </p:txBody>
      </p:sp>
      <p:pic>
        <p:nvPicPr>
          <p:cNvPr id="10" name="Picture 6" descr="C:\Users\Денис\Desktop\машин проект\f7a44f1a62c499e06392b44273586e87.gif">
            <a:extLst>
              <a:ext uri="{FF2B5EF4-FFF2-40B4-BE49-F238E27FC236}">
                <a16:creationId xmlns:a16="http://schemas.microsoft.com/office/drawing/2014/main" id="{8DBDDE50-B324-41AF-AFB2-DDFBD6AE28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2428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Денис\Desktop\машин проект\f7a44f1a62c499e06392b44273586e87.gif">
            <a:extLst>
              <a:ext uri="{FF2B5EF4-FFF2-40B4-BE49-F238E27FC236}">
                <a16:creationId xmlns:a16="http://schemas.microsoft.com/office/drawing/2014/main" id="{53C2BDBF-558E-4071-AD44-9D3661AFCF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88913"/>
            <a:ext cx="2428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2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1162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908720"/>
            <a:ext cx="62646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  <a:p>
            <a:r>
              <a:rPr lang="ru-RU" sz="4000" dirty="0"/>
              <a:t>Начинается урок,</a:t>
            </a:r>
          </a:p>
          <a:p>
            <a:r>
              <a:rPr lang="ru-RU" sz="4000" dirty="0"/>
              <a:t>Он пройдет ребята в прок,</a:t>
            </a:r>
          </a:p>
          <a:p>
            <a:r>
              <a:rPr lang="ru-RU" sz="4000" dirty="0"/>
              <a:t>Постарайтесь все понять, </a:t>
            </a:r>
          </a:p>
          <a:p>
            <a:r>
              <a:rPr lang="ru-RU" sz="4000" dirty="0"/>
              <a:t>Интересное узнать.</a:t>
            </a:r>
          </a:p>
        </p:txBody>
      </p:sp>
      <p:pic>
        <p:nvPicPr>
          <p:cNvPr id="5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75" y="404664"/>
            <a:ext cx="1839371" cy="168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863340" cy="26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ergei\Desktop\2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65" y="22252"/>
            <a:ext cx="1722329" cy="16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58" y="3789040"/>
            <a:ext cx="1593359" cy="17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1142976" y="1714488"/>
            <a:ext cx="1847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ÑÐ¾ÑÐ¾ Ð²Ð¸Ð´ Ð·Ð¸Ð¼Ñ Ñ Ð¾Ðº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" y="620688"/>
            <a:ext cx="7675833" cy="57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89" y="3646663"/>
            <a:ext cx="1824322" cy="273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8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8760"/>
            <a:ext cx="8856984" cy="45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2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34573" y="-1124710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101600" contourW="31750">
            <a:extrusionClr>
              <a:schemeClr val="bg2"/>
            </a:extrusionClr>
            <a:contourClr>
              <a:srgbClr val="002060"/>
            </a:contourClr>
          </a:sp3d>
        </p:spPr>
      </p:pic>
      <p:pic>
        <p:nvPicPr>
          <p:cNvPr id="2052" name="Picture 4" descr="ÐÐ°ÑÑÐ¸Ð½ÐºÐ¸ Ð¿Ð¾ Ð·Ð°Ð¿ÑÐ¾ÑÑ ÑÐ¾ÑÐ¾ Ð¿ÑÐ¸ÑÑ Ð·Ð¸Ð¼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3" y="260648"/>
            <a:ext cx="42560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Ð¾ÑÐ¾ Ð¿ÑÐ¸ÑÑ Ð·Ð¸Ð¼Ð¾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36" y="392169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´Ð¸ÐºÐ¸Ðµ Ð·Ð°Ð¼ÐµÑÐ·ÑÐ¸Ðµ Ð¶Ð¸Ð²Ð¾ÑÐ½ÑÐµ Ð·Ð¸Ð¼Ð¾Ð¹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36" y="324210"/>
            <a:ext cx="3890600" cy="28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Ð°ÑÑÐ¸Ð½ÐºÐ¸ Ð¿Ð¾ Ð·Ð°Ð¿ÑÐ¾ÑÑ  Ð¿ÑÐ¸ÑÑ Ð·Ð¸Ð¼Ð¾Ð¹ ÑÐ¾Ñ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2511"/>
            <a:ext cx="2607940" cy="34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98884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Как зимой </a:t>
            </a:r>
          </a:p>
          <a:p>
            <a:pPr algn="ctr"/>
            <a:r>
              <a:rPr lang="ru-RU" sz="7200" b="1" dirty="0">
                <a:solidFill>
                  <a:srgbClr val="FF0000"/>
                </a:solidFill>
              </a:rPr>
              <a:t>помочь птицам ?</a:t>
            </a:r>
          </a:p>
        </p:txBody>
      </p:sp>
      <p:pic>
        <p:nvPicPr>
          <p:cNvPr id="4102" name="Picture 6" descr="ÐÐ°ÑÑÐ¸Ð½ÐºÐ¸ Ð¿Ð¾ Ð·Ð°Ð¿ÑÐ¾ÑÑ ÑÐ¾ÑÐ¾ Ð¿ÑÐ¸ÑÑ Ð·Ð¸Ð¼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16632"/>
            <a:ext cx="286490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ÑÐ¾ÑÐ¾ Ð¿ÑÐ¸ÑÑ Ð·Ð¸Ð¼Ð¾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0748"/>
            <a:ext cx="3493393" cy="24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157161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Ð°ÑÑÐ¸Ð½ÐºÐ¸ Ð¿Ð¾ Ð·Ð°Ð¿ÑÐ¾ÑÑ Ð¿ÑÐ¸ÑÑ ÐºÐ¾ÑÑÐºÐ¸ Ð¿ÑÐ¸Ñ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11" y="1861722"/>
            <a:ext cx="6337725" cy="422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1468" y="83671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Перелётные птицы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Зимующие птицы</a:t>
            </a:r>
          </a:p>
        </p:txBody>
      </p:sp>
      <p:pic>
        <p:nvPicPr>
          <p:cNvPr id="6146" name="Picture 2" descr="ÐÐ°ÑÑÐ¸Ð½ÐºÐ¸ Ð¿Ð¾ Ð·Ð°Ð¿ÑÐ¾ÑÑ ÑÐ¾ÑÐ¾ Ð·Ð¸Ð¼ÑÑÑÐ¸Ñ Ð¿ÑÐ¸Ñ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6121"/>
            <a:ext cx="7704856" cy="4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378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171</cp:revision>
  <dcterms:created xsi:type="dcterms:W3CDTF">2012-08-02T11:19:06Z</dcterms:created>
  <dcterms:modified xsi:type="dcterms:W3CDTF">2021-01-31T14:09:28Z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2067082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