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60" r:id="rId4"/>
    <p:sldId id="262" r:id="rId5"/>
    <p:sldId id="258" r:id="rId6"/>
    <p:sldId id="261" r:id="rId7"/>
    <p:sldId id="266" r:id="rId8"/>
    <p:sldId id="269" r:id="rId9"/>
    <p:sldId id="271" r:id="rId10"/>
    <p:sldId id="268" r:id="rId11"/>
    <p:sldId id="265" r:id="rId12"/>
    <p:sldId id="270" r:id="rId13"/>
    <p:sldId id="267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6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D8C7F-A566-4061-A1F0-011A1D46AFF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BD69D50-829C-47AA-854E-64132A030EE0}">
      <dgm:prSet phldrT="[Текст]" custT="1"/>
      <dgm:spPr/>
      <dgm:t>
        <a:bodyPr/>
        <a:lstStyle/>
        <a:p>
          <a:r>
            <a: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Домашнее задание часто дается в спешке, в «свернутом» виде</a:t>
          </a:r>
        </a:p>
      </dgm:t>
    </dgm:pt>
    <dgm:pt modelId="{5DAD6A42-6347-4249-8A6A-F4A931129822}" type="parTrans" cxnId="{15737122-AB5C-4CF4-8CC5-8239C2795C62}">
      <dgm:prSet/>
      <dgm:spPr/>
      <dgm:t>
        <a:bodyPr/>
        <a:lstStyle/>
        <a:p>
          <a:endParaRPr lang="ru-RU"/>
        </a:p>
      </dgm:t>
    </dgm:pt>
    <dgm:pt modelId="{192926D4-4BC1-4E52-980C-224B4CCB3F2D}" type="sibTrans" cxnId="{15737122-AB5C-4CF4-8CC5-8239C2795C62}">
      <dgm:prSet/>
      <dgm:spPr/>
      <dgm:t>
        <a:bodyPr/>
        <a:lstStyle/>
        <a:p>
          <a:endParaRPr lang="ru-RU"/>
        </a:p>
      </dgm:t>
    </dgm:pt>
    <dgm:pt modelId="{AE451387-05DA-4A6C-A5D9-36007442F4E2}">
      <dgm:prSet phldrT="[Текст]" custT="1"/>
      <dgm:spPr/>
      <dgm:t>
        <a:bodyPr/>
        <a:lstStyle/>
        <a:p>
          <a:r>
            <a: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Этот элемент урока оказывается недостаточно продуманным и разработанным</a:t>
          </a:r>
        </a:p>
      </dgm:t>
    </dgm:pt>
    <dgm:pt modelId="{3EA8A913-732E-44F6-8897-4411DB934848}" type="parTrans" cxnId="{CB319919-7CC4-4964-98E9-94BB3A041B93}">
      <dgm:prSet/>
      <dgm:spPr/>
      <dgm:t>
        <a:bodyPr/>
        <a:lstStyle/>
        <a:p>
          <a:endParaRPr lang="ru-RU"/>
        </a:p>
      </dgm:t>
    </dgm:pt>
    <dgm:pt modelId="{7AC0C0BB-FA64-4F0F-B4F8-8FDAE0B4D628}" type="sibTrans" cxnId="{CB319919-7CC4-4964-98E9-94BB3A041B93}">
      <dgm:prSet/>
      <dgm:spPr/>
      <dgm:t>
        <a:bodyPr/>
        <a:lstStyle/>
        <a:p>
          <a:endParaRPr lang="ru-RU"/>
        </a:p>
      </dgm:t>
    </dgm:pt>
    <dgm:pt modelId="{293AAB30-AA60-48C2-9295-7C2968298DFF}">
      <dgm:prSet phldrT="[Текст]" custT="1"/>
      <dgm:spPr/>
      <dgm:t>
        <a:bodyPr/>
        <a:lstStyle/>
        <a:p>
          <a:r>
            <a: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Неравномерность в распределении учебной нагрузки на учащихся, которая провоцирует отставание одних учащихся и снижение интереса к предмету  у других. </a:t>
          </a:r>
        </a:p>
      </dgm:t>
    </dgm:pt>
    <dgm:pt modelId="{10DDD901-D508-415B-9394-25851FB1F537}" type="parTrans" cxnId="{3FE671D4-0561-4205-881C-E9E162134C07}">
      <dgm:prSet/>
      <dgm:spPr/>
      <dgm:t>
        <a:bodyPr/>
        <a:lstStyle/>
        <a:p>
          <a:endParaRPr lang="ru-RU"/>
        </a:p>
      </dgm:t>
    </dgm:pt>
    <dgm:pt modelId="{F56E6CB1-E7AC-4E12-910C-E272441015E0}" type="sibTrans" cxnId="{3FE671D4-0561-4205-881C-E9E162134C07}">
      <dgm:prSet/>
      <dgm:spPr/>
      <dgm:t>
        <a:bodyPr/>
        <a:lstStyle/>
        <a:p>
          <a:endParaRPr lang="ru-RU"/>
        </a:p>
      </dgm:t>
    </dgm:pt>
    <dgm:pt modelId="{45469E8D-9BB1-44BF-B781-4DB831F62207}" type="pres">
      <dgm:prSet presAssocID="{53BD8C7F-A566-4061-A1F0-011A1D46AFF6}" presName="CompostProcess" presStyleCnt="0">
        <dgm:presLayoutVars>
          <dgm:dir/>
          <dgm:resizeHandles val="exact"/>
        </dgm:presLayoutVars>
      </dgm:prSet>
      <dgm:spPr/>
    </dgm:pt>
    <dgm:pt modelId="{1BB71970-9AAE-4DF3-AF61-FD459CE68513}" type="pres">
      <dgm:prSet presAssocID="{53BD8C7F-A566-4061-A1F0-011A1D46AFF6}" presName="arrow" presStyleLbl="bgShp" presStyleIdx="0" presStyleCnt="1"/>
      <dgm:spPr/>
    </dgm:pt>
    <dgm:pt modelId="{D3FD19E0-6337-446C-BCFF-82FA842BDBD7}" type="pres">
      <dgm:prSet presAssocID="{53BD8C7F-A566-4061-A1F0-011A1D46AFF6}" presName="linearProcess" presStyleCnt="0"/>
      <dgm:spPr/>
    </dgm:pt>
    <dgm:pt modelId="{1C2A8917-77BD-45A9-9AAA-F0B29A800B10}" type="pres">
      <dgm:prSet presAssocID="{EBD69D50-829C-47AA-854E-64132A030EE0}" presName="textNode" presStyleLbl="node1" presStyleIdx="0" presStyleCnt="3" custScaleX="65221" custScaleY="185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0AFD9-22AE-4B6B-A290-9D58604C8DC5}" type="pres">
      <dgm:prSet presAssocID="{192926D4-4BC1-4E52-980C-224B4CCB3F2D}" presName="sibTrans" presStyleCnt="0"/>
      <dgm:spPr/>
    </dgm:pt>
    <dgm:pt modelId="{1A69CE76-5791-4100-9312-0E7CD613680A}" type="pres">
      <dgm:prSet presAssocID="{AE451387-05DA-4A6C-A5D9-36007442F4E2}" presName="textNode" presStyleLbl="node1" presStyleIdx="1" presStyleCnt="3" custScaleX="95034" custScaleY="216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FA98D-7D10-47CB-8F2C-A1322BA2828E}" type="pres">
      <dgm:prSet presAssocID="{7AC0C0BB-FA64-4F0F-B4F8-8FDAE0B4D628}" presName="sibTrans" presStyleCnt="0"/>
      <dgm:spPr/>
    </dgm:pt>
    <dgm:pt modelId="{7CC6E31E-F4F2-49DA-BEA3-5B4A1C6F931E}" type="pres">
      <dgm:prSet presAssocID="{293AAB30-AA60-48C2-9295-7C2968298DFF}" presName="textNode" presStyleLbl="node1" presStyleIdx="2" presStyleCnt="3" custScaleY="234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49EFB2-E3FF-4A2D-8D0C-45FCADEA345F}" type="presOf" srcId="{EBD69D50-829C-47AA-854E-64132A030EE0}" destId="{1C2A8917-77BD-45A9-9AAA-F0B29A800B10}" srcOrd="0" destOrd="0" presId="urn:microsoft.com/office/officeart/2005/8/layout/hProcess9"/>
    <dgm:cxn modelId="{21907FD2-BB54-4D52-A005-0EA705F4DA00}" type="presOf" srcId="{293AAB30-AA60-48C2-9295-7C2968298DFF}" destId="{7CC6E31E-F4F2-49DA-BEA3-5B4A1C6F931E}" srcOrd="0" destOrd="0" presId="urn:microsoft.com/office/officeart/2005/8/layout/hProcess9"/>
    <dgm:cxn modelId="{15737122-AB5C-4CF4-8CC5-8239C2795C62}" srcId="{53BD8C7F-A566-4061-A1F0-011A1D46AFF6}" destId="{EBD69D50-829C-47AA-854E-64132A030EE0}" srcOrd="0" destOrd="0" parTransId="{5DAD6A42-6347-4249-8A6A-F4A931129822}" sibTransId="{192926D4-4BC1-4E52-980C-224B4CCB3F2D}"/>
    <dgm:cxn modelId="{3FE671D4-0561-4205-881C-E9E162134C07}" srcId="{53BD8C7F-A566-4061-A1F0-011A1D46AFF6}" destId="{293AAB30-AA60-48C2-9295-7C2968298DFF}" srcOrd="2" destOrd="0" parTransId="{10DDD901-D508-415B-9394-25851FB1F537}" sibTransId="{F56E6CB1-E7AC-4E12-910C-E272441015E0}"/>
    <dgm:cxn modelId="{CB319919-7CC4-4964-98E9-94BB3A041B93}" srcId="{53BD8C7F-A566-4061-A1F0-011A1D46AFF6}" destId="{AE451387-05DA-4A6C-A5D9-36007442F4E2}" srcOrd="1" destOrd="0" parTransId="{3EA8A913-732E-44F6-8897-4411DB934848}" sibTransId="{7AC0C0BB-FA64-4F0F-B4F8-8FDAE0B4D628}"/>
    <dgm:cxn modelId="{26428DEB-0F55-463A-ABBB-973927070323}" type="presOf" srcId="{AE451387-05DA-4A6C-A5D9-36007442F4E2}" destId="{1A69CE76-5791-4100-9312-0E7CD613680A}" srcOrd="0" destOrd="0" presId="urn:microsoft.com/office/officeart/2005/8/layout/hProcess9"/>
    <dgm:cxn modelId="{7DA2C592-22B9-42FE-9AE1-F434856D5672}" type="presOf" srcId="{53BD8C7F-A566-4061-A1F0-011A1D46AFF6}" destId="{45469E8D-9BB1-44BF-B781-4DB831F62207}" srcOrd="0" destOrd="0" presId="urn:microsoft.com/office/officeart/2005/8/layout/hProcess9"/>
    <dgm:cxn modelId="{0E45F68F-990D-4EF5-8A15-F80C53A8B290}" type="presParOf" srcId="{45469E8D-9BB1-44BF-B781-4DB831F62207}" destId="{1BB71970-9AAE-4DF3-AF61-FD459CE68513}" srcOrd="0" destOrd="0" presId="urn:microsoft.com/office/officeart/2005/8/layout/hProcess9"/>
    <dgm:cxn modelId="{127682B7-D5EC-4C83-9B61-06627C76C389}" type="presParOf" srcId="{45469E8D-9BB1-44BF-B781-4DB831F62207}" destId="{D3FD19E0-6337-446C-BCFF-82FA842BDBD7}" srcOrd="1" destOrd="0" presId="urn:microsoft.com/office/officeart/2005/8/layout/hProcess9"/>
    <dgm:cxn modelId="{90D5B743-175B-45DD-80B1-56D5FA63FFF0}" type="presParOf" srcId="{D3FD19E0-6337-446C-BCFF-82FA842BDBD7}" destId="{1C2A8917-77BD-45A9-9AAA-F0B29A800B10}" srcOrd="0" destOrd="0" presId="urn:microsoft.com/office/officeart/2005/8/layout/hProcess9"/>
    <dgm:cxn modelId="{D855FDC3-A071-4CC1-BDF9-E955CC3500C7}" type="presParOf" srcId="{D3FD19E0-6337-446C-BCFF-82FA842BDBD7}" destId="{6970AFD9-22AE-4B6B-A290-9D58604C8DC5}" srcOrd="1" destOrd="0" presId="urn:microsoft.com/office/officeart/2005/8/layout/hProcess9"/>
    <dgm:cxn modelId="{4CAFCF2F-070A-47D0-9916-B60075EBC0B0}" type="presParOf" srcId="{D3FD19E0-6337-446C-BCFF-82FA842BDBD7}" destId="{1A69CE76-5791-4100-9312-0E7CD613680A}" srcOrd="2" destOrd="0" presId="urn:microsoft.com/office/officeart/2005/8/layout/hProcess9"/>
    <dgm:cxn modelId="{3A8BE800-F7A4-4DAA-8775-7A519648D2FA}" type="presParOf" srcId="{D3FD19E0-6337-446C-BCFF-82FA842BDBD7}" destId="{A98FA98D-7D10-47CB-8F2C-A1322BA2828E}" srcOrd="3" destOrd="0" presId="urn:microsoft.com/office/officeart/2005/8/layout/hProcess9"/>
    <dgm:cxn modelId="{EDBAC604-6D6F-41FC-9BE6-4BD56497F525}" type="presParOf" srcId="{D3FD19E0-6337-446C-BCFF-82FA842BDBD7}" destId="{7CC6E31E-F4F2-49DA-BEA3-5B4A1C6F931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084876-BB95-4627-88D2-5535359ED94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852D63-2E37-4AB8-A456-FAF023F9BF58}">
      <dgm:prSet phldrT="[Текст]" custT="1"/>
      <dgm:spPr/>
      <dgm:t>
        <a:bodyPr/>
        <a:lstStyle/>
        <a:p>
          <a:r>
            <a:rPr lang="ru-RU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Нестандартные домашние задания </a:t>
          </a:r>
        </a:p>
      </dgm:t>
    </dgm:pt>
    <dgm:pt modelId="{801BE8FB-DD2E-4C2F-995D-0674384FE517}" type="parTrans" cxnId="{F6BD38BA-070A-44C4-9781-00ABB20443AD}">
      <dgm:prSet/>
      <dgm:spPr/>
      <dgm:t>
        <a:bodyPr/>
        <a:lstStyle/>
        <a:p>
          <a:endParaRPr lang="ru-RU"/>
        </a:p>
      </dgm:t>
    </dgm:pt>
    <dgm:pt modelId="{788C73FF-5DD2-49B7-926F-049346D2D1CC}" type="sibTrans" cxnId="{F6BD38BA-070A-44C4-9781-00ABB20443AD}">
      <dgm:prSet/>
      <dgm:spPr/>
      <dgm:t>
        <a:bodyPr/>
        <a:lstStyle/>
        <a:p>
          <a:endParaRPr lang="ru-RU"/>
        </a:p>
      </dgm:t>
    </dgm:pt>
    <dgm:pt modelId="{2240DE78-A72A-4FAA-99DE-D824615334D7}">
      <dgm:prSet phldrT="[Текст]" custT="1"/>
      <dgm:spPr/>
      <dgm:t>
        <a:bodyPr/>
        <a:lstStyle/>
        <a:p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Проблемные </a:t>
          </a:r>
          <a:r>
            <a:rPr lang="ru-RU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ситуации</a:t>
          </a:r>
        </a:p>
      </dgm:t>
    </dgm:pt>
    <dgm:pt modelId="{6F974162-F734-4888-8395-431F16C663A1}" type="parTrans" cxnId="{6819C019-F6D7-4388-B895-371B45F7F1D5}">
      <dgm:prSet/>
      <dgm:spPr/>
      <dgm:t>
        <a:bodyPr/>
        <a:lstStyle/>
        <a:p>
          <a:endParaRPr lang="ru-RU"/>
        </a:p>
      </dgm:t>
    </dgm:pt>
    <dgm:pt modelId="{93D097B0-DC9A-4ABC-BDEE-7536219AAB9D}" type="sibTrans" cxnId="{6819C019-F6D7-4388-B895-371B45F7F1D5}">
      <dgm:prSet/>
      <dgm:spPr/>
      <dgm:t>
        <a:bodyPr/>
        <a:lstStyle/>
        <a:p>
          <a:endParaRPr lang="ru-RU"/>
        </a:p>
      </dgm:t>
    </dgm:pt>
    <dgm:pt modelId="{30B77392-ACE2-465C-8D13-026D156DCCA6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</a:t>
          </a: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задания с элементами занимательности</a:t>
          </a:r>
        </a:p>
      </dgm:t>
    </dgm:pt>
    <dgm:pt modelId="{8670E1E3-916D-4C6D-B0E0-B444BB84717C}" type="parTrans" cxnId="{A04C2359-53EB-42CB-ABC5-0E211A2D0A75}">
      <dgm:prSet/>
      <dgm:spPr/>
      <dgm:t>
        <a:bodyPr/>
        <a:lstStyle/>
        <a:p>
          <a:endParaRPr lang="ru-RU"/>
        </a:p>
      </dgm:t>
    </dgm:pt>
    <dgm:pt modelId="{72C38187-2FDE-4EDC-A89C-CB5ACC58D67F}" type="sibTrans" cxnId="{A04C2359-53EB-42CB-ABC5-0E211A2D0A75}">
      <dgm:prSet/>
      <dgm:spPr/>
      <dgm:t>
        <a:bodyPr/>
        <a:lstStyle/>
        <a:p>
          <a:endParaRPr lang="ru-RU"/>
        </a:p>
      </dgm:t>
    </dgm:pt>
    <dgm:pt modelId="{3CC9FEE5-4E46-4ECC-A0FA-3F820AFE5664}" type="pres">
      <dgm:prSet presAssocID="{25084876-BB95-4627-88D2-5535359ED94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006146-C0A7-4701-8794-162856D1D92B}" type="pres">
      <dgm:prSet presAssocID="{51852D63-2E37-4AB8-A456-FAF023F9BF58}" presName="hierRoot1" presStyleCnt="0">
        <dgm:presLayoutVars>
          <dgm:hierBranch val="init"/>
        </dgm:presLayoutVars>
      </dgm:prSet>
      <dgm:spPr/>
    </dgm:pt>
    <dgm:pt modelId="{485730A8-4AC3-429E-B184-667178AFA868}" type="pres">
      <dgm:prSet presAssocID="{51852D63-2E37-4AB8-A456-FAF023F9BF58}" presName="rootComposite1" presStyleCnt="0"/>
      <dgm:spPr/>
    </dgm:pt>
    <dgm:pt modelId="{71A5DEBE-9A44-4A7B-98D3-80D6C0F12180}" type="pres">
      <dgm:prSet presAssocID="{51852D63-2E37-4AB8-A456-FAF023F9BF58}" presName="rootText1" presStyleLbl="alignAcc1" presStyleIdx="0" presStyleCnt="0" custScaleX="1370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05D589-108E-4FA0-AC8B-3A7C78662135}" type="pres">
      <dgm:prSet presAssocID="{51852D63-2E37-4AB8-A456-FAF023F9BF58}" presName="topArc1" presStyleLbl="parChTrans1D1" presStyleIdx="0" presStyleCnt="6"/>
      <dgm:spPr/>
    </dgm:pt>
    <dgm:pt modelId="{F76B4899-5199-4CED-9F19-01C62A11F67E}" type="pres">
      <dgm:prSet presAssocID="{51852D63-2E37-4AB8-A456-FAF023F9BF58}" presName="bottomArc1" presStyleLbl="parChTrans1D1" presStyleIdx="1" presStyleCnt="6"/>
      <dgm:spPr/>
    </dgm:pt>
    <dgm:pt modelId="{67F7A38C-89A4-492E-B564-096950E964C1}" type="pres">
      <dgm:prSet presAssocID="{51852D63-2E37-4AB8-A456-FAF023F9BF58}" presName="topConnNode1" presStyleLbl="node1" presStyleIdx="0" presStyleCnt="0"/>
      <dgm:spPr/>
      <dgm:t>
        <a:bodyPr/>
        <a:lstStyle/>
        <a:p>
          <a:endParaRPr lang="ru-RU"/>
        </a:p>
      </dgm:t>
    </dgm:pt>
    <dgm:pt modelId="{847ADE99-CA8D-4302-9C57-24E327436B6A}" type="pres">
      <dgm:prSet presAssocID="{51852D63-2E37-4AB8-A456-FAF023F9BF58}" presName="hierChild2" presStyleCnt="0"/>
      <dgm:spPr/>
    </dgm:pt>
    <dgm:pt modelId="{5911EA09-9E3D-4F08-92B1-F3D9BD819724}" type="pres">
      <dgm:prSet presAssocID="{6F974162-F734-4888-8395-431F16C663A1}" presName="Name28" presStyleLbl="parChTrans1D2" presStyleIdx="0" presStyleCnt="2"/>
      <dgm:spPr/>
      <dgm:t>
        <a:bodyPr/>
        <a:lstStyle/>
        <a:p>
          <a:endParaRPr lang="ru-RU"/>
        </a:p>
      </dgm:t>
    </dgm:pt>
    <dgm:pt modelId="{AF7D10BD-2D6A-4172-8A4E-20AEED8F0A38}" type="pres">
      <dgm:prSet presAssocID="{2240DE78-A72A-4FAA-99DE-D824615334D7}" presName="hierRoot2" presStyleCnt="0">
        <dgm:presLayoutVars>
          <dgm:hierBranch val="init"/>
        </dgm:presLayoutVars>
      </dgm:prSet>
      <dgm:spPr/>
    </dgm:pt>
    <dgm:pt modelId="{1B4B824C-B138-4F88-89FB-470053698EEB}" type="pres">
      <dgm:prSet presAssocID="{2240DE78-A72A-4FAA-99DE-D824615334D7}" presName="rootComposite2" presStyleCnt="0"/>
      <dgm:spPr/>
    </dgm:pt>
    <dgm:pt modelId="{FE851185-3790-400D-B2B6-098B130A581C}" type="pres">
      <dgm:prSet presAssocID="{2240DE78-A72A-4FAA-99DE-D824615334D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1ABE14-DF44-4408-9754-A63E469D3AE0}" type="pres">
      <dgm:prSet presAssocID="{2240DE78-A72A-4FAA-99DE-D824615334D7}" presName="topArc2" presStyleLbl="parChTrans1D1" presStyleIdx="2" presStyleCnt="6"/>
      <dgm:spPr/>
    </dgm:pt>
    <dgm:pt modelId="{253324D0-CE4F-4F1C-AE90-820C603BC8B8}" type="pres">
      <dgm:prSet presAssocID="{2240DE78-A72A-4FAA-99DE-D824615334D7}" presName="bottomArc2" presStyleLbl="parChTrans1D1" presStyleIdx="3" presStyleCnt="6"/>
      <dgm:spPr/>
    </dgm:pt>
    <dgm:pt modelId="{8AAF0FC5-7B44-4F3C-B56D-DD7DB0F198F6}" type="pres">
      <dgm:prSet presAssocID="{2240DE78-A72A-4FAA-99DE-D824615334D7}" presName="topConnNode2" presStyleLbl="node2" presStyleIdx="0" presStyleCnt="0"/>
      <dgm:spPr/>
      <dgm:t>
        <a:bodyPr/>
        <a:lstStyle/>
        <a:p>
          <a:endParaRPr lang="ru-RU"/>
        </a:p>
      </dgm:t>
    </dgm:pt>
    <dgm:pt modelId="{C936918E-25A1-4F72-827E-D298999653DA}" type="pres">
      <dgm:prSet presAssocID="{2240DE78-A72A-4FAA-99DE-D824615334D7}" presName="hierChild4" presStyleCnt="0"/>
      <dgm:spPr/>
    </dgm:pt>
    <dgm:pt modelId="{9D9F6255-9B4D-436A-919C-0D03FA727325}" type="pres">
      <dgm:prSet presAssocID="{2240DE78-A72A-4FAA-99DE-D824615334D7}" presName="hierChild5" presStyleCnt="0"/>
      <dgm:spPr/>
    </dgm:pt>
    <dgm:pt modelId="{7CF7E4A6-20E7-4BDE-B90D-C5B5B8281C92}" type="pres">
      <dgm:prSet presAssocID="{8670E1E3-916D-4C6D-B0E0-B444BB84717C}" presName="Name28" presStyleLbl="parChTrans1D2" presStyleIdx="1" presStyleCnt="2"/>
      <dgm:spPr/>
      <dgm:t>
        <a:bodyPr/>
        <a:lstStyle/>
        <a:p>
          <a:endParaRPr lang="ru-RU"/>
        </a:p>
      </dgm:t>
    </dgm:pt>
    <dgm:pt modelId="{16AEAE85-B4B9-4FBA-B677-8FA41AF3D74E}" type="pres">
      <dgm:prSet presAssocID="{30B77392-ACE2-465C-8D13-026D156DCCA6}" presName="hierRoot2" presStyleCnt="0">
        <dgm:presLayoutVars>
          <dgm:hierBranch val="init"/>
        </dgm:presLayoutVars>
      </dgm:prSet>
      <dgm:spPr/>
    </dgm:pt>
    <dgm:pt modelId="{C07C6750-8986-465D-9619-52E2D1030734}" type="pres">
      <dgm:prSet presAssocID="{30B77392-ACE2-465C-8D13-026D156DCCA6}" presName="rootComposite2" presStyleCnt="0"/>
      <dgm:spPr/>
    </dgm:pt>
    <dgm:pt modelId="{D61C6CE5-0F56-4399-90BE-FD551ACD1DE7}" type="pres">
      <dgm:prSet presAssocID="{30B77392-ACE2-465C-8D13-026D156DCCA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65AD8D-E80E-4511-9FCC-40983A89E8B1}" type="pres">
      <dgm:prSet presAssocID="{30B77392-ACE2-465C-8D13-026D156DCCA6}" presName="topArc2" presStyleLbl="parChTrans1D1" presStyleIdx="4" presStyleCnt="6"/>
      <dgm:spPr/>
    </dgm:pt>
    <dgm:pt modelId="{2A2665C2-816D-4341-A8BF-6E0781953DA2}" type="pres">
      <dgm:prSet presAssocID="{30B77392-ACE2-465C-8D13-026D156DCCA6}" presName="bottomArc2" presStyleLbl="parChTrans1D1" presStyleIdx="5" presStyleCnt="6"/>
      <dgm:spPr/>
    </dgm:pt>
    <dgm:pt modelId="{3DD4D463-7125-4A8C-94E4-4DBD8BB4261C}" type="pres">
      <dgm:prSet presAssocID="{30B77392-ACE2-465C-8D13-026D156DCCA6}" presName="topConnNode2" presStyleLbl="node2" presStyleIdx="0" presStyleCnt="0"/>
      <dgm:spPr/>
      <dgm:t>
        <a:bodyPr/>
        <a:lstStyle/>
        <a:p>
          <a:endParaRPr lang="ru-RU"/>
        </a:p>
      </dgm:t>
    </dgm:pt>
    <dgm:pt modelId="{728ADCAA-D975-404C-86FE-36875702961C}" type="pres">
      <dgm:prSet presAssocID="{30B77392-ACE2-465C-8D13-026D156DCCA6}" presName="hierChild4" presStyleCnt="0"/>
      <dgm:spPr/>
    </dgm:pt>
    <dgm:pt modelId="{2DDB3BDA-6714-452D-8CE9-09E5CC8A1E16}" type="pres">
      <dgm:prSet presAssocID="{30B77392-ACE2-465C-8D13-026D156DCCA6}" presName="hierChild5" presStyleCnt="0"/>
      <dgm:spPr/>
    </dgm:pt>
    <dgm:pt modelId="{22756517-1A6B-49D1-8C0D-47AAD365FDA0}" type="pres">
      <dgm:prSet presAssocID="{51852D63-2E37-4AB8-A456-FAF023F9BF58}" presName="hierChild3" presStyleCnt="0"/>
      <dgm:spPr/>
    </dgm:pt>
  </dgm:ptLst>
  <dgm:cxnLst>
    <dgm:cxn modelId="{DAFA8FDE-7EBB-4ADE-8E61-C20249418C16}" type="presOf" srcId="{8670E1E3-916D-4C6D-B0E0-B444BB84717C}" destId="{7CF7E4A6-20E7-4BDE-B90D-C5B5B8281C92}" srcOrd="0" destOrd="0" presId="urn:microsoft.com/office/officeart/2008/layout/HalfCircleOrganizationChart"/>
    <dgm:cxn modelId="{5E704E28-6D2C-43FC-A7F3-E9EA0AC364BC}" type="presOf" srcId="{30B77392-ACE2-465C-8D13-026D156DCCA6}" destId="{D61C6CE5-0F56-4399-90BE-FD551ACD1DE7}" srcOrd="0" destOrd="0" presId="urn:microsoft.com/office/officeart/2008/layout/HalfCircleOrganizationChart"/>
    <dgm:cxn modelId="{F6BD38BA-070A-44C4-9781-00ABB20443AD}" srcId="{25084876-BB95-4627-88D2-5535359ED94F}" destId="{51852D63-2E37-4AB8-A456-FAF023F9BF58}" srcOrd="0" destOrd="0" parTransId="{801BE8FB-DD2E-4C2F-995D-0674384FE517}" sibTransId="{788C73FF-5DD2-49B7-926F-049346D2D1CC}"/>
    <dgm:cxn modelId="{5C0B24E5-8FAC-442D-9455-B1BB12851E6E}" type="presOf" srcId="{30B77392-ACE2-465C-8D13-026D156DCCA6}" destId="{3DD4D463-7125-4A8C-94E4-4DBD8BB4261C}" srcOrd="1" destOrd="0" presId="urn:microsoft.com/office/officeart/2008/layout/HalfCircleOrganizationChart"/>
    <dgm:cxn modelId="{6819C019-F6D7-4388-B895-371B45F7F1D5}" srcId="{51852D63-2E37-4AB8-A456-FAF023F9BF58}" destId="{2240DE78-A72A-4FAA-99DE-D824615334D7}" srcOrd="0" destOrd="0" parTransId="{6F974162-F734-4888-8395-431F16C663A1}" sibTransId="{93D097B0-DC9A-4ABC-BDEE-7536219AAB9D}"/>
    <dgm:cxn modelId="{A010F86C-E6D5-4526-84C7-6CD641A2319A}" type="presOf" srcId="{51852D63-2E37-4AB8-A456-FAF023F9BF58}" destId="{71A5DEBE-9A44-4A7B-98D3-80D6C0F12180}" srcOrd="0" destOrd="0" presId="urn:microsoft.com/office/officeart/2008/layout/HalfCircleOrganizationChart"/>
    <dgm:cxn modelId="{DB4CB6FB-F1E6-4095-84E0-46CC37FE5711}" type="presOf" srcId="{2240DE78-A72A-4FAA-99DE-D824615334D7}" destId="{8AAF0FC5-7B44-4F3C-B56D-DD7DB0F198F6}" srcOrd="1" destOrd="0" presId="urn:microsoft.com/office/officeart/2008/layout/HalfCircleOrganizationChart"/>
    <dgm:cxn modelId="{A04C2359-53EB-42CB-ABC5-0E211A2D0A75}" srcId="{51852D63-2E37-4AB8-A456-FAF023F9BF58}" destId="{30B77392-ACE2-465C-8D13-026D156DCCA6}" srcOrd="1" destOrd="0" parTransId="{8670E1E3-916D-4C6D-B0E0-B444BB84717C}" sibTransId="{72C38187-2FDE-4EDC-A89C-CB5ACC58D67F}"/>
    <dgm:cxn modelId="{D52F379F-E1D9-405C-9B70-1B5CB054F2B3}" type="presOf" srcId="{6F974162-F734-4888-8395-431F16C663A1}" destId="{5911EA09-9E3D-4F08-92B1-F3D9BD819724}" srcOrd="0" destOrd="0" presId="urn:microsoft.com/office/officeart/2008/layout/HalfCircleOrganizationChart"/>
    <dgm:cxn modelId="{CE17DF94-4150-4F4F-892D-A9429E00A1F2}" type="presOf" srcId="{51852D63-2E37-4AB8-A456-FAF023F9BF58}" destId="{67F7A38C-89A4-492E-B564-096950E964C1}" srcOrd="1" destOrd="0" presId="urn:microsoft.com/office/officeart/2008/layout/HalfCircleOrganizationChart"/>
    <dgm:cxn modelId="{79EE0E53-BBA2-4E00-BA4C-D5762C5EDC03}" type="presOf" srcId="{25084876-BB95-4627-88D2-5535359ED94F}" destId="{3CC9FEE5-4E46-4ECC-A0FA-3F820AFE5664}" srcOrd="0" destOrd="0" presId="urn:microsoft.com/office/officeart/2008/layout/HalfCircleOrganizationChart"/>
    <dgm:cxn modelId="{21E783CB-DEAB-4C93-8C13-9BABE87898E1}" type="presOf" srcId="{2240DE78-A72A-4FAA-99DE-D824615334D7}" destId="{FE851185-3790-400D-B2B6-098B130A581C}" srcOrd="0" destOrd="0" presId="urn:microsoft.com/office/officeart/2008/layout/HalfCircleOrganizationChart"/>
    <dgm:cxn modelId="{C5DA152C-ACDE-430B-B2E9-5AAC01774612}" type="presParOf" srcId="{3CC9FEE5-4E46-4ECC-A0FA-3F820AFE5664}" destId="{A1006146-C0A7-4701-8794-162856D1D92B}" srcOrd="0" destOrd="0" presId="urn:microsoft.com/office/officeart/2008/layout/HalfCircleOrganizationChart"/>
    <dgm:cxn modelId="{FD71BCF0-AF34-479D-80A0-9D5263AE6178}" type="presParOf" srcId="{A1006146-C0A7-4701-8794-162856D1D92B}" destId="{485730A8-4AC3-429E-B184-667178AFA868}" srcOrd="0" destOrd="0" presId="urn:microsoft.com/office/officeart/2008/layout/HalfCircleOrganizationChart"/>
    <dgm:cxn modelId="{AB744CF5-5DC4-4406-A486-159B17AEFF3F}" type="presParOf" srcId="{485730A8-4AC3-429E-B184-667178AFA868}" destId="{71A5DEBE-9A44-4A7B-98D3-80D6C0F12180}" srcOrd="0" destOrd="0" presId="urn:microsoft.com/office/officeart/2008/layout/HalfCircleOrganizationChart"/>
    <dgm:cxn modelId="{BDC670B3-2887-46C5-85E1-E35CCE5A4DB5}" type="presParOf" srcId="{485730A8-4AC3-429E-B184-667178AFA868}" destId="{3905D589-108E-4FA0-AC8B-3A7C78662135}" srcOrd="1" destOrd="0" presId="urn:microsoft.com/office/officeart/2008/layout/HalfCircleOrganizationChart"/>
    <dgm:cxn modelId="{1EB6C4D7-CC77-4ED6-BB3B-E3D29CAA71BB}" type="presParOf" srcId="{485730A8-4AC3-429E-B184-667178AFA868}" destId="{F76B4899-5199-4CED-9F19-01C62A11F67E}" srcOrd="2" destOrd="0" presId="urn:microsoft.com/office/officeart/2008/layout/HalfCircleOrganizationChart"/>
    <dgm:cxn modelId="{25BD7637-0CD9-41E9-A88B-ABC4020F61B3}" type="presParOf" srcId="{485730A8-4AC3-429E-B184-667178AFA868}" destId="{67F7A38C-89A4-492E-B564-096950E964C1}" srcOrd="3" destOrd="0" presId="urn:microsoft.com/office/officeart/2008/layout/HalfCircleOrganizationChart"/>
    <dgm:cxn modelId="{EF4CDFA8-71BF-4D0F-AD46-B84D08B79955}" type="presParOf" srcId="{A1006146-C0A7-4701-8794-162856D1D92B}" destId="{847ADE99-CA8D-4302-9C57-24E327436B6A}" srcOrd="1" destOrd="0" presId="urn:microsoft.com/office/officeart/2008/layout/HalfCircleOrganizationChart"/>
    <dgm:cxn modelId="{9D66EE8A-3524-4358-A16E-6A448F2B98AF}" type="presParOf" srcId="{847ADE99-CA8D-4302-9C57-24E327436B6A}" destId="{5911EA09-9E3D-4F08-92B1-F3D9BD819724}" srcOrd="0" destOrd="0" presId="urn:microsoft.com/office/officeart/2008/layout/HalfCircleOrganizationChart"/>
    <dgm:cxn modelId="{B2AC072C-EA31-48DC-8A47-B9597B856FF1}" type="presParOf" srcId="{847ADE99-CA8D-4302-9C57-24E327436B6A}" destId="{AF7D10BD-2D6A-4172-8A4E-20AEED8F0A38}" srcOrd="1" destOrd="0" presId="urn:microsoft.com/office/officeart/2008/layout/HalfCircleOrganizationChart"/>
    <dgm:cxn modelId="{AB04C030-17B7-4799-84FD-DEB1CAE934BC}" type="presParOf" srcId="{AF7D10BD-2D6A-4172-8A4E-20AEED8F0A38}" destId="{1B4B824C-B138-4F88-89FB-470053698EEB}" srcOrd="0" destOrd="0" presId="urn:microsoft.com/office/officeart/2008/layout/HalfCircleOrganizationChart"/>
    <dgm:cxn modelId="{1A7197FA-2BD0-486E-BEA3-CA53DC4E0AC8}" type="presParOf" srcId="{1B4B824C-B138-4F88-89FB-470053698EEB}" destId="{FE851185-3790-400D-B2B6-098B130A581C}" srcOrd="0" destOrd="0" presId="urn:microsoft.com/office/officeart/2008/layout/HalfCircleOrganizationChart"/>
    <dgm:cxn modelId="{194AF8B1-FE3F-421B-BBD8-60FEE3920512}" type="presParOf" srcId="{1B4B824C-B138-4F88-89FB-470053698EEB}" destId="{581ABE14-DF44-4408-9754-A63E469D3AE0}" srcOrd="1" destOrd="0" presId="urn:microsoft.com/office/officeart/2008/layout/HalfCircleOrganizationChart"/>
    <dgm:cxn modelId="{7AB00F4A-3445-470F-B06B-7F0ADB7A893C}" type="presParOf" srcId="{1B4B824C-B138-4F88-89FB-470053698EEB}" destId="{253324D0-CE4F-4F1C-AE90-820C603BC8B8}" srcOrd="2" destOrd="0" presId="urn:microsoft.com/office/officeart/2008/layout/HalfCircleOrganizationChart"/>
    <dgm:cxn modelId="{EC6D6940-6B1B-4429-B795-CDDFF655C3C1}" type="presParOf" srcId="{1B4B824C-B138-4F88-89FB-470053698EEB}" destId="{8AAF0FC5-7B44-4F3C-B56D-DD7DB0F198F6}" srcOrd="3" destOrd="0" presId="urn:microsoft.com/office/officeart/2008/layout/HalfCircleOrganizationChart"/>
    <dgm:cxn modelId="{C1F28737-787B-42D4-B850-C30871BBE92B}" type="presParOf" srcId="{AF7D10BD-2D6A-4172-8A4E-20AEED8F0A38}" destId="{C936918E-25A1-4F72-827E-D298999653DA}" srcOrd="1" destOrd="0" presId="urn:microsoft.com/office/officeart/2008/layout/HalfCircleOrganizationChart"/>
    <dgm:cxn modelId="{8CB2771E-77FF-4FB0-BA75-72373A01F8F9}" type="presParOf" srcId="{AF7D10BD-2D6A-4172-8A4E-20AEED8F0A38}" destId="{9D9F6255-9B4D-436A-919C-0D03FA727325}" srcOrd="2" destOrd="0" presId="urn:microsoft.com/office/officeart/2008/layout/HalfCircleOrganizationChart"/>
    <dgm:cxn modelId="{8D410AFF-D5C1-423D-B495-D87F96C099F7}" type="presParOf" srcId="{847ADE99-CA8D-4302-9C57-24E327436B6A}" destId="{7CF7E4A6-20E7-4BDE-B90D-C5B5B8281C92}" srcOrd="2" destOrd="0" presId="urn:microsoft.com/office/officeart/2008/layout/HalfCircleOrganizationChart"/>
    <dgm:cxn modelId="{09CD51CC-1DA7-4A8E-834E-5E9A84983A30}" type="presParOf" srcId="{847ADE99-CA8D-4302-9C57-24E327436B6A}" destId="{16AEAE85-B4B9-4FBA-B677-8FA41AF3D74E}" srcOrd="3" destOrd="0" presId="urn:microsoft.com/office/officeart/2008/layout/HalfCircleOrganizationChart"/>
    <dgm:cxn modelId="{3BD9B952-CBC1-4547-AA78-11300717593A}" type="presParOf" srcId="{16AEAE85-B4B9-4FBA-B677-8FA41AF3D74E}" destId="{C07C6750-8986-465D-9619-52E2D1030734}" srcOrd="0" destOrd="0" presId="urn:microsoft.com/office/officeart/2008/layout/HalfCircleOrganizationChart"/>
    <dgm:cxn modelId="{374AD926-91B9-4CDE-9E6A-DC39AC69B182}" type="presParOf" srcId="{C07C6750-8986-465D-9619-52E2D1030734}" destId="{D61C6CE5-0F56-4399-90BE-FD551ACD1DE7}" srcOrd="0" destOrd="0" presId="urn:microsoft.com/office/officeart/2008/layout/HalfCircleOrganizationChart"/>
    <dgm:cxn modelId="{11DC9864-F109-41F4-9AB7-DE99BB8FBFFF}" type="presParOf" srcId="{C07C6750-8986-465D-9619-52E2D1030734}" destId="{7E65AD8D-E80E-4511-9FCC-40983A89E8B1}" srcOrd="1" destOrd="0" presId="urn:microsoft.com/office/officeart/2008/layout/HalfCircleOrganizationChart"/>
    <dgm:cxn modelId="{12D2E317-209A-4ACC-AB93-4DE3D7F262EC}" type="presParOf" srcId="{C07C6750-8986-465D-9619-52E2D1030734}" destId="{2A2665C2-816D-4341-A8BF-6E0781953DA2}" srcOrd="2" destOrd="0" presId="urn:microsoft.com/office/officeart/2008/layout/HalfCircleOrganizationChart"/>
    <dgm:cxn modelId="{13131E6A-D123-4402-8A87-02110BA2E77A}" type="presParOf" srcId="{C07C6750-8986-465D-9619-52E2D1030734}" destId="{3DD4D463-7125-4A8C-94E4-4DBD8BB4261C}" srcOrd="3" destOrd="0" presId="urn:microsoft.com/office/officeart/2008/layout/HalfCircleOrganizationChart"/>
    <dgm:cxn modelId="{3A20E9CA-9851-4D6C-89D4-7A8D2408805E}" type="presParOf" srcId="{16AEAE85-B4B9-4FBA-B677-8FA41AF3D74E}" destId="{728ADCAA-D975-404C-86FE-36875702961C}" srcOrd="1" destOrd="0" presId="urn:microsoft.com/office/officeart/2008/layout/HalfCircleOrganizationChart"/>
    <dgm:cxn modelId="{AD7439FF-600A-4543-9C76-DEEBD6E649C0}" type="presParOf" srcId="{16AEAE85-B4B9-4FBA-B677-8FA41AF3D74E}" destId="{2DDB3BDA-6714-452D-8CE9-09E5CC8A1E16}" srcOrd="2" destOrd="0" presId="urn:microsoft.com/office/officeart/2008/layout/HalfCircleOrganizationChart"/>
    <dgm:cxn modelId="{60D08B7F-316E-4949-81C4-E415F9B7EA1E}" type="presParOf" srcId="{A1006146-C0A7-4701-8794-162856D1D92B}" destId="{22756517-1A6B-49D1-8C0D-47AAD365FDA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71970-9AAE-4DF3-AF61-FD459CE68513}">
      <dsp:nvSpPr>
        <dsp:cNvPr id="0" name=""/>
        <dsp:cNvSpPr/>
      </dsp:nvSpPr>
      <dsp:spPr>
        <a:xfrm>
          <a:off x="852149" y="0"/>
          <a:ext cx="9657689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A8917-77BD-45A9-9AAA-F0B29A800B10}">
      <dsp:nvSpPr>
        <dsp:cNvPr id="0" name=""/>
        <dsp:cNvSpPr/>
      </dsp:nvSpPr>
      <dsp:spPr>
        <a:xfrm>
          <a:off x="75466" y="697620"/>
          <a:ext cx="2539260" cy="4023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Домашнее задание часто дается в спешке, в «свернутом» виде</a:t>
          </a:r>
        </a:p>
      </dsp:txBody>
      <dsp:txXfrm>
        <a:off x="199422" y="821576"/>
        <a:ext cx="2291348" cy="3775513"/>
      </dsp:txXfrm>
    </dsp:sp>
    <dsp:sp modelId="{1A69CE76-5791-4100-9312-0E7CD613680A}">
      <dsp:nvSpPr>
        <dsp:cNvPr id="0" name=""/>
        <dsp:cNvSpPr/>
      </dsp:nvSpPr>
      <dsp:spPr>
        <a:xfrm>
          <a:off x="3153977" y="365987"/>
          <a:ext cx="3699975" cy="4686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Этот элемент урока оказывается недостаточно продуманным и разработанным</a:t>
          </a:r>
        </a:p>
      </dsp:txBody>
      <dsp:txXfrm>
        <a:off x="3334595" y="546605"/>
        <a:ext cx="3338739" cy="4325455"/>
      </dsp:txXfrm>
    </dsp:sp>
    <dsp:sp modelId="{7CC6E31E-F4F2-49DA-BEA3-5B4A1C6F931E}">
      <dsp:nvSpPr>
        <dsp:cNvPr id="0" name=""/>
        <dsp:cNvSpPr/>
      </dsp:nvSpPr>
      <dsp:spPr>
        <a:xfrm>
          <a:off x="7393203" y="164434"/>
          <a:ext cx="3893317" cy="5089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Неравномерность в распределении учебной нагрузки на учащихся, которая провоцирует отставание одних учащихся и снижение интереса к предмету  у других. </a:t>
          </a:r>
        </a:p>
      </dsp:txBody>
      <dsp:txXfrm>
        <a:off x="7583259" y="354490"/>
        <a:ext cx="3513205" cy="4709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7E4A6-20E7-4BDE-B90D-C5B5B8281C92}">
      <dsp:nvSpPr>
        <dsp:cNvPr id="0" name=""/>
        <dsp:cNvSpPr/>
      </dsp:nvSpPr>
      <dsp:spPr>
        <a:xfrm>
          <a:off x="4063999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1EA09-9E3D-4F08-92B1-F3D9BD819724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5D589-108E-4FA0-AC8B-3A7C78662135}">
      <dsp:nvSpPr>
        <dsp:cNvPr id="0" name=""/>
        <dsp:cNvSpPr/>
      </dsp:nvSpPr>
      <dsp:spPr>
        <a:xfrm>
          <a:off x="2804344" y="485320"/>
          <a:ext cx="2519310" cy="183802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B4899-5199-4CED-9F19-01C62A11F67E}">
      <dsp:nvSpPr>
        <dsp:cNvPr id="0" name=""/>
        <dsp:cNvSpPr/>
      </dsp:nvSpPr>
      <dsp:spPr>
        <a:xfrm>
          <a:off x="2804344" y="485320"/>
          <a:ext cx="2519310" cy="183802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5DEBE-9A44-4A7B-98D3-80D6C0F12180}">
      <dsp:nvSpPr>
        <dsp:cNvPr id="0" name=""/>
        <dsp:cNvSpPr/>
      </dsp:nvSpPr>
      <dsp:spPr>
        <a:xfrm>
          <a:off x="1544689" y="816165"/>
          <a:ext cx="5038621" cy="117633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Нестандартные домашние задания </a:t>
          </a:r>
        </a:p>
      </dsp:txBody>
      <dsp:txXfrm>
        <a:off x="1544689" y="816165"/>
        <a:ext cx="5038621" cy="1176337"/>
      </dsp:txXfrm>
    </dsp:sp>
    <dsp:sp modelId="{581ABE14-DF44-4408-9754-A63E469D3AE0}">
      <dsp:nvSpPr>
        <dsp:cNvPr id="0" name=""/>
        <dsp:cNvSpPr/>
      </dsp:nvSpPr>
      <dsp:spPr>
        <a:xfrm>
          <a:off x="920973" y="3095319"/>
          <a:ext cx="1838027" cy="183802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324D0-CE4F-4F1C-AE90-820C603BC8B8}">
      <dsp:nvSpPr>
        <dsp:cNvPr id="0" name=""/>
        <dsp:cNvSpPr/>
      </dsp:nvSpPr>
      <dsp:spPr>
        <a:xfrm>
          <a:off x="920973" y="3095319"/>
          <a:ext cx="1838027" cy="183802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51185-3790-400D-B2B6-098B130A581C}">
      <dsp:nvSpPr>
        <dsp:cNvPr id="0" name=""/>
        <dsp:cNvSpPr/>
      </dsp:nvSpPr>
      <dsp:spPr>
        <a:xfrm>
          <a:off x="1959" y="3426164"/>
          <a:ext cx="3676054" cy="117633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Проблемные </a:t>
          </a:r>
          <a:r>
            <a:rPr lang="ru-RU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ситуации</a:t>
          </a:r>
        </a:p>
      </dsp:txBody>
      <dsp:txXfrm>
        <a:off x="1959" y="3426164"/>
        <a:ext cx="3676054" cy="1176337"/>
      </dsp:txXfrm>
    </dsp:sp>
    <dsp:sp modelId="{7E65AD8D-E80E-4511-9FCC-40983A89E8B1}">
      <dsp:nvSpPr>
        <dsp:cNvPr id="0" name=""/>
        <dsp:cNvSpPr/>
      </dsp:nvSpPr>
      <dsp:spPr>
        <a:xfrm>
          <a:off x="5368999" y="3095319"/>
          <a:ext cx="1838027" cy="183802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665C2-816D-4341-A8BF-6E0781953DA2}">
      <dsp:nvSpPr>
        <dsp:cNvPr id="0" name=""/>
        <dsp:cNvSpPr/>
      </dsp:nvSpPr>
      <dsp:spPr>
        <a:xfrm>
          <a:off x="5368999" y="3095319"/>
          <a:ext cx="1838027" cy="183802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C6CE5-0F56-4399-90BE-FD551ACD1DE7}">
      <dsp:nvSpPr>
        <dsp:cNvPr id="0" name=""/>
        <dsp:cNvSpPr/>
      </dsp:nvSpPr>
      <dsp:spPr>
        <a:xfrm>
          <a:off x="4449985" y="3426164"/>
          <a:ext cx="3676054" cy="1176337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</a:t>
          </a:r>
          <a:r>
            <a:rPr lang="ru-RU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задания с элементами занимательности</a:t>
          </a:r>
        </a:p>
      </dsp:txBody>
      <dsp:txXfrm>
        <a:off x="4449985" y="3426164"/>
        <a:ext cx="3676054" cy="1176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AFD579D-FFD1-415C-A525-0D4CF67E8F0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266ABB5-96BC-4A4A-B42D-CE8700199EC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4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579D-FFD1-415C-A525-0D4CF67E8F0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ABB5-96BC-4A4A-B42D-CE870019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0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579D-FFD1-415C-A525-0D4CF67E8F0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ABB5-96BC-4A4A-B42D-CE870019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0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579D-FFD1-415C-A525-0D4CF67E8F0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ABB5-96BC-4A4A-B42D-CE870019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579D-FFD1-415C-A525-0D4CF67E8F0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ABB5-96BC-4A4A-B42D-CE8700199EC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9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579D-FFD1-415C-A525-0D4CF67E8F0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ABB5-96BC-4A4A-B42D-CE870019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7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579D-FFD1-415C-A525-0D4CF67E8F0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ABB5-96BC-4A4A-B42D-CE870019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2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579D-FFD1-415C-A525-0D4CF67E8F0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ABB5-96BC-4A4A-B42D-CE870019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579D-FFD1-415C-A525-0D4CF67E8F0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ABB5-96BC-4A4A-B42D-CE870019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7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579D-FFD1-415C-A525-0D4CF67E8F0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ABB5-96BC-4A4A-B42D-CE870019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579D-FFD1-415C-A525-0D4CF67E8F0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ABB5-96BC-4A4A-B42D-CE870019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2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AFD579D-FFD1-415C-A525-0D4CF67E8F0E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266ABB5-96BC-4A4A-B42D-CE8700199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5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A637DA-FB02-8252-0764-EACFA88F41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3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Нестандартные, интересные домашние задания для 5-8 классов по русскому языку</a:t>
            </a:r>
            <a:endParaRPr lang="ru-RU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7A103D-284B-D8DF-75E6-7FD4C86F2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1846" y="4784034"/>
            <a:ext cx="5473951" cy="138816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Юэль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Светлана, учитель русского языка и литературы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График и заметка панели с карандашом">
            <a:extLst>
              <a:ext uri="{FF2B5EF4-FFF2-40B4-BE49-F238E27FC236}">
                <a16:creationId xmlns="" xmlns:a16="http://schemas.microsoft.com/office/drawing/2014/main" id="{47449D40-2F1D-B027-23EC-49E74B89A0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372" y="4002446"/>
            <a:ext cx="2169753" cy="2169753"/>
          </a:xfrm>
          <a:prstGeom prst="rect">
            <a:avLst/>
          </a:prstGeom>
        </p:spPr>
      </p:pic>
      <p:pic>
        <p:nvPicPr>
          <p:cNvPr id="6" name="Рисунок 5" descr="Открытая книга">
            <a:extLst>
              <a:ext uri="{FF2B5EF4-FFF2-40B4-BE49-F238E27FC236}">
                <a16:creationId xmlns="" xmlns:a16="http://schemas.microsoft.com/office/drawing/2014/main" id="{5FD3EAEB-59D3-2B9C-39CC-7EE8638CD3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7319" y="4249122"/>
            <a:ext cx="1676400" cy="1676400"/>
          </a:xfrm>
          <a:prstGeom prst="rect">
            <a:avLst/>
          </a:prstGeom>
        </p:spPr>
      </p:pic>
      <p:pic>
        <p:nvPicPr>
          <p:cNvPr id="9" name="Рисунок 8" descr="Кружка с офисными принадлежностими">
            <a:extLst>
              <a:ext uri="{FF2B5EF4-FFF2-40B4-BE49-F238E27FC236}">
                <a16:creationId xmlns="" xmlns:a16="http://schemas.microsoft.com/office/drawing/2014/main" id="{68F47520-6906-9BC9-7DA2-10C8923F72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5414" y="3622607"/>
            <a:ext cx="1855509" cy="185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88840" y="1597851"/>
            <a:ext cx="9443880" cy="2328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20" y="-89476"/>
            <a:ext cx="10923309" cy="2594178"/>
          </a:xfrm>
        </p:spPr>
        <p:txBody>
          <a:bodyPr>
            <a:norm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Ассоциативный кроссворд</a:t>
            </a:r>
            <a:b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Точечная строчная круга">
            <a:extLst>
              <a:ext uri="{FF2B5EF4-FFF2-40B4-BE49-F238E27FC236}">
                <a16:creationId xmlns="" xmlns:a16="http://schemas.microsoft.com/office/drawing/2014/main" id="{6028B053-BE42-0134-A05A-172ECCD9E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9604" y="-372174"/>
            <a:ext cx="3332375" cy="3495559"/>
          </a:xfrm>
          <a:prstGeom prst="rect">
            <a:avLst/>
          </a:prstGeom>
        </p:spPr>
      </p:pic>
      <p:pic>
        <p:nvPicPr>
          <p:cNvPr id="5122" name="Picture 2" descr="Школа, учеба, вуз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5" y="6060440"/>
            <a:ext cx="523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5900" y="1679773"/>
            <a:ext cx="94768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Ученику предлагается на ватмане или большом листе бумаги вписать в клеточки подготовленной «решетки» слова, имеющие отношение к определенной теме: термины, которые изучались на занятиях, «слова-ловушки» (слова, вызывающие трудность при написании), имена выдающихся людей в сфере русского языка.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следующий урок учитель вывешивает его на доске, и другой учащийся получает такое задание: зачеркнуть карандашом получившиеся слова, дать им толкование, объяснить свои ассоциации, за что и получает свой балл.</a:t>
            </a:r>
          </a:p>
        </p:txBody>
      </p:sp>
      <p:pic>
        <p:nvPicPr>
          <p:cNvPr id="5126" name="Picture 6" descr="https://pedsovet.su/_pu/60/669869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333" y="4118799"/>
            <a:ext cx="6250387" cy="234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 txBox="1">
            <a:spLocks/>
          </p:cNvSpPr>
          <p:nvPr/>
        </p:nvSpPr>
        <p:spPr>
          <a:xfrm>
            <a:off x="2608600" y="4929094"/>
            <a:ext cx="2009020" cy="54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</a:rPr>
              <a:t>ПРИМЕР:</a:t>
            </a:r>
          </a:p>
        </p:txBody>
      </p:sp>
    </p:spTree>
    <p:extLst>
      <p:ext uri="{BB962C8B-B14F-4D97-AF65-F5344CB8AC3E}">
        <p14:creationId xmlns:p14="http://schemas.microsoft.com/office/powerpoint/2010/main" val="15870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674" y="1910080"/>
            <a:ext cx="4779572" cy="44536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520" y="0"/>
            <a:ext cx="5988009" cy="1542356"/>
          </a:xfrm>
        </p:spPr>
        <p:txBody>
          <a:bodyPr>
            <a:norm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«Кроссворд»</a:t>
            </a:r>
          </a:p>
        </p:txBody>
      </p:sp>
      <p:pic>
        <p:nvPicPr>
          <p:cNvPr id="3" name="Рисунок 2" descr="Точечная строчная круга">
            <a:extLst>
              <a:ext uri="{FF2B5EF4-FFF2-40B4-BE49-F238E27FC236}">
                <a16:creationId xmlns="" xmlns:a16="http://schemas.microsoft.com/office/drawing/2014/main" id="{5AB62A97-BEF5-6DBE-BB19-B9DC34FB4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1579" y="-334467"/>
            <a:ext cx="3332375" cy="34955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58" y="1176972"/>
            <a:ext cx="6012056" cy="2683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84" y="4030953"/>
            <a:ext cx="5644045" cy="24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019764" y="2149389"/>
            <a:ext cx="4236377" cy="118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1562" y="2100809"/>
            <a:ext cx="6096000" cy="133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481" y="-170447"/>
            <a:ext cx="5734009" cy="1813822"/>
          </a:xfrm>
        </p:spPr>
        <p:txBody>
          <a:bodyPr>
            <a:norm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«Рисунки»</a:t>
            </a:r>
          </a:p>
        </p:txBody>
      </p:sp>
      <p:pic>
        <p:nvPicPr>
          <p:cNvPr id="3" name="Рисунок 2" descr="Точечная строчная круга">
            <a:extLst>
              <a:ext uri="{FF2B5EF4-FFF2-40B4-BE49-F238E27FC236}">
                <a16:creationId xmlns="" xmlns:a16="http://schemas.microsoft.com/office/drawing/2014/main" id="{C65F6DF6-E2A7-FA49-B313-CC505ADB1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9604" y="-727774"/>
            <a:ext cx="3332375" cy="3495559"/>
          </a:xfrm>
          <a:prstGeom prst="rect">
            <a:avLst/>
          </a:prstGeom>
        </p:spPr>
      </p:pic>
      <p:pic>
        <p:nvPicPr>
          <p:cNvPr id="6146" name="Picture 2" descr="Школа, учеба, вуз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5" y="6060440"/>
            <a:ext cx="523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2481" y="1237105"/>
            <a:ext cx="2922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«Эмблема темы»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75506" y="1237105"/>
            <a:ext cx="2493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«Реклама темы»</a:t>
            </a:r>
            <a:endParaRPr lang="ru-RU" sz="2400" b="1" dirty="0"/>
          </a:p>
        </p:txBody>
      </p:sp>
      <p:pic>
        <p:nvPicPr>
          <p:cNvPr id="8" name="Рисунок 7" descr="https://pedsovet.su/_pu/60/3821600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2" y="4107180"/>
            <a:ext cx="55245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edsovet.su/_pu/60/s2392533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66" y="3801110"/>
            <a:ext cx="3160285" cy="20599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41562" y="21429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этапе обобщения и систематизации знаний при изучении определенного параграфа, раздела или тематического блока ученикам предлагается придумать эмблему, которая будет содержать какую -либо важную информацию.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24664" y="2333818"/>
            <a:ext cx="4326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Этот вид работы преследует те же цели, но здесь необходимо поместить больший объем информации.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89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4195" y="1569982"/>
            <a:ext cx="6709565" cy="2036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945" y="193040"/>
            <a:ext cx="5012649" cy="1376942"/>
          </a:xfrm>
        </p:spPr>
        <p:txBody>
          <a:bodyPr>
            <a:norm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понимать!</a:t>
            </a:r>
          </a:p>
        </p:txBody>
      </p:sp>
      <p:pic>
        <p:nvPicPr>
          <p:cNvPr id="3" name="Рисунок 2" descr="Точечная строчная круга">
            <a:extLst>
              <a:ext uri="{FF2B5EF4-FFF2-40B4-BE49-F238E27FC236}">
                <a16:creationId xmlns="" xmlns:a16="http://schemas.microsoft.com/office/drawing/2014/main" id="{98371F4F-436D-F319-B342-3D4F346B5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9604" y="-372174"/>
            <a:ext cx="3332375" cy="34955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32030" y="4420958"/>
            <a:ext cx="6843899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Игнорировать проверку домашнего задания нельзя, иначе у школьников возникнут сомнения: обязательно ли его выполнять, раз оно не проверяется.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574" y="1569982"/>
            <a:ext cx="68141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преподавания важным аспектом является не только «передача» знаний, но и привитие учащимся интереса к родному языку. Задача преподавателя, в частности, заключается в том, чтобы самые сложные темы объяснить легко и точно, чему способствуют, в том числе, и домашние задания. Цель домашнего задания – определить, как ученик усвоил пройденную тему и закрепить ее. </a:t>
            </a:r>
          </a:p>
        </p:txBody>
      </p:sp>
      <p:pic>
        <p:nvPicPr>
          <p:cNvPr id="9218" name="Picture 2" descr="https://kartinkin.net/uploads/posts/2022-03/1648252312_1-kartinkin-net-p-animirovannie-kartinki-dlya-prezentatsii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196" y="1824576"/>
            <a:ext cx="2456815" cy="280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media.tenor.com/-8KOohVfZbEAAAAC/exclamation-punctuation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886960"/>
            <a:ext cx="687705" cy="148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очечная строчная круга">
            <a:extLst>
              <a:ext uri="{FF2B5EF4-FFF2-40B4-BE49-F238E27FC236}">
                <a16:creationId xmlns="" xmlns:a16="http://schemas.microsoft.com/office/drawing/2014/main" id="{05B80ADB-BD0F-DC3F-2A09-E946D3D4A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9604" y="-372174"/>
            <a:ext cx="3332375" cy="349555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CE04FA2-E732-65D7-AD44-4E02CDE6035C}"/>
              </a:ext>
            </a:extLst>
          </p:cNvPr>
          <p:cNvSpPr/>
          <p:nvPr/>
        </p:nvSpPr>
        <p:spPr>
          <a:xfrm>
            <a:off x="4093688" y="343826"/>
            <a:ext cx="4004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Заключение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6430" y="1957754"/>
            <a:ext cx="7397262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Любое интересное задание по русскому языку – это еще один повод полюбить предмет. Такие задачи учат детей мыслить образами, отходя от стандартных ситуаций, находить сходства и различия, мысленно «превращать» одно слово в другое. Способствуют они развитию спонтанного мышления, выработке внимания к структуре и составу слова. </a:t>
            </a:r>
          </a:p>
        </p:txBody>
      </p:sp>
      <p:pic>
        <p:nvPicPr>
          <p:cNvPr id="2050" name="Picture 2" descr="https://www.churap.ru/images/hello_html_39f2f9f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35" y="3928286"/>
            <a:ext cx="3517566" cy="30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262BC49-5043-B19F-5241-1ABB9CB78DF3}"/>
              </a:ext>
            </a:extLst>
          </p:cNvPr>
          <p:cNvSpPr/>
          <p:nvPr/>
        </p:nvSpPr>
        <p:spPr>
          <a:xfrm>
            <a:off x="1076987" y="2423609"/>
            <a:ext cx="98662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820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0D300B-1BB6-137C-1A81-241FDDFE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35" y="2051783"/>
            <a:ext cx="9589024" cy="1685159"/>
          </a:xfrm>
        </p:spPr>
        <p:txBody>
          <a:bodyPr>
            <a:no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b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Точечная строчная круга">
            <a:extLst>
              <a:ext uri="{FF2B5EF4-FFF2-40B4-BE49-F238E27FC236}">
                <a16:creationId xmlns="" xmlns:a16="http://schemas.microsoft.com/office/drawing/2014/main" id="{09E183E1-A112-A3CF-CECE-27CD8C272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1876" y="-478410"/>
            <a:ext cx="3599469" cy="3599469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6141D544-7972-C8D0-459C-E42FD1FC78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823018"/>
              </p:ext>
            </p:extLst>
          </p:nvPr>
        </p:nvGraphicFramePr>
        <p:xfrm>
          <a:off x="384535" y="955336"/>
          <a:ext cx="113619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43A3B9-08D6-77A7-C2BF-7CDD2A1E8805}"/>
              </a:ext>
            </a:extLst>
          </p:cNvPr>
          <p:cNvSpPr txBox="1"/>
          <p:nvPr/>
        </p:nvSpPr>
        <p:spPr>
          <a:xfrm>
            <a:off x="384535" y="319556"/>
            <a:ext cx="924023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является одним из наиболее трудных структурных элементов урока. </a:t>
            </a:r>
          </a:p>
        </p:txBody>
      </p:sp>
    </p:spTree>
    <p:extLst>
      <p:ext uri="{BB962C8B-B14F-4D97-AF65-F5344CB8AC3E}">
        <p14:creationId xmlns:p14="http://schemas.microsoft.com/office/powerpoint/2010/main" val="41274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очечная строчная круга">
            <a:extLst>
              <a:ext uri="{FF2B5EF4-FFF2-40B4-BE49-F238E27FC236}">
                <a16:creationId xmlns="" xmlns:a16="http://schemas.microsoft.com/office/drawing/2014/main" id="{2A26AC03-4125-A5AA-0EC2-0C27E7F19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4611" y="-433191"/>
            <a:ext cx="3231822" cy="3231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DF0E795-8879-3126-CBCC-DE05CC3D8125}"/>
              </a:ext>
            </a:extLst>
          </p:cNvPr>
          <p:cNvSpPr txBox="1"/>
          <p:nvPr/>
        </p:nvSpPr>
        <p:spPr>
          <a:xfrm>
            <a:off x="3868615" y="1901017"/>
            <a:ext cx="552157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Многообразие поисков решения данной проблемы находит свое отражение как в привлечении яркого, необычного дидактического материала, так и в использовании нестандартных, интересных заданий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964D9149-4381-D818-FB21-3136A06B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68" y="246920"/>
            <a:ext cx="10494754" cy="131346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Как сделать домашнее задание по русского языку интересным?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5E076DF-19B0-C6DB-C809-12F5D7C99C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6"/>
          <a:stretch/>
        </p:blipFill>
        <p:spPr>
          <a:xfrm>
            <a:off x="282804" y="2781370"/>
            <a:ext cx="3808429" cy="38027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4CE4C00-C5B4-1D91-8E1B-5CBE317204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60" y="3429000"/>
            <a:ext cx="3139911" cy="31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DC4EB8-389D-D390-C6C6-9AF4926FD578}"/>
              </a:ext>
            </a:extLst>
          </p:cNvPr>
          <p:cNvSpPr txBox="1"/>
          <p:nvPr/>
        </p:nvSpPr>
        <p:spPr>
          <a:xfrm>
            <a:off x="504923" y="569243"/>
            <a:ext cx="11182153" cy="5719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творческих домашних заданий позволит решить много задач, а именно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spcAft>
                <a:spcPts val="800"/>
              </a:spcAft>
              <a:buBlip>
                <a:blip r:embed="rId2"/>
              </a:buBlip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познавательного интереса учащихся;</a:t>
            </a:r>
          </a:p>
          <a:p>
            <a:pPr marL="342900" indent="-342900" algn="just">
              <a:spcAft>
                <a:spcPts val="800"/>
              </a:spcAft>
              <a:buBlip>
                <a:blip r:embed="rId2"/>
              </a:buBlip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мотивации к учебному процессу;</a:t>
            </a:r>
          </a:p>
          <a:p>
            <a:pPr marL="342900" indent="-342900" algn="just">
              <a:spcAft>
                <a:spcPts val="800"/>
              </a:spcAft>
              <a:buBlip>
                <a:blip r:embed="rId2"/>
              </a:buBlip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самостоятельности школьников в учебно-познавательной деятельности и    ответственности за выполняемую работу;</a:t>
            </a:r>
          </a:p>
          <a:p>
            <a:pPr marL="342900" indent="-342900" algn="just">
              <a:spcAft>
                <a:spcPts val="800"/>
              </a:spcAft>
              <a:buBlip>
                <a:blip r:embed="rId2"/>
              </a:buBlip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самоконтроля при выполнении задания;</a:t>
            </a:r>
          </a:p>
          <a:p>
            <a:pPr marL="342900" indent="-342900" algn="just">
              <a:spcAft>
                <a:spcPts val="800"/>
              </a:spcAft>
              <a:buBlip>
                <a:blip r:embed="rId2"/>
              </a:buBlip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и развитие творческих способностей детей;</a:t>
            </a:r>
          </a:p>
          <a:p>
            <a:pPr marL="342900" indent="-342900" algn="just">
              <a:spcAft>
                <a:spcPts val="800"/>
              </a:spcAft>
              <a:buBlip>
                <a:blip r:embed="rId2"/>
              </a:buBlip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более глубоких и широких знаний по предмету;</a:t>
            </a:r>
          </a:p>
          <a:p>
            <a:pPr marL="342900" indent="-342900" algn="just">
              <a:spcAft>
                <a:spcPts val="800"/>
              </a:spcAft>
              <a:buBlip>
                <a:blip r:embed="rId2"/>
              </a:buBlip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информационной культуры;</a:t>
            </a:r>
          </a:p>
          <a:p>
            <a:pPr marL="342900" indent="-342900" algn="just">
              <a:spcAft>
                <a:spcPts val="800"/>
              </a:spcAft>
              <a:buBlip>
                <a:blip r:embed="rId2"/>
              </a:buBlip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исследовательских умений;</a:t>
            </a:r>
          </a:p>
          <a:p>
            <a:pPr marL="342900" indent="-342900" algn="just">
              <a:spcAft>
                <a:spcPts val="800"/>
              </a:spcAft>
              <a:buBlip>
                <a:blip r:embed="rId2"/>
              </a:buBlip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универсальных учебных действий;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всесторонне развитие личности</a:t>
            </a:r>
            <a:endParaRPr lang="ru-RU" sz="23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DBC5909-A056-E031-94E3-DF554B5FA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72" y="4664402"/>
            <a:ext cx="3290398" cy="219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C6E0CD90-A95C-A659-0170-8777FCB42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533994"/>
              </p:ext>
            </p:extLst>
          </p:nvPr>
        </p:nvGraphicFramePr>
        <p:xfrm>
          <a:off x="2230134" y="3781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0813FA8-8661-9B8C-610A-84EACA6AE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803" y="273377"/>
            <a:ext cx="2634535" cy="24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6" y="2469822"/>
            <a:ext cx="11152388" cy="1694393"/>
          </a:xfrm>
        </p:spPr>
        <p:txBody>
          <a:bodyPr>
            <a:no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Творческие домашние задания можно давать только тогда, когда у школьников уже есть достаточные знания и умения по предмету, творческое мышление, опыт творческой деятельности. Поэтому начинать работу с учащимися нужно уже с 5 класса. 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 классе, как правило, учащиеся с различным уровнем способностей. Поэтому необходимо предлагать дифференцированные задания, давая право и возможность выбирать тот уровень усвоения, который соответствует их потребностям, интересам, способностям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Следует давать на выполнение творческого задания несколько дней, чтобы избежать перегрузки.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DDE7E27-88BE-F24E-56F4-06203B70F165}"/>
              </a:ext>
            </a:extLst>
          </p:cNvPr>
          <p:cNvSpPr/>
          <p:nvPr/>
        </p:nvSpPr>
        <p:spPr>
          <a:xfrm>
            <a:off x="383125" y="561807"/>
            <a:ext cx="7040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FBE78C3-B147-A673-038E-847703FB0E21}"/>
              </a:ext>
            </a:extLst>
          </p:cNvPr>
          <p:cNvSpPr/>
          <p:nvPr/>
        </p:nvSpPr>
        <p:spPr>
          <a:xfrm>
            <a:off x="467376" y="2316133"/>
            <a:ext cx="8677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1A77A56-4324-59DE-FD01-293858A6D59D}"/>
              </a:ext>
            </a:extLst>
          </p:cNvPr>
          <p:cNvSpPr/>
          <p:nvPr/>
        </p:nvSpPr>
        <p:spPr>
          <a:xfrm>
            <a:off x="362287" y="3965002"/>
            <a:ext cx="72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0284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2891206" y="3352300"/>
            <a:ext cx="6364554" cy="231698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0872" y="1170593"/>
            <a:ext cx="10529497" cy="17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069" y="0"/>
            <a:ext cx="6791535" cy="1640262"/>
          </a:xfrm>
        </p:spPr>
        <p:txBody>
          <a:bodyPr>
            <a:norm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«ГРАМОТЕЙ»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Точечная строчная круга">
            <a:extLst>
              <a:ext uri="{FF2B5EF4-FFF2-40B4-BE49-F238E27FC236}">
                <a16:creationId xmlns="" xmlns:a16="http://schemas.microsoft.com/office/drawing/2014/main" id="{813834D3-4997-8A28-068B-C315EE36C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9604" y="-372174"/>
            <a:ext cx="3332375" cy="34955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0872" y="1170592"/>
            <a:ext cx="105294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игры:</a:t>
            </a:r>
            <a:endParaRPr lang="ru-RU" sz="20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букв, входящих в слово «грамотей», нужно составить как можно больше слов разных частей речи, учитывая, что буквы не должны повторяться.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использовать иные слова, которые бы также имели юмористическую окраску, чтобы привлечь ребят к работе.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irecommend.ru/sites/default/files/product-images/1859413/ZBxXtMcAlWR7jlMGcR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324" y="4893724"/>
            <a:ext cx="2077087" cy="155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 txBox="1">
            <a:spLocks/>
          </p:cNvSpPr>
          <p:nvPr/>
        </p:nvSpPr>
        <p:spPr>
          <a:xfrm>
            <a:off x="4355916" y="3975021"/>
            <a:ext cx="3214565" cy="825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Грамотей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 txBox="1">
            <a:spLocks/>
          </p:cNvSpPr>
          <p:nvPr/>
        </p:nvSpPr>
        <p:spPr>
          <a:xfrm>
            <a:off x="2891206" y="4255553"/>
            <a:ext cx="1497598" cy="465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</a:rPr>
              <a:t>Громко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 txBox="1">
            <a:spLocks/>
          </p:cNvSpPr>
          <p:nvPr/>
        </p:nvSpPr>
        <p:spPr>
          <a:xfrm>
            <a:off x="3233879" y="4679276"/>
            <a:ext cx="1650533" cy="659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</a:rPr>
              <a:t>Розовый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 txBox="1">
            <a:spLocks/>
          </p:cNvSpPr>
          <p:nvPr/>
        </p:nvSpPr>
        <p:spPr>
          <a:xfrm>
            <a:off x="4088086" y="3352300"/>
            <a:ext cx="2322398" cy="549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</a:rPr>
              <a:t>Аплодировать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 txBox="1">
            <a:spLocks/>
          </p:cNvSpPr>
          <p:nvPr/>
        </p:nvSpPr>
        <p:spPr>
          <a:xfrm>
            <a:off x="4737152" y="4973202"/>
            <a:ext cx="1849315" cy="530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</a:rPr>
              <a:t>Мчащийся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 txBox="1">
            <a:spLocks/>
          </p:cNvSpPr>
          <p:nvPr/>
        </p:nvSpPr>
        <p:spPr>
          <a:xfrm>
            <a:off x="6108141" y="3539648"/>
            <a:ext cx="1390211" cy="469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</a:rPr>
              <a:t>Около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 txBox="1">
            <a:spLocks/>
          </p:cNvSpPr>
          <p:nvPr/>
        </p:nvSpPr>
        <p:spPr>
          <a:xfrm>
            <a:off x="6107229" y="5015681"/>
            <a:ext cx="1875888" cy="463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</a:rPr>
              <a:t>Тридцать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 txBox="1">
            <a:spLocks/>
          </p:cNvSpPr>
          <p:nvPr/>
        </p:nvSpPr>
        <p:spPr>
          <a:xfrm>
            <a:off x="7609330" y="4627499"/>
            <a:ext cx="988697" cy="516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</a:rPr>
              <a:t>Ей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 txBox="1">
            <a:spLocks/>
          </p:cNvSpPr>
          <p:nvPr/>
        </p:nvSpPr>
        <p:spPr>
          <a:xfrm>
            <a:off x="7498352" y="4243237"/>
            <a:ext cx="1564941" cy="31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</a:rPr>
              <a:t>Йогурт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4186000" y="4239509"/>
            <a:ext cx="815035" cy="11301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436326" y="4580271"/>
            <a:ext cx="812959" cy="31345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105379" y="3772336"/>
            <a:ext cx="556431" cy="4671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713153" y="4533469"/>
            <a:ext cx="271908" cy="61306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625392" y="4595945"/>
            <a:ext cx="558197" cy="55059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374770" y="3901792"/>
            <a:ext cx="469209" cy="32225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941246" y="4595945"/>
            <a:ext cx="1114211" cy="27220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7392055" y="4364270"/>
            <a:ext cx="597400" cy="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 txBox="1">
            <a:spLocks/>
          </p:cNvSpPr>
          <p:nvPr/>
        </p:nvSpPr>
        <p:spPr>
          <a:xfrm>
            <a:off x="444743" y="4215029"/>
            <a:ext cx="2009020" cy="54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</a:rPr>
              <a:t>ПРИМЕР:</a:t>
            </a:r>
          </a:p>
        </p:txBody>
      </p:sp>
      <p:pic>
        <p:nvPicPr>
          <p:cNvPr id="1030" name="Picture 6" descr="Школа, учеба, вуз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" y="5975289"/>
            <a:ext cx="523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33963" y="1275499"/>
            <a:ext cx="6494259" cy="184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509" y="-184727"/>
            <a:ext cx="7080671" cy="2194443"/>
          </a:xfrm>
        </p:spPr>
        <p:txBody>
          <a:bodyPr>
            <a:norm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ошибка?» </a:t>
            </a:r>
          </a:p>
        </p:txBody>
      </p:sp>
      <p:pic>
        <p:nvPicPr>
          <p:cNvPr id="3" name="Рисунок 2" descr="Точечная строчная круга">
            <a:extLst>
              <a:ext uri="{FF2B5EF4-FFF2-40B4-BE49-F238E27FC236}">
                <a16:creationId xmlns="" xmlns:a16="http://schemas.microsoft.com/office/drawing/2014/main" id="{D7776AEA-6B62-9CAB-C15D-D79321A14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9604" y="-372174"/>
            <a:ext cx="3332375" cy="34955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2214" y="3527344"/>
            <a:ext cx="80889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Вчера на прогулку Катя одела платье в горошек 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Платье надевают, а не одевают).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реки стоял одинокий пожилой дуб 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(Дуб может быть старым, а не пожилым, поскольку это неодушевленное существительное).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Столяр смастерил добротный табурет из ясеня с четырьмя ножками 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(Непонятно, у кого было четыре ножки – у табурета или у ясеня? В этом случае лучше написать «Столяр смастерил из ясеня добротный табурет с четырьмя ножками»).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8173" y="1275500"/>
            <a:ext cx="6480050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занимательные задания по русскому языку предназначены для детей постарше, которые уже знакомы с основными грамматическими правилами и исключениями из них.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Нужно выявить закравшуюся ошибку и объяснить, почему мы пишем так, а не иначе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 txBox="1">
            <a:spLocks/>
          </p:cNvSpPr>
          <p:nvPr/>
        </p:nvSpPr>
        <p:spPr>
          <a:xfrm>
            <a:off x="92746" y="4685254"/>
            <a:ext cx="2009020" cy="54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</a:rPr>
              <a:t>ПРИМЕР:</a:t>
            </a:r>
          </a:p>
        </p:txBody>
      </p:sp>
      <p:pic>
        <p:nvPicPr>
          <p:cNvPr id="3074" name="Picture 2" descr="Школа, учеба, вуз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" y="6050280"/>
            <a:ext cx="523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64956" y="1582615"/>
            <a:ext cx="6984552" cy="2602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559" y="195101"/>
            <a:ext cx="8406089" cy="1227396"/>
          </a:xfrm>
        </p:spPr>
        <p:txBody>
          <a:bodyPr>
            <a:norm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«ПРОСТОЕ – СЛОЖНОЕ»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Точечная строчная круга">
            <a:extLst>
              <a:ext uri="{FF2B5EF4-FFF2-40B4-BE49-F238E27FC236}">
                <a16:creationId xmlns="" xmlns:a16="http://schemas.microsoft.com/office/drawing/2014/main" id="{8B4D04AE-E531-DCDF-3417-D5D6E6E85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9604" y="-372174"/>
            <a:ext cx="3332375" cy="3495559"/>
          </a:xfrm>
          <a:prstGeom prst="rect">
            <a:avLst/>
          </a:prstGeom>
        </p:spPr>
      </p:pic>
      <p:pic>
        <p:nvPicPr>
          <p:cNvPr id="7170" name="Picture 2" descr="Школа, учеба, вуз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5" y="6080760"/>
            <a:ext cx="523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3604" y="148377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игра направлена на расширение словарного запаса обучающихся. Суть заключается в том, что нужно придумать «сложные» синонимы к «простым словам».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любите орехи? Тогда вы знаете, что такое щелкунчик. Но в магазине продавец назовет это предмет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орехоколом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Попробуйте придумать замены простым словам (вместо простых – сложные).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46020" y="4476513"/>
            <a:ext cx="6522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полотенце – .............  Утиральник? Ручник?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 – ..............   Источник? Родник?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кнопка – ...........   Клавиша? 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CA3B50FF-18B8-4323-6DC8-670E5042476E}"/>
              </a:ext>
            </a:extLst>
          </p:cNvPr>
          <p:cNvSpPr txBox="1">
            <a:spLocks/>
          </p:cNvSpPr>
          <p:nvPr/>
        </p:nvSpPr>
        <p:spPr>
          <a:xfrm>
            <a:off x="1237000" y="4807174"/>
            <a:ext cx="2009020" cy="54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</a:rPr>
              <a:t>ПРИМЕР:</a:t>
            </a:r>
          </a:p>
        </p:txBody>
      </p:sp>
    </p:spTree>
    <p:extLst>
      <p:ext uri="{BB962C8B-B14F-4D97-AF65-F5344CB8AC3E}">
        <p14:creationId xmlns:p14="http://schemas.microsoft.com/office/powerpoint/2010/main" val="18729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Другая 25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EE084"/>
      </a:accent1>
      <a:accent2>
        <a:srgbClr val="FFBD47"/>
      </a:accent2>
      <a:accent3>
        <a:srgbClr val="B64926"/>
      </a:accent3>
      <a:accent4>
        <a:srgbClr val="F49C00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274</TotalTime>
  <Words>809</Words>
  <Application>Microsoft Office PowerPoint</Application>
  <PresentationFormat>Произвольный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Базис</vt:lpstr>
      <vt:lpstr>Нестандартные, интересные домашние задания для 5-8 классов по русскому языку</vt:lpstr>
      <vt:lpstr>        </vt:lpstr>
      <vt:lpstr> Как сделать домашнее задание по русского языку интересным?</vt:lpstr>
      <vt:lpstr>Презентация PowerPoint</vt:lpstr>
      <vt:lpstr>Презентация PowerPoint</vt:lpstr>
      <vt:lpstr>Творческие домашние задания можно давать только тогда, когда у школьников уже есть достаточные знания и умения по предмету, творческое мышление, опыт творческой деятельности. Поэтому начинать работу с учащимися нужно уже с 5 класса.          В классе, как правило, учащиеся с различным уровнем способностей. Поэтому необходимо предлагать дифференцированные задания, давая право и возможность выбирать тот уровень усвоения, который соответствует их потребностям, интересам, способностям.        Следует давать на выполнение творческого задания несколько дней, чтобы избежать перегрузки. </vt:lpstr>
      <vt:lpstr>Игра «ГРАМОТЕЙ»</vt:lpstr>
      <vt:lpstr>«Где ошибка?» </vt:lpstr>
      <vt:lpstr>Игра «ПРОСТОЕ – СЛОЖНОЕ»</vt:lpstr>
      <vt:lpstr>Ассоциативный кроссворд </vt:lpstr>
      <vt:lpstr>«Кроссворд»</vt:lpstr>
      <vt:lpstr>«Рисунки»</vt:lpstr>
      <vt:lpstr>Важно понимать!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Предпринимательство как институт современного российского общества</dc:title>
  <dc:creator>user</dc:creator>
  <cp:lastModifiedBy>Пользователь Windows</cp:lastModifiedBy>
  <cp:revision>27</cp:revision>
  <dcterms:created xsi:type="dcterms:W3CDTF">2022-11-26T17:44:49Z</dcterms:created>
  <dcterms:modified xsi:type="dcterms:W3CDTF">2023-04-05T17:05:53Z</dcterms:modified>
</cp:coreProperties>
</file>