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76" r:id="rId7"/>
    <p:sldId id="260" r:id="rId8"/>
    <p:sldId id="267" r:id="rId9"/>
    <p:sldId id="265" r:id="rId10"/>
    <p:sldId id="262" r:id="rId11"/>
    <p:sldId id="263" r:id="rId12"/>
    <p:sldId id="272" r:id="rId13"/>
    <p:sldId id="273" r:id="rId14"/>
    <p:sldId id="271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CDF0-FE8A-4A4B-853C-728431F8206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C2965-F3B2-45C3-9466-755A22FB2BE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Информационная готовность</a:t>
          </a:r>
          <a:endParaRPr lang="ru-RU" sz="24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0AB7CF-9CE9-484F-BB60-FBDA90BD39F0}" type="parTrans" cxnId="{2BF6EE65-C49D-4D7C-9D23-BF6914D56B0E}">
      <dgm:prSet/>
      <dgm:spPr/>
      <dgm:t>
        <a:bodyPr/>
        <a:lstStyle/>
        <a:p>
          <a:endParaRPr lang="ru-RU"/>
        </a:p>
      </dgm:t>
    </dgm:pt>
    <dgm:pt modelId="{B3330071-08CD-4AF6-A32E-5AF846052440}" type="sibTrans" cxnId="{2BF6EE65-C49D-4D7C-9D23-BF6914D56B0E}">
      <dgm:prSet/>
      <dgm:spPr/>
      <dgm:t>
        <a:bodyPr/>
        <a:lstStyle/>
        <a:p>
          <a:endParaRPr lang="ru-RU"/>
        </a:p>
      </dgm:t>
    </dgm:pt>
    <dgm:pt modelId="{ED91A2A1-B37E-4129-9858-DB3BB6E9745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Психологическая готовность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0332934-88D4-420B-9914-64C43AC95ABC}" type="parTrans" cxnId="{F8CE634D-C629-44AD-8000-0AC90119F8F3}">
      <dgm:prSet/>
      <dgm:spPr/>
      <dgm:t>
        <a:bodyPr/>
        <a:lstStyle/>
        <a:p>
          <a:endParaRPr lang="ru-RU"/>
        </a:p>
      </dgm:t>
    </dgm:pt>
    <dgm:pt modelId="{3F041457-8C3F-4E3B-B3B7-7AAC0C508784}" type="sibTrans" cxnId="{F8CE634D-C629-44AD-8000-0AC90119F8F3}">
      <dgm:prSet/>
      <dgm:spPr/>
      <dgm:t>
        <a:bodyPr/>
        <a:lstStyle/>
        <a:p>
          <a:endParaRPr lang="ru-RU"/>
        </a:p>
      </dgm:t>
    </dgm:pt>
    <dgm:pt modelId="{C8879A4D-A5D4-4DE4-AD49-CEC3612E79D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Предметная готовность</a:t>
          </a:r>
          <a:endParaRPr lang="ru-RU" sz="2400" b="1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2637131-3A7A-40C1-816D-F961B43B2BAA}" type="parTrans" cxnId="{F53336FA-0F5C-4974-862E-72AAFF3171D9}">
      <dgm:prSet/>
      <dgm:spPr/>
      <dgm:t>
        <a:bodyPr/>
        <a:lstStyle/>
        <a:p>
          <a:endParaRPr lang="ru-RU"/>
        </a:p>
      </dgm:t>
    </dgm:pt>
    <dgm:pt modelId="{CBF1AB76-E525-4BB2-AD36-0AD7D8D0490E}" type="sibTrans" cxnId="{F53336FA-0F5C-4974-862E-72AAFF3171D9}">
      <dgm:prSet/>
      <dgm:spPr/>
      <dgm:t>
        <a:bodyPr/>
        <a:lstStyle/>
        <a:p>
          <a:endParaRPr lang="ru-RU"/>
        </a:p>
      </dgm:t>
    </dgm:pt>
    <dgm:pt modelId="{A6ADD5D0-96AD-465C-A39F-AF60EB0CB118}" type="pres">
      <dgm:prSet presAssocID="{9D85CDF0-FE8A-4A4B-853C-728431F8206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6CEF4E-6259-4EB1-801F-C83BDD7CEA41}" type="pres">
      <dgm:prSet presAssocID="{E49C2965-F3B2-45C3-9466-755A22FB2BE3}" presName="horFlow" presStyleCnt="0"/>
      <dgm:spPr/>
    </dgm:pt>
    <dgm:pt modelId="{9C1AB19F-56C9-4F1F-B356-B59CB846A87A}" type="pres">
      <dgm:prSet presAssocID="{E49C2965-F3B2-45C3-9466-755A22FB2BE3}" presName="bigChev" presStyleLbl="node1" presStyleIdx="0" presStyleCnt="3" custScaleX="164066" custLinFactNeighborX="-23783" custLinFactNeighborY="7312"/>
      <dgm:spPr/>
      <dgm:t>
        <a:bodyPr/>
        <a:lstStyle/>
        <a:p>
          <a:endParaRPr lang="ru-RU"/>
        </a:p>
      </dgm:t>
    </dgm:pt>
    <dgm:pt modelId="{602CE3A2-02CE-4D50-887C-09139766036F}" type="pres">
      <dgm:prSet presAssocID="{E49C2965-F3B2-45C3-9466-755A22FB2BE3}" presName="vSp" presStyleCnt="0"/>
      <dgm:spPr/>
    </dgm:pt>
    <dgm:pt modelId="{269B71B3-B07E-4058-9164-DC62AE5E9D39}" type="pres">
      <dgm:prSet presAssocID="{ED91A2A1-B37E-4129-9858-DB3BB6E97455}" presName="horFlow" presStyleCnt="0"/>
      <dgm:spPr/>
    </dgm:pt>
    <dgm:pt modelId="{86F560DC-6168-416B-82CE-43BC5FA22524}" type="pres">
      <dgm:prSet presAssocID="{ED91A2A1-B37E-4129-9858-DB3BB6E97455}" presName="bigChev" presStyleLbl="node1" presStyleIdx="1" presStyleCnt="3" custScaleX="166404" custLinFactNeighborX="5207" custLinFactNeighborY="-1565"/>
      <dgm:spPr/>
      <dgm:t>
        <a:bodyPr/>
        <a:lstStyle/>
        <a:p>
          <a:endParaRPr lang="ru-RU"/>
        </a:p>
      </dgm:t>
    </dgm:pt>
    <dgm:pt modelId="{98E95A19-5EB4-4578-82A7-ADFCA34E24F8}" type="pres">
      <dgm:prSet presAssocID="{ED91A2A1-B37E-4129-9858-DB3BB6E97455}" presName="vSp" presStyleCnt="0"/>
      <dgm:spPr/>
    </dgm:pt>
    <dgm:pt modelId="{2D0FC1EE-3030-401D-BA2C-345040C46F2B}" type="pres">
      <dgm:prSet presAssocID="{C8879A4D-A5D4-4DE4-AD49-CEC3612E79DF}" presName="horFlow" presStyleCnt="0"/>
      <dgm:spPr/>
    </dgm:pt>
    <dgm:pt modelId="{4082A9AD-F79F-4595-9913-072E809CA742}" type="pres">
      <dgm:prSet presAssocID="{C8879A4D-A5D4-4DE4-AD49-CEC3612E79DF}" presName="bigChev" presStyleLbl="node1" presStyleIdx="2" presStyleCnt="3" custScaleX="158673" custLinFactNeighborX="31712" custLinFactNeighborY="-3847"/>
      <dgm:spPr/>
      <dgm:t>
        <a:bodyPr/>
        <a:lstStyle/>
        <a:p>
          <a:endParaRPr lang="ru-RU"/>
        </a:p>
      </dgm:t>
    </dgm:pt>
  </dgm:ptLst>
  <dgm:cxnLst>
    <dgm:cxn modelId="{D29309B2-229D-499B-8B9C-2B8DCE4BD477}" type="presOf" srcId="{E49C2965-F3B2-45C3-9466-755A22FB2BE3}" destId="{9C1AB19F-56C9-4F1F-B356-B59CB846A87A}" srcOrd="0" destOrd="0" presId="urn:microsoft.com/office/officeart/2005/8/layout/lProcess3"/>
    <dgm:cxn modelId="{2BF6EE65-C49D-4D7C-9D23-BF6914D56B0E}" srcId="{9D85CDF0-FE8A-4A4B-853C-728431F82067}" destId="{E49C2965-F3B2-45C3-9466-755A22FB2BE3}" srcOrd="0" destOrd="0" parTransId="{4A0AB7CF-9CE9-484F-BB60-FBDA90BD39F0}" sibTransId="{B3330071-08CD-4AF6-A32E-5AF846052440}"/>
    <dgm:cxn modelId="{F8CE634D-C629-44AD-8000-0AC90119F8F3}" srcId="{9D85CDF0-FE8A-4A4B-853C-728431F82067}" destId="{ED91A2A1-B37E-4129-9858-DB3BB6E97455}" srcOrd="1" destOrd="0" parTransId="{50332934-88D4-420B-9914-64C43AC95ABC}" sibTransId="{3F041457-8C3F-4E3B-B3B7-7AAC0C508784}"/>
    <dgm:cxn modelId="{F53336FA-0F5C-4974-862E-72AAFF3171D9}" srcId="{9D85CDF0-FE8A-4A4B-853C-728431F82067}" destId="{C8879A4D-A5D4-4DE4-AD49-CEC3612E79DF}" srcOrd="2" destOrd="0" parTransId="{72637131-3A7A-40C1-816D-F961B43B2BAA}" sibTransId="{CBF1AB76-E525-4BB2-AD36-0AD7D8D0490E}"/>
    <dgm:cxn modelId="{FD732AEA-EF1B-4A43-A872-FCC0714E8DBF}" type="presOf" srcId="{C8879A4D-A5D4-4DE4-AD49-CEC3612E79DF}" destId="{4082A9AD-F79F-4595-9913-072E809CA742}" srcOrd="0" destOrd="0" presId="urn:microsoft.com/office/officeart/2005/8/layout/lProcess3"/>
    <dgm:cxn modelId="{3E20BDAC-4623-4FE1-8BE8-DAA1C96C37A1}" type="presOf" srcId="{ED91A2A1-B37E-4129-9858-DB3BB6E97455}" destId="{86F560DC-6168-416B-82CE-43BC5FA22524}" srcOrd="0" destOrd="0" presId="urn:microsoft.com/office/officeart/2005/8/layout/lProcess3"/>
    <dgm:cxn modelId="{56B5DC0D-CFC7-42E9-B288-9096F8E639A4}" type="presOf" srcId="{9D85CDF0-FE8A-4A4B-853C-728431F82067}" destId="{A6ADD5D0-96AD-465C-A39F-AF60EB0CB118}" srcOrd="0" destOrd="0" presId="urn:microsoft.com/office/officeart/2005/8/layout/lProcess3"/>
    <dgm:cxn modelId="{AF72C6FF-618D-4549-BF10-CCC4B88D3DAB}" type="presParOf" srcId="{A6ADD5D0-96AD-465C-A39F-AF60EB0CB118}" destId="{8F6CEF4E-6259-4EB1-801F-C83BDD7CEA41}" srcOrd="0" destOrd="0" presId="urn:microsoft.com/office/officeart/2005/8/layout/lProcess3"/>
    <dgm:cxn modelId="{D3B0A137-91D2-4035-865B-7B176AA27BC1}" type="presParOf" srcId="{8F6CEF4E-6259-4EB1-801F-C83BDD7CEA41}" destId="{9C1AB19F-56C9-4F1F-B356-B59CB846A87A}" srcOrd="0" destOrd="0" presId="urn:microsoft.com/office/officeart/2005/8/layout/lProcess3"/>
    <dgm:cxn modelId="{496D6BB8-9649-48C1-8049-DF2D5FBF9836}" type="presParOf" srcId="{A6ADD5D0-96AD-465C-A39F-AF60EB0CB118}" destId="{602CE3A2-02CE-4D50-887C-09139766036F}" srcOrd="1" destOrd="0" presId="urn:microsoft.com/office/officeart/2005/8/layout/lProcess3"/>
    <dgm:cxn modelId="{7C8F11D0-7F6F-41CD-B953-A48B8AEBD437}" type="presParOf" srcId="{A6ADD5D0-96AD-465C-A39F-AF60EB0CB118}" destId="{269B71B3-B07E-4058-9164-DC62AE5E9D39}" srcOrd="2" destOrd="0" presId="urn:microsoft.com/office/officeart/2005/8/layout/lProcess3"/>
    <dgm:cxn modelId="{DAF7A1AC-2E68-4BE8-810E-D55EA7E1B20E}" type="presParOf" srcId="{269B71B3-B07E-4058-9164-DC62AE5E9D39}" destId="{86F560DC-6168-416B-82CE-43BC5FA22524}" srcOrd="0" destOrd="0" presId="urn:microsoft.com/office/officeart/2005/8/layout/lProcess3"/>
    <dgm:cxn modelId="{3AAD9586-8A54-42E3-A5C5-7CD80C778F37}" type="presParOf" srcId="{A6ADD5D0-96AD-465C-A39F-AF60EB0CB118}" destId="{98E95A19-5EB4-4578-82A7-ADFCA34E24F8}" srcOrd="3" destOrd="0" presId="urn:microsoft.com/office/officeart/2005/8/layout/lProcess3"/>
    <dgm:cxn modelId="{F85630E0-2C1C-469D-9E1A-D20C7A05A59F}" type="presParOf" srcId="{A6ADD5D0-96AD-465C-A39F-AF60EB0CB118}" destId="{2D0FC1EE-3030-401D-BA2C-345040C46F2B}" srcOrd="4" destOrd="0" presId="urn:microsoft.com/office/officeart/2005/8/layout/lProcess3"/>
    <dgm:cxn modelId="{EE4E3E32-E211-4CC4-80F1-27DF56DA73B3}" type="presParOf" srcId="{2D0FC1EE-3030-401D-BA2C-345040C46F2B}" destId="{4082A9AD-F79F-4595-9913-072E809CA74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82DBE-87E7-4383-B93A-EDB73707A53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0FEEE-7795-4ED6-9F9B-3E3D1AFF9F17}" type="pres">
      <dgm:prSet presAssocID="{74E82DBE-87E7-4383-B93A-EDB73707A5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7120BA5-36D7-45C7-8924-7679B8A40203}" type="presOf" srcId="{74E82DBE-87E7-4383-B93A-EDB73707A539}" destId="{DB70FEEE-7795-4ED6-9F9B-3E3D1AFF9F17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9FFC0-7DFD-4925-91E1-A1B4559AE351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</dgm:pt>
    <dgm:pt modelId="{1C744D00-A78E-41CA-A4D9-97D5AAA5151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контроль текущих 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оценок по предмету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40BAFE1-C2B4-435A-908E-FA0856A44A6D}" type="parTrans" cxnId="{71351C18-23A2-4403-8320-EB7F20CDB319}">
      <dgm:prSet/>
      <dgm:spPr/>
      <dgm:t>
        <a:bodyPr/>
        <a:lstStyle/>
        <a:p>
          <a:endParaRPr lang="ru-RU"/>
        </a:p>
      </dgm:t>
    </dgm:pt>
    <dgm:pt modelId="{C2DD19D3-E821-4FCF-9889-03AC211E67D8}" type="sibTrans" cxnId="{71351C18-23A2-4403-8320-EB7F20CDB319}">
      <dgm:prSet/>
      <dgm:spPr/>
      <dgm:t>
        <a:bodyPr/>
        <a:lstStyle/>
        <a:p>
          <a:endParaRPr lang="ru-RU"/>
        </a:p>
      </dgm:t>
    </dgm:pt>
    <dgm:pt modelId="{81C37E75-EDDE-4199-953D-C688CD7C777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контроль оценок по контрольным и самостоятельным работам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0853EF9-AC8A-417C-92F1-87F24CA509BD}" type="parTrans" cxnId="{A9BCB220-66C2-43B1-B841-5B657E1E61E2}">
      <dgm:prSet/>
      <dgm:spPr/>
      <dgm:t>
        <a:bodyPr/>
        <a:lstStyle/>
        <a:p>
          <a:endParaRPr lang="ru-RU"/>
        </a:p>
      </dgm:t>
    </dgm:pt>
    <dgm:pt modelId="{09BA3FEF-3C7C-48A8-847E-03F2A6E9C9B7}" type="sibTrans" cxnId="{A9BCB220-66C2-43B1-B841-5B657E1E61E2}">
      <dgm:prSet/>
      <dgm:spPr/>
      <dgm:t>
        <a:bodyPr/>
        <a:lstStyle/>
        <a:p>
          <a:endParaRPr lang="ru-RU"/>
        </a:p>
      </dgm:t>
    </dgm:pt>
    <dgm:pt modelId="{82DBA5DF-8413-4466-9977-331D94F5B2CA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результаты пробного внутри школьного диагностического тестирования в форме  ОГЭ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F668979-F82B-444E-BFDA-B14144EF9EC3}" type="parTrans" cxnId="{E69A1578-0FFB-4861-9555-AFE94EF06DD1}">
      <dgm:prSet/>
      <dgm:spPr/>
      <dgm:t>
        <a:bodyPr/>
        <a:lstStyle/>
        <a:p>
          <a:endParaRPr lang="ru-RU"/>
        </a:p>
      </dgm:t>
    </dgm:pt>
    <dgm:pt modelId="{47FEFE16-E809-41DD-9075-F9D629517FDB}" type="sibTrans" cxnId="{E69A1578-0FFB-4861-9555-AFE94EF06DD1}">
      <dgm:prSet/>
      <dgm:spPr/>
      <dgm:t>
        <a:bodyPr/>
        <a:lstStyle/>
        <a:p>
          <a:endParaRPr lang="ru-RU"/>
        </a:p>
      </dgm:t>
    </dgm:pt>
    <dgm:pt modelId="{5E343734-7E72-42D2-8A38-6FF53470D63C}" type="pres">
      <dgm:prSet presAssocID="{A2D9FFC0-7DFD-4925-91E1-A1B4559AE35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7E7C46F-76E2-40B9-A1FB-4096D07A9E17}" type="pres">
      <dgm:prSet presAssocID="{1C744D00-A78E-41CA-A4D9-97D5AAA51518}" presName="horFlow" presStyleCnt="0"/>
      <dgm:spPr/>
    </dgm:pt>
    <dgm:pt modelId="{B2F8B000-717D-44D5-AEA8-6F465FB098E0}" type="pres">
      <dgm:prSet presAssocID="{1C744D00-A78E-41CA-A4D9-97D5AAA51518}" presName="bigChev" presStyleLbl="node1" presStyleIdx="0" presStyleCnt="3" custScaleX="157267" custScaleY="59657"/>
      <dgm:spPr/>
      <dgm:t>
        <a:bodyPr/>
        <a:lstStyle/>
        <a:p>
          <a:endParaRPr lang="ru-RU"/>
        </a:p>
      </dgm:t>
    </dgm:pt>
    <dgm:pt modelId="{9CA73478-3E0C-4125-9B09-8D6A40A375B0}" type="pres">
      <dgm:prSet presAssocID="{1C744D00-A78E-41CA-A4D9-97D5AAA51518}" presName="vSp" presStyleCnt="0"/>
      <dgm:spPr/>
    </dgm:pt>
    <dgm:pt modelId="{1FEBBD46-93C2-4770-9F33-F7AEE780A8A5}" type="pres">
      <dgm:prSet presAssocID="{81C37E75-EDDE-4199-953D-C688CD7C7776}" presName="horFlow" presStyleCnt="0"/>
      <dgm:spPr/>
    </dgm:pt>
    <dgm:pt modelId="{5BDCA391-4F69-412B-80B5-259A664E05DC}" type="pres">
      <dgm:prSet presAssocID="{81C37E75-EDDE-4199-953D-C688CD7C7776}" presName="bigChev" presStyleLbl="node1" presStyleIdx="1" presStyleCnt="3" custScaleX="159203" custScaleY="62484"/>
      <dgm:spPr/>
      <dgm:t>
        <a:bodyPr/>
        <a:lstStyle/>
        <a:p>
          <a:endParaRPr lang="ru-RU"/>
        </a:p>
      </dgm:t>
    </dgm:pt>
    <dgm:pt modelId="{FA928C9B-DDD8-40FC-B953-494B2E0E971E}" type="pres">
      <dgm:prSet presAssocID="{81C37E75-EDDE-4199-953D-C688CD7C7776}" presName="vSp" presStyleCnt="0"/>
      <dgm:spPr/>
    </dgm:pt>
    <dgm:pt modelId="{E7EBE5F4-A623-4A56-90C6-BE6A785487B6}" type="pres">
      <dgm:prSet presAssocID="{82DBA5DF-8413-4466-9977-331D94F5B2CA}" presName="horFlow" presStyleCnt="0"/>
      <dgm:spPr/>
    </dgm:pt>
    <dgm:pt modelId="{0FD969DD-D7DC-4C18-932B-379DE0F2E6FD}" type="pres">
      <dgm:prSet presAssocID="{82DBA5DF-8413-4466-9977-331D94F5B2CA}" presName="bigChev" presStyleLbl="node1" presStyleIdx="2" presStyleCnt="3" custScaleX="159409" custScaleY="56739"/>
      <dgm:spPr/>
      <dgm:t>
        <a:bodyPr/>
        <a:lstStyle/>
        <a:p>
          <a:endParaRPr lang="ru-RU"/>
        </a:p>
      </dgm:t>
    </dgm:pt>
  </dgm:ptLst>
  <dgm:cxnLst>
    <dgm:cxn modelId="{A9BCB220-66C2-43B1-B841-5B657E1E61E2}" srcId="{A2D9FFC0-7DFD-4925-91E1-A1B4559AE351}" destId="{81C37E75-EDDE-4199-953D-C688CD7C7776}" srcOrd="1" destOrd="0" parTransId="{50853EF9-AC8A-417C-92F1-87F24CA509BD}" sibTransId="{09BA3FEF-3C7C-48A8-847E-03F2A6E9C9B7}"/>
    <dgm:cxn modelId="{7C88E6AE-0D50-483D-A961-714D09E6E029}" type="presOf" srcId="{81C37E75-EDDE-4199-953D-C688CD7C7776}" destId="{5BDCA391-4F69-412B-80B5-259A664E05DC}" srcOrd="0" destOrd="0" presId="urn:microsoft.com/office/officeart/2005/8/layout/lProcess3"/>
    <dgm:cxn modelId="{7102D838-9C76-4EAA-844C-750FC0920A16}" type="presOf" srcId="{A2D9FFC0-7DFD-4925-91E1-A1B4559AE351}" destId="{5E343734-7E72-42D2-8A38-6FF53470D63C}" srcOrd="0" destOrd="0" presId="urn:microsoft.com/office/officeart/2005/8/layout/lProcess3"/>
    <dgm:cxn modelId="{C7A64280-962A-4584-8C85-7CA410C6B96A}" type="presOf" srcId="{1C744D00-A78E-41CA-A4D9-97D5AAA51518}" destId="{B2F8B000-717D-44D5-AEA8-6F465FB098E0}" srcOrd="0" destOrd="0" presId="urn:microsoft.com/office/officeart/2005/8/layout/lProcess3"/>
    <dgm:cxn modelId="{71351C18-23A2-4403-8320-EB7F20CDB319}" srcId="{A2D9FFC0-7DFD-4925-91E1-A1B4559AE351}" destId="{1C744D00-A78E-41CA-A4D9-97D5AAA51518}" srcOrd="0" destOrd="0" parTransId="{740BAFE1-C2B4-435A-908E-FA0856A44A6D}" sibTransId="{C2DD19D3-E821-4FCF-9889-03AC211E67D8}"/>
    <dgm:cxn modelId="{E69A1578-0FFB-4861-9555-AFE94EF06DD1}" srcId="{A2D9FFC0-7DFD-4925-91E1-A1B4559AE351}" destId="{82DBA5DF-8413-4466-9977-331D94F5B2CA}" srcOrd="2" destOrd="0" parTransId="{4F668979-F82B-444E-BFDA-B14144EF9EC3}" sibTransId="{47FEFE16-E809-41DD-9075-F9D629517FDB}"/>
    <dgm:cxn modelId="{6982615B-D6DA-4988-BDF8-A0D57FFA915B}" type="presOf" srcId="{82DBA5DF-8413-4466-9977-331D94F5B2CA}" destId="{0FD969DD-D7DC-4C18-932B-379DE0F2E6FD}" srcOrd="0" destOrd="0" presId="urn:microsoft.com/office/officeart/2005/8/layout/lProcess3"/>
    <dgm:cxn modelId="{3C39A0BF-25F4-4330-B858-4FFB015B7E99}" type="presParOf" srcId="{5E343734-7E72-42D2-8A38-6FF53470D63C}" destId="{67E7C46F-76E2-40B9-A1FB-4096D07A9E17}" srcOrd="0" destOrd="0" presId="urn:microsoft.com/office/officeart/2005/8/layout/lProcess3"/>
    <dgm:cxn modelId="{804E01B6-6DAE-4413-9C5C-A6315D66F5B6}" type="presParOf" srcId="{67E7C46F-76E2-40B9-A1FB-4096D07A9E17}" destId="{B2F8B000-717D-44D5-AEA8-6F465FB098E0}" srcOrd="0" destOrd="0" presId="urn:microsoft.com/office/officeart/2005/8/layout/lProcess3"/>
    <dgm:cxn modelId="{DB76E922-2810-44A6-859B-D0C48F544E4C}" type="presParOf" srcId="{5E343734-7E72-42D2-8A38-6FF53470D63C}" destId="{9CA73478-3E0C-4125-9B09-8D6A40A375B0}" srcOrd="1" destOrd="0" presId="urn:microsoft.com/office/officeart/2005/8/layout/lProcess3"/>
    <dgm:cxn modelId="{8AA08BA0-4694-4F8E-847D-CC135EBF1DEC}" type="presParOf" srcId="{5E343734-7E72-42D2-8A38-6FF53470D63C}" destId="{1FEBBD46-93C2-4770-9F33-F7AEE780A8A5}" srcOrd="2" destOrd="0" presId="urn:microsoft.com/office/officeart/2005/8/layout/lProcess3"/>
    <dgm:cxn modelId="{8EBEFEEA-B20D-4B13-A076-7419AD75C106}" type="presParOf" srcId="{1FEBBD46-93C2-4770-9F33-F7AEE780A8A5}" destId="{5BDCA391-4F69-412B-80B5-259A664E05DC}" srcOrd="0" destOrd="0" presId="urn:microsoft.com/office/officeart/2005/8/layout/lProcess3"/>
    <dgm:cxn modelId="{EA49A692-5CA5-412A-ACE6-61EFA10A291A}" type="presParOf" srcId="{5E343734-7E72-42D2-8A38-6FF53470D63C}" destId="{FA928C9B-DDD8-40FC-B953-494B2E0E971E}" srcOrd="3" destOrd="0" presId="urn:microsoft.com/office/officeart/2005/8/layout/lProcess3"/>
    <dgm:cxn modelId="{B4670C23-1317-4AAB-8290-3B038108E3D3}" type="presParOf" srcId="{5E343734-7E72-42D2-8A38-6FF53470D63C}" destId="{E7EBE5F4-A623-4A56-90C6-BE6A785487B6}" srcOrd="4" destOrd="0" presId="urn:microsoft.com/office/officeart/2005/8/layout/lProcess3"/>
    <dgm:cxn modelId="{E3E154C5-F25D-42B6-9826-D2AB73A555D3}" type="presParOf" srcId="{E7EBE5F4-A623-4A56-90C6-BE6A785487B6}" destId="{0FD969DD-D7DC-4C18-932B-379DE0F2E6F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8B000-717D-44D5-AEA8-6F465FB098E0}">
      <dsp:nvSpPr>
        <dsp:cNvPr id="0" name=""/>
        <dsp:cNvSpPr/>
      </dsp:nvSpPr>
      <dsp:spPr>
        <a:xfrm>
          <a:off x="2300" y="729074"/>
          <a:ext cx="7818526" cy="118633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контроль текущих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оценок по предмету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5469" y="729074"/>
        <a:ext cx="6632188" cy="1186338"/>
      </dsp:txXfrm>
    </dsp:sp>
    <dsp:sp modelId="{5BDCA391-4F69-412B-80B5-259A664E05DC}">
      <dsp:nvSpPr>
        <dsp:cNvPr id="0" name=""/>
        <dsp:cNvSpPr/>
      </dsp:nvSpPr>
      <dsp:spPr>
        <a:xfrm>
          <a:off x="2300" y="2193817"/>
          <a:ext cx="7914775" cy="1242556"/>
        </a:xfrm>
        <a:prstGeom prst="chevron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контроль оценок по контрольным и самостоятельным работам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578" y="2193817"/>
        <a:ext cx="6672219" cy="1242556"/>
      </dsp:txXfrm>
    </dsp:sp>
    <dsp:sp modelId="{0FD969DD-D7DC-4C18-932B-379DE0F2E6FD}">
      <dsp:nvSpPr>
        <dsp:cNvPr id="0" name=""/>
        <dsp:cNvSpPr/>
      </dsp:nvSpPr>
      <dsp:spPr>
        <a:xfrm>
          <a:off x="2300" y="3714777"/>
          <a:ext cx="7925016" cy="1128311"/>
        </a:xfrm>
        <a:prstGeom prst="chevron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результаты пробного внутри школьного диагностического тестирования в форме  ОГЭ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456" y="3714777"/>
        <a:ext cx="6796705" cy="1128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4E853-3057-4C0F-9C6F-D40C66940C88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E18F9-5074-4B92-9A8A-1F76E3051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2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D800-BD94-4746-82C2-D019C6523C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1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7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66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2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0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375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44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23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0C698ED-7F82-46BF-BE44-0F1B2149F5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4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0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6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94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7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6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6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BD6E-2518-4344-BCB5-4FD1E1B11D47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0E0A17-057C-4B1D-A0E6-6E426DCA5C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7345" y="656704"/>
            <a:ext cx="7766936" cy="10968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«Система подготовки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к ОГЭ по математике</a:t>
            </a:r>
            <a:r>
              <a:rPr lang="ru-RU" sz="4000" b="1" dirty="0" smtClean="0">
                <a:latin typeface="Bookman Old Style" panose="02050604050505020204" pitchFamily="18" charset="0"/>
              </a:rPr>
              <a:t>»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348" cy="1207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814" y="4835471"/>
            <a:ext cx="5439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(из опыта работы учителя математики  МБОУ СОШ № 3 города Кузнецка Пензенской </a:t>
            </a:r>
            <a:r>
              <a:rPr lang="ru-RU" b="1" dirty="0" err="1" smtClean="0">
                <a:solidFill>
                  <a:srgbClr val="0070C0"/>
                </a:solidFill>
                <a:latin typeface="+mn-lt"/>
              </a:rPr>
              <a:t>области,</a:t>
            </a:r>
            <a:r>
              <a:rPr lang="ru-RU" b="1" dirty="0" err="1" smtClean="0">
                <a:solidFill>
                  <a:srgbClr val="0070C0"/>
                </a:solidFill>
              </a:rPr>
              <a:t>Кудряшовой</a:t>
            </a:r>
            <a:r>
              <a:rPr lang="ru-RU" b="1" dirty="0" smtClean="0">
                <a:solidFill>
                  <a:srgbClr val="0070C0"/>
                </a:solidFill>
              </a:rPr>
              <a:t> О.В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.)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586780" y="2293749"/>
            <a:ext cx="5129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«Приоритетной государственной задачей является обеспечение качественного базового уровня математических и естественнонаучных знаний у всех выпускников школы, не только будущих ученых, но и будущих квалифицированных рабочих…»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449" y="387458"/>
            <a:ext cx="956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</a:rPr>
              <a:t>овершенствование методических приемов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448" y="972233"/>
            <a:ext cx="113137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Площадь прямоугольного треугольника равна 722 корень из 3. Один из острых углов равен 30°. Найдите длину катета, лежащего напротив этого угла.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Решение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/>
              <a:t> </a:t>
            </a:r>
            <a:r>
              <a:rPr lang="ru-RU" dirty="0" smtClean="0"/>
              <a:t>Площадь </a:t>
            </a:r>
            <a:r>
              <a:rPr lang="ru-RU" dirty="0"/>
              <a:t>треугольника можно найти как половину произведения двух сторон на синус угла между ними: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Приведем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другое решение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/>
              <a:t>Катет, лежащий напротив угла 30°, равен половине гипотенузы. Пусть а — длина катета, лежащего напротив угла 30°, тогда длина гипотенузы равна 2а. Найдем второй катет b по теореме Пифагора: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Площадь прямоугольного треугольника равна половине произведения его катетов, тогда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18" y="2370002"/>
            <a:ext cx="4432516" cy="476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308" y="3797482"/>
            <a:ext cx="2320951" cy="4709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909" y="4754301"/>
            <a:ext cx="1997204" cy="3861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903" y="4618241"/>
            <a:ext cx="2291812" cy="6582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814" y="1283593"/>
            <a:ext cx="10477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6258" y="433953"/>
            <a:ext cx="7718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овторение учебного материала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958751"/>
                  </p:ext>
                </p:extLst>
              </p:nvPr>
            </p:nvGraphicFramePr>
            <p:xfrm>
              <a:off x="1487837" y="3273735"/>
              <a:ext cx="6757261" cy="30805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78249"/>
                    <a:gridCol w="3379012"/>
                  </a:tblGrid>
                  <a:tr h="316123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Вариант 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Вариант 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6123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Выполните действия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2847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а)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0,5−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;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а)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−0,4;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87849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б) 1,2+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;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+1,6;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87849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0,27.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+0,047.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91929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∙1,5</m:t>
                              </m:r>
                            </m:oMath>
                          </a14:m>
                          <a:r>
                            <a:rPr lang="ru-RU" sz="1200">
                              <a:effectLst/>
                            </a:rPr>
                            <a:t>;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г) 5,1 </a:t>
                          </a:r>
                          <a14:m>
                            <m:oMath xmlns:m="http://schemas.openxmlformats.org/officeDocument/2006/math"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87849"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д) 0,26 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39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just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д)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num>
                                <m:den>
                                  <m:r>
                                    <a:rPr lang="ru-RU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  <m:r>
                                <a:rPr lang="ru-RU" sz="1200">
                                  <a:effectLst/>
                                  <a:latin typeface="Cambria Math" panose="02040503050406030204" pitchFamily="18" charset="0"/>
                                </a:rPr>
                                <m:t>:3,8</m:t>
                              </m:r>
                            </m:oMath>
                          </a14:m>
                          <a:r>
                            <a:rPr lang="ru-RU" sz="1200" dirty="0">
                              <a:effectLst/>
                            </a:rPr>
                            <a:t>.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6958751"/>
                  </p:ext>
                </p:extLst>
              </p:nvPr>
            </p:nvGraphicFramePr>
            <p:xfrm>
              <a:off x="1487837" y="3273735"/>
              <a:ext cx="6757261" cy="308056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78249"/>
                    <a:gridCol w="3379012"/>
                  </a:tblGrid>
                  <a:tr h="316123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</a:rPr>
                            <a:t>Вариант 1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Вариант 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16123">
                    <a:tc gridSpan="2"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Выполните действия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49284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81" t="-135802" r="-100903" b="-398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135802" r="-721" b="-398765"/>
                          </a:stretch>
                        </a:blipFill>
                      </a:tcPr>
                    </a:tc>
                  </a:tr>
                  <a:tr h="4878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81" t="-238750" r="-100903" b="-3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238750" r="-721" b="-303750"/>
                          </a:stretch>
                        </a:blipFill>
                      </a:tcPr>
                    </a:tc>
                  </a:tr>
                  <a:tr h="4878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81" t="-338750" r="-100903" b="-2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338750" r="-721" b="-203750"/>
                          </a:stretch>
                        </a:blipFill>
                      </a:tcPr>
                    </a:tc>
                  </a:tr>
                  <a:tr h="49192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81" t="-433333" r="-100903" b="-101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433333" r="-721" b="-101235"/>
                          </a:stretch>
                        </a:blipFill>
                      </a:tcPr>
                    </a:tc>
                  </a:tr>
                  <a:tr h="48784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81" t="-540000" r="-100903" b="-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540000" r="-721" b="-25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86001" y="828353"/>
            <a:ext cx="89314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Решение задания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1/4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+ 0,07=0,25+0,07=0,32                                            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Представим обыкновенную дробь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1/4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виде десятичной дроби. Для этого умножим числитель и знаменатель дроби на такое число, чтобы в знаменателе получилось 10,100,1000 и т.д.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1/4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1 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×25/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4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mbria Math" panose="02040503050406030204" pitchFamily="18" charset="0"/>
              </a:rPr>
              <a:t>×25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25/100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0,25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31863" r="81232" b="54597"/>
          <a:stretch>
            <a:fillRect/>
          </a:stretch>
        </p:blipFill>
        <p:spPr bwMode="auto">
          <a:xfrm>
            <a:off x="5475476" y="1948910"/>
            <a:ext cx="6286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80469" y="2603476"/>
            <a:ext cx="68856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работа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9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81990" y="1157516"/>
            <a:ext cx="6600796" cy="1323439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июню кинотеатр увеличил цену билета на 50% по сравнению с ценой билета в январе. На сколько процентов нужно будет снизить цену билета, чтобы в конце сезона она была на 20% выше, чем в январе?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67608" y="2420889"/>
          <a:ext cx="510002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0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07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7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78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524001" y="936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8876" y="492919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20 (%) – понижение цены в июне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1" y="9361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952596" y="3500438"/>
            <a:ext cx="7030190" cy="2543250"/>
            <a:chOff x="971600" y="4005064"/>
            <a:chExt cx="7030190" cy="2543250"/>
          </a:xfrm>
        </p:grpSpPr>
        <p:sp>
          <p:nvSpPr>
            <p:cNvPr id="8" name="TextBox 7"/>
            <p:cNvSpPr txBox="1"/>
            <p:nvPr/>
          </p:nvSpPr>
          <p:spPr>
            <a:xfrm>
              <a:off x="1043608" y="4005064"/>
              <a:ext cx="34208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Пусть в январе цена билета</a:t>
              </a:r>
            </a:p>
            <a:p>
              <a:r>
                <a:rPr lang="ru-RU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Была 100 рублей.</a:t>
              </a:r>
            </a:p>
            <a:p>
              <a:r>
                <a:rPr lang="ru-RU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100 рублей – 100 %</a:t>
              </a:r>
            </a:p>
            <a:p>
              <a:r>
                <a:rPr lang="ru-RU" sz="2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рубль – 1 %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1600" y="5301208"/>
              <a:ext cx="3149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1). 100+50=150(руб.) – в июне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3608" y="5733256"/>
              <a:ext cx="3508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2). 100 +20 =120(руб.) - в декабре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3608" y="6165304"/>
              <a:ext cx="5184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3) 150 – 120=30(руб.) – понижение цены в июне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6442" y="4076502"/>
              <a:ext cx="1969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4). 150руб. -100 %</a:t>
              </a:r>
            </a:p>
            <a:p>
              <a:r>
                <a:rPr lang="ru-RU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30 руб. - ?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72260" y="6148204"/>
              <a:ext cx="20295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Ответ: на 20 %.</a:t>
              </a:r>
            </a:p>
          </p:txBody>
        </p:sp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3632" y="4862320"/>
              <a:ext cx="1368152" cy="577623"/>
            </a:xfrm>
            <a:prstGeom prst="rect">
              <a:avLst/>
            </a:prstGeom>
            <a:noFill/>
          </p:spPr>
        </p:pic>
      </p:grp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24001" y="996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095472" y="275635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ИКТ на уроках математики при подготовке к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ОГЭ.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719513" y="260350"/>
            <a:ext cx="6769100" cy="151288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rgbClr val="C0C0C0">
                  <a:gamma/>
                  <a:tint val="23137"/>
                  <a:invGamma/>
                </a:srgbClr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/>
              <a:t>Одна из точек, отмеченных на координатной </a:t>
            </a:r>
          </a:p>
          <a:p>
            <a:pPr algn="ctr"/>
            <a:r>
              <a:rPr lang="ru-RU" sz="2400"/>
              <a:t>прямой, соответствует числу        . </a:t>
            </a:r>
          </a:p>
          <a:p>
            <a:pPr algn="ctr"/>
            <a:r>
              <a:rPr lang="ru-RU" sz="2400"/>
              <a:t>Какая это точка?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03389" y="260350"/>
            <a:ext cx="1800225" cy="151288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50000">
                <a:srgbClr val="CC99FF">
                  <a:gamma/>
                  <a:tint val="32157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Задание 8</a:t>
            </a:r>
          </a:p>
          <a:p>
            <a:pPr algn="ctr"/>
            <a:r>
              <a:rPr lang="ru-RU" sz="2400" b="1"/>
              <a:t>(№ 205777)</a:t>
            </a:r>
          </a:p>
        </p:txBody>
      </p:sp>
      <p:graphicFrame>
        <p:nvGraphicFramePr>
          <p:cNvPr id="3137" name="Object 65"/>
          <p:cNvGraphicFramePr>
            <a:graphicFrameLocks noGrp="1" noChangeAspect="1"/>
          </p:cNvGraphicFramePr>
          <p:nvPr>
            <p:ph sz="half" idx="1"/>
          </p:nvPr>
        </p:nvGraphicFramePr>
        <p:xfrm>
          <a:off x="2208214" y="5703888"/>
          <a:ext cx="15827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Формула" r:id="rId3" imgW="469696" imgH="203112" progId="Equation.3">
                  <p:embed/>
                </p:oleObj>
              </mc:Choice>
              <mc:Fallback>
                <p:oleObj name="Формула" r:id="rId3" imgW="469696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4" y="5703888"/>
                        <a:ext cx="158273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0" name="Object 6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759825" y="765176"/>
          <a:ext cx="73183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Формула" r:id="rId5" imgW="304668" imgH="228501" progId="Equation.3">
                  <p:embed/>
                </p:oleObj>
              </mc:Choice>
              <mc:Fallback>
                <p:oleObj name="Формула" r:id="rId5" imgW="304668" imgH="22850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9825" y="765176"/>
                        <a:ext cx="731838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1919289" y="3070225"/>
            <a:ext cx="6264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2711450" y="2998789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4943475" y="2998789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7104063" y="2998789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566989" y="3070225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7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4800601" y="3070225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8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6959601" y="3070225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9</a:t>
            </a:r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3071814" y="2998789"/>
            <a:ext cx="71437" cy="14287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4295775" y="2998789"/>
            <a:ext cx="71438" cy="14287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5232400" y="2998789"/>
            <a:ext cx="71438" cy="14287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6816725" y="2998789"/>
            <a:ext cx="71438" cy="14287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7824789" y="2566988"/>
            <a:ext cx="28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х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2927350" y="2493963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80"/>
                </a:solidFill>
                <a:latin typeface="Times New Roman" pitchFamily="18" charset="0"/>
              </a:rPr>
              <a:t>P</a:t>
            </a:r>
            <a:endParaRPr lang="ru-RU" sz="2400" b="1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151313" y="24939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80"/>
                </a:solidFill>
                <a:latin typeface="Times New Roman" pitchFamily="18" charset="0"/>
              </a:rPr>
              <a:t>N</a:t>
            </a:r>
            <a:endParaRPr lang="ru-RU" sz="2400" b="1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5087939" y="2493963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80"/>
                </a:solidFill>
                <a:latin typeface="Times New Roman" pitchFamily="18" charset="0"/>
              </a:rPr>
              <a:t>M</a:t>
            </a:r>
            <a:endParaRPr lang="ru-RU" sz="2400" b="1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6672264" y="24939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00080"/>
                </a:solidFill>
                <a:latin typeface="Times New Roman" pitchFamily="18" charset="0"/>
              </a:rPr>
              <a:t>Q</a:t>
            </a:r>
            <a:endParaRPr lang="ru-RU" sz="2400" b="1">
              <a:solidFill>
                <a:srgbClr val="800080"/>
              </a:solidFill>
              <a:latin typeface="Times New Roman" pitchFamily="18" charset="0"/>
            </a:endParaRPr>
          </a:p>
        </p:txBody>
      </p:sp>
      <p:sp>
        <p:nvSpPr>
          <p:cNvPr id="3126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992313" y="3716339"/>
            <a:ext cx="2305050" cy="504825"/>
          </a:xfrm>
          <a:prstGeom prst="actionButtonBlank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Подсказка</a:t>
            </a:r>
          </a:p>
        </p:txBody>
      </p:sp>
      <p:sp>
        <p:nvSpPr>
          <p:cNvPr id="3128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09113" y="1989138"/>
            <a:ext cx="647700" cy="647700"/>
          </a:xfrm>
          <a:prstGeom prst="actionButtonBlank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P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3129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09113" y="2636838"/>
            <a:ext cx="647700" cy="647700"/>
          </a:xfrm>
          <a:prstGeom prst="actionButtonBlank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N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3130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09113" y="3284538"/>
            <a:ext cx="647700" cy="647700"/>
          </a:xfrm>
          <a:prstGeom prst="actionButtonBlank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M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3131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409113" y="3933825"/>
            <a:ext cx="647700" cy="647700"/>
          </a:xfrm>
          <a:prstGeom prst="actionButtonBlank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latin typeface="Times New Roman" pitchFamily="18" charset="0"/>
              </a:rPr>
              <a:t>Q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6672263" y="3717925"/>
            <a:ext cx="2305050" cy="503238"/>
          </a:xfrm>
          <a:prstGeom prst="rect">
            <a:avLst/>
          </a:prstGeom>
          <a:gradFill rotWithShape="1">
            <a:gsLst>
              <a:gs pos="0">
                <a:srgbClr val="FF9F9F">
                  <a:gamma/>
                  <a:tint val="0"/>
                  <a:invGamma/>
                </a:srgbClr>
              </a:gs>
              <a:gs pos="100000">
                <a:srgbClr val="FF9F9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Не верно!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672263" y="4365625"/>
            <a:ext cx="2305050" cy="503238"/>
          </a:xfrm>
          <a:prstGeom prst="rect">
            <a:avLst/>
          </a:prstGeom>
          <a:gradFill rotWithShape="1">
            <a:gsLst>
              <a:gs pos="0">
                <a:srgbClr val="33CC33">
                  <a:gamma/>
                  <a:tint val="0"/>
                  <a:invGamma/>
                </a:srgbClr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8000"/>
                </a:solidFill>
              </a:rPr>
              <a:t>Молодец!</a:t>
            </a:r>
          </a:p>
        </p:txBody>
      </p:sp>
      <p:graphicFrame>
        <p:nvGraphicFramePr>
          <p:cNvPr id="3134" name="Object 62"/>
          <p:cNvGraphicFramePr>
            <a:graphicFrameLocks noChangeAspect="1"/>
          </p:cNvGraphicFramePr>
          <p:nvPr/>
        </p:nvGraphicFramePr>
        <p:xfrm>
          <a:off x="2208213" y="5013326"/>
          <a:ext cx="16557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7" imgW="507780" imgH="203112" progId="Equation.3">
                  <p:embed/>
                </p:oleObj>
              </mc:Choice>
              <mc:Fallback>
                <p:oleObj name="Формула" r:id="rId7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5013326"/>
                        <a:ext cx="16557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5" name="Object 73"/>
          <p:cNvGraphicFramePr>
            <a:graphicFrameLocks noChangeAspect="1"/>
          </p:cNvGraphicFramePr>
          <p:nvPr/>
        </p:nvGraphicFramePr>
        <p:xfrm>
          <a:off x="2279650" y="4365626"/>
          <a:ext cx="16129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9" imgW="494870" imgH="203024" progId="Equation.3">
                  <p:embed/>
                </p:oleObj>
              </mc:Choice>
              <mc:Fallback>
                <p:oleObj name="Формула" r:id="rId9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365626"/>
                        <a:ext cx="161290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8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</p:childTnLst>
        </p:cTn>
      </p:par>
    </p:tnLst>
    <p:bldLst>
      <p:bldP spid="3077" grpId="0" animBg="1"/>
      <p:bldP spid="3132" grpId="0" animBg="1"/>
      <p:bldP spid="3132" grpId="1" animBg="1"/>
      <p:bldP spid="3132" grpId="2" animBg="1"/>
      <p:bldP spid="3132" grpId="3" animBg="1"/>
      <p:bldP spid="3132" grpId="4" animBg="1"/>
      <p:bldP spid="3132" grpId="5" animBg="1"/>
      <p:bldP spid="3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23793" y="62068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6041" y="61653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452794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6951962"/>
              </p:ext>
            </p:extLst>
          </p:nvPr>
        </p:nvGraphicFramePr>
        <p:xfrm>
          <a:off x="1952596" y="1071546"/>
          <a:ext cx="792961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81158" y="214291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качества должен быть системным и комплексным.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85" y="520257"/>
            <a:ext cx="7821512" cy="609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9576" y="692697"/>
            <a:ext cx="77134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816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334" y="883403"/>
            <a:ext cx="372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Проблемы: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1591289"/>
            <a:ext cx="866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Нет прочного фундамента знаний;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Недостаточно сформированы вычислительные навыки;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Низкая мотивация.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1410" y="2975675"/>
            <a:ext cx="6276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ОСНОВНЫЕ ПРИЧИНЫ ОТСТАВАНИЯ: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2888" y="4231037"/>
            <a:ext cx="709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-несистематическая подготовка к урокам;</a:t>
            </a:r>
          </a:p>
          <a:p>
            <a:r>
              <a:rPr lang="ru-RU" sz="2400" dirty="0" smtClean="0"/>
              <a:t>-слабые навыки смыслового чтения;</a:t>
            </a:r>
          </a:p>
          <a:p>
            <a:r>
              <a:rPr lang="ru-RU" sz="2400" dirty="0" smtClean="0"/>
              <a:t>-пробелы в знаниях.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2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3783" y="480447"/>
            <a:ext cx="702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ЦЕЛЬ ПРАКТИКИ: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892" y="1363851"/>
            <a:ext cx="9391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-развить самостоятельную активность учащихся;</a:t>
            </a:r>
          </a:p>
          <a:p>
            <a:r>
              <a:rPr lang="ru-RU" sz="2800" dirty="0" smtClean="0"/>
              <a:t>-отработка вычислительных навыков;</a:t>
            </a:r>
          </a:p>
          <a:p>
            <a:r>
              <a:rPr lang="ru-RU" sz="2800" dirty="0" smtClean="0"/>
              <a:t>-многократное повторение и закрепление.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79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441" y="898902"/>
            <a:ext cx="11003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1071A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Практика </a:t>
            </a:r>
            <a:r>
              <a:rPr lang="ru-RU" sz="5400" dirty="0" smtClean="0">
                <a:solidFill>
                  <a:srgbClr val="1071A4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направлена на: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1709" y="2665708"/>
            <a:ext cx="68997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азвитие познавательного интереса обучающихся с разным уровнем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48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571612"/>
            <a:ext cx="7560840" cy="993292"/>
          </a:xfrm>
        </p:spPr>
        <p:txBody>
          <a:bodyPr/>
          <a:lstStyle/>
          <a:p>
            <a:pPr lvl="0" algn="ctr"/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Готовность учащихся к сдаче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96600154"/>
              </p:ext>
            </p:extLst>
          </p:nvPr>
        </p:nvGraphicFramePr>
        <p:xfrm>
          <a:off x="2238348" y="1857364"/>
          <a:ext cx="6572296" cy="442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9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567608" y="1709030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26942" y="573432"/>
            <a:ext cx="10709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информационной работы: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https://fs00.infourok.ru/images/doc/178/204719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75" y="1001948"/>
            <a:ext cx="7939122" cy="5723490"/>
          </a:xfrm>
          <a:prstGeom prst="rect">
            <a:avLst/>
          </a:prstGeom>
          <a:noFill/>
        </p:spPr>
      </p:pic>
      <p:pic>
        <p:nvPicPr>
          <p:cNvPr id="64516" name="Picture 4" descr="http://static8.depositphotos.com/1028758/886/v/450/depositphotos_8866327-Set-prohibited-signs-gadg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0597" y="2473127"/>
            <a:ext cx="2928958" cy="2343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4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0861" y="557939"/>
            <a:ext cx="7950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При предметной  подготовки к ОГЭ использую :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874" y="2200759"/>
            <a:ext cx="81986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    отработка вычислительных навыков;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совершенствование методических приемов;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п</a:t>
            </a:r>
            <a:r>
              <a:rPr lang="ru-RU" sz="2400" dirty="0" smtClean="0"/>
              <a:t>овторение учебного материала;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р</a:t>
            </a:r>
            <a:r>
              <a:rPr lang="ru-RU" sz="2400" dirty="0" smtClean="0"/>
              <a:t>егулярное использование интернет ресурсов, это сайт «</a:t>
            </a:r>
            <a:r>
              <a:rPr lang="ru-RU" sz="2400" dirty="0" err="1" smtClean="0"/>
              <a:t>Учи.ру</a:t>
            </a:r>
            <a:r>
              <a:rPr lang="ru-RU" sz="2400" dirty="0" smtClean="0"/>
              <a:t>», «Решу ОГЭ»;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Систематический мониторинг знаний и умений.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1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31946" y="641241"/>
            <a:ext cx="59472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C3300"/>
                </a:solidFill>
              </a:rPr>
              <a:t>1</a:t>
            </a:r>
            <a:r>
              <a:rPr lang="ru-RU" sz="2800" b="1" dirty="0" smtClean="0">
                <a:solidFill>
                  <a:srgbClr val="CC3300"/>
                </a:solidFill>
                <a:latin typeface="Arial" charset="0"/>
              </a:rPr>
              <a:t>. </a:t>
            </a:r>
            <a:r>
              <a:rPr lang="ru-RU" sz="2800" b="1" dirty="0">
                <a:solidFill>
                  <a:srgbClr val="CC3300"/>
                </a:solidFill>
                <a:latin typeface="Arial" charset="0"/>
              </a:rPr>
              <a:t>Умножение числа на 11, 111,…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982811" y="1362427"/>
            <a:ext cx="7937451" cy="935725"/>
          </a:xfrm>
          <a:prstGeom prst="rect">
            <a:avLst/>
          </a:prstGeom>
          <a:solidFill>
            <a:srgbClr val="DAFBF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charset="0"/>
              </a:rPr>
              <a:t>Следует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«раздвинуть»  цифры</a:t>
            </a:r>
            <a:r>
              <a:rPr lang="ru-RU" b="1" dirty="0">
                <a:solidFill>
                  <a:srgbClr val="0000CC"/>
                </a:solidFill>
                <a:latin typeface="Arial" charset="0"/>
              </a:rPr>
              <a:t>  числа, умножаемого на 11,</a:t>
            </a:r>
          </a:p>
          <a:p>
            <a:pPr algn="ctr"/>
            <a:r>
              <a:rPr lang="ru-RU" b="1" dirty="0">
                <a:solidFill>
                  <a:srgbClr val="0000CC"/>
                </a:solidFill>
                <a:latin typeface="Arial" charset="0"/>
              </a:rPr>
              <a:t>и в образовавшийся промежуток </a:t>
            </a:r>
            <a:r>
              <a:rPr lang="ru-RU" b="1" dirty="0">
                <a:solidFill>
                  <a:srgbClr val="CC0000"/>
                </a:solidFill>
                <a:latin typeface="Arial" charset="0"/>
              </a:rPr>
              <a:t>вписать сумму этих цифр.</a:t>
            </a:r>
          </a:p>
          <a:p>
            <a:pPr algn="ctr"/>
            <a:endParaRPr lang="ru-RU" dirty="0">
              <a:solidFill>
                <a:srgbClr val="CC0000"/>
              </a:solidFill>
              <a:latin typeface="Arial" charset="0"/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189637"/>
              </p:ext>
            </p:extLst>
          </p:nvPr>
        </p:nvGraphicFramePr>
        <p:xfrm>
          <a:off x="2884489" y="2071596"/>
          <a:ext cx="57594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Формула" r:id="rId3" imgW="1511300" imgH="203200" progId="Equation.3">
                  <p:embed/>
                </p:oleObj>
              </mc:Choice>
              <mc:Fallback>
                <p:oleObj name="Формула" r:id="rId3" imgW="1511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9" y="2071596"/>
                        <a:ext cx="57594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9"/>
          <p:cNvSpPr>
            <a:spLocks/>
          </p:cNvSpPr>
          <p:nvPr/>
        </p:nvSpPr>
        <p:spPr bwMode="auto">
          <a:xfrm rot="5400000">
            <a:off x="5807869" y="2277269"/>
            <a:ext cx="576262" cy="1295400"/>
          </a:xfrm>
          <a:prstGeom prst="rightBrace">
            <a:avLst>
              <a:gd name="adj1" fmla="val 187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951537" y="38481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C0000"/>
                </a:solidFill>
                <a:latin typeface="Arial" charset="0"/>
              </a:rPr>
              <a:t>8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8033542" y="2924969"/>
            <a:ext cx="287337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 flipV="1">
            <a:off x="6305549" y="3128950"/>
            <a:ext cx="18716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135188" y="4076700"/>
            <a:ext cx="3529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CC0000"/>
                </a:solidFill>
              </a:rPr>
              <a:t>Реши сам:</a:t>
            </a:r>
          </a:p>
        </p:txBody>
      </p:sp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2592388" y="5084764"/>
          <a:ext cx="2170112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Формула" r:id="rId5" imgW="545760" imgH="177480" progId="Equation.3">
                  <p:embed/>
                </p:oleObj>
              </mc:Choice>
              <mc:Fallback>
                <p:oleObj name="Формула" r:id="rId5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5084764"/>
                        <a:ext cx="2170112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1"/>
          <p:cNvGraphicFramePr>
            <a:graphicFrameLocks noChangeAspect="1"/>
          </p:cNvGraphicFramePr>
          <p:nvPr/>
        </p:nvGraphicFramePr>
        <p:xfrm>
          <a:off x="4705351" y="5100639"/>
          <a:ext cx="10588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Формула" r:id="rId7" imgW="266400" imgH="177480" progId="Equation.3">
                  <p:embed/>
                </p:oleObj>
              </mc:Choice>
              <mc:Fallback>
                <p:oleObj name="Формула" r:id="rId7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1" y="5100639"/>
                        <a:ext cx="1058863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5"/>
          <p:cNvGraphicFramePr>
            <a:graphicFrameLocks noChangeAspect="1"/>
          </p:cNvGraphicFramePr>
          <p:nvPr/>
        </p:nvGraphicFramePr>
        <p:xfrm>
          <a:off x="7091363" y="5084763"/>
          <a:ext cx="2184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Формула" r:id="rId9" imgW="545760" imgH="177480" progId="Equation.3">
                  <p:embed/>
                </p:oleObj>
              </mc:Choice>
              <mc:Fallback>
                <p:oleObj name="Формула" r:id="rId9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363" y="5084763"/>
                        <a:ext cx="2184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2"/>
          <p:cNvGraphicFramePr>
            <a:graphicFrameLocks noChangeAspect="1"/>
          </p:cNvGraphicFramePr>
          <p:nvPr/>
        </p:nvGraphicFramePr>
        <p:xfrm>
          <a:off x="9264650" y="5073650"/>
          <a:ext cx="9461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Формула" r:id="rId11" imgW="266400" imgH="177480" progId="Equation.3">
                  <p:embed/>
                </p:oleObj>
              </mc:Choice>
              <mc:Fallback>
                <p:oleObj name="Формула" r:id="rId11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0" y="5073650"/>
                        <a:ext cx="9461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2476" y="196740"/>
            <a:ext cx="11959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тработка вычислительных навыков: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7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95601" y="304801"/>
            <a:ext cx="56685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C0000"/>
                </a:solidFill>
              </a:rPr>
              <a:t>2</a:t>
            </a:r>
            <a:r>
              <a:rPr lang="ru-RU" sz="2400" b="1" dirty="0" smtClean="0">
                <a:solidFill>
                  <a:srgbClr val="CC0000"/>
                </a:solidFill>
              </a:rPr>
              <a:t>.Возведение </a:t>
            </a:r>
            <a:r>
              <a:rPr lang="ru-RU" sz="2400" b="1" dirty="0">
                <a:solidFill>
                  <a:srgbClr val="CC0000"/>
                </a:solidFill>
              </a:rPr>
              <a:t>в квадрат двузначных</a:t>
            </a:r>
          </a:p>
          <a:p>
            <a:r>
              <a:rPr lang="ru-RU" sz="2400" b="1" dirty="0">
                <a:solidFill>
                  <a:srgbClr val="CC0000"/>
                </a:solidFill>
              </a:rPr>
              <a:t>чисел, оканчивающихся на 5: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2424114" y="1801814"/>
          <a:ext cx="496887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Формула" r:id="rId3" imgW="1270000" imgH="279400" progId="Equation.3">
                  <p:embed/>
                </p:oleObj>
              </mc:Choice>
              <mc:Fallback>
                <p:oleObj name="Формула" r:id="rId3" imgW="12700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4" y="1801814"/>
                        <a:ext cx="496887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640014" y="3141663"/>
            <a:ext cx="2873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782888" y="2924176"/>
            <a:ext cx="0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566988" y="34290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1=9</a:t>
            </a:r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 flipV="1">
            <a:off x="4727576" y="2565400"/>
            <a:ext cx="1655763" cy="15128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H="1" flipV="1">
            <a:off x="7032625" y="2636838"/>
            <a:ext cx="2159000" cy="14398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075" name="Object 11"/>
          <p:cNvGraphicFramePr>
            <a:graphicFrameLocks noChangeAspect="1"/>
          </p:cNvGraphicFramePr>
          <p:nvPr/>
        </p:nvGraphicFramePr>
        <p:xfrm>
          <a:off x="3000376" y="4005264"/>
          <a:ext cx="1800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Формула" r:id="rId5" imgW="596641" imgH="177723" progId="Equation.3">
                  <p:embed/>
                </p:oleObj>
              </mc:Choice>
              <mc:Fallback>
                <p:oleObj name="Формула" r:id="rId5" imgW="596641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6" y="4005264"/>
                        <a:ext cx="18002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800601" y="4076700"/>
            <a:ext cx="5083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/>
              <a:t>и в конце всегда приписываем 25</a:t>
            </a:r>
            <a:r>
              <a:rPr lang="ru-RU" sz="1200" dirty="0"/>
              <a:t>( т.к.5*5</a:t>
            </a:r>
            <a:r>
              <a:rPr lang="en-US" sz="1200" dirty="0"/>
              <a:t>=</a:t>
            </a:r>
            <a:r>
              <a:rPr lang="ru-RU" sz="1200" dirty="0"/>
              <a:t>25)</a:t>
            </a:r>
          </a:p>
        </p:txBody>
      </p:sp>
      <p:graphicFrame>
        <p:nvGraphicFramePr>
          <p:cNvPr id="3076" name="Object 17"/>
          <p:cNvGraphicFramePr>
            <a:graphicFrameLocks noChangeAspect="1"/>
          </p:cNvGraphicFramePr>
          <p:nvPr/>
        </p:nvGraphicFramePr>
        <p:xfrm>
          <a:off x="4572001" y="5040314"/>
          <a:ext cx="15779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Формула" r:id="rId7" imgW="571320" imgH="406080" progId="Equation.3">
                  <p:embed/>
                </p:oleObj>
              </mc:Choice>
              <mc:Fallback>
                <p:oleObj name="Формула" r:id="rId7" imgW="5713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5040314"/>
                        <a:ext cx="157797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248400" y="5105400"/>
          <a:ext cx="9731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Формула" r:id="rId9" imgW="342603" imgH="177646" progId="Equation.3">
                  <p:embed/>
                </p:oleObj>
              </mc:Choice>
              <mc:Fallback>
                <p:oleObj name="Формула" r:id="rId9" imgW="34260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05400"/>
                        <a:ext cx="973138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3"/>
          <p:cNvGraphicFramePr>
            <a:graphicFrameLocks noChangeAspect="1"/>
          </p:cNvGraphicFramePr>
          <p:nvPr/>
        </p:nvGraphicFramePr>
        <p:xfrm>
          <a:off x="6172201" y="5638800"/>
          <a:ext cx="9032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Формула" r:id="rId11" imgW="342720" imgH="177480" progId="Equation.3">
                  <p:embed/>
                </p:oleObj>
              </mc:Choice>
              <mc:Fallback>
                <p:oleObj name="Формула" r:id="rId11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5638800"/>
                        <a:ext cx="9032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3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</TotalTime>
  <Words>585</Words>
  <Application>Microsoft Office PowerPoint</Application>
  <PresentationFormat>Широкоэкранный</PresentationFormat>
  <Paragraphs>121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Cambria Math</vt:lpstr>
      <vt:lpstr>Times New Roman</vt:lpstr>
      <vt:lpstr>Trebuchet MS</vt:lpstr>
      <vt:lpstr>Wingdings 3</vt:lpstr>
      <vt:lpstr>Грань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Готовность учащихся к сдаче ОГЭ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PC</dc:creator>
  <cp:lastModifiedBy>USER PC</cp:lastModifiedBy>
  <cp:revision>21</cp:revision>
  <dcterms:created xsi:type="dcterms:W3CDTF">2022-09-30T08:08:51Z</dcterms:created>
  <dcterms:modified xsi:type="dcterms:W3CDTF">2024-04-02T12:31:24Z</dcterms:modified>
</cp:coreProperties>
</file>