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78881-0BAE-422B-AE19-97851FB9771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78881-0BAE-422B-AE19-97851FB9771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78881-0BAE-422B-AE19-97851FB9771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78881-0BAE-422B-AE19-97851FB9771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78881-0BAE-422B-AE19-97851FB9771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78881-0BAE-422B-AE19-97851FB9771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78881-0BAE-422B-AE19-97851FB9771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78881-0BAE-422B-AE19-97851FB9771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78881-0BAE-422B-AE19-97851FB9771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78881-0BAE-422B-AE19-97851FB9771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78881-0BAE-422B-AE19-97851FB9771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9978881-0BAE-422B-AE19-97851FB9771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Самостоятельная работа студентов СПО по иностранному языку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0625"/>
            <a:ext cx="6357938" cy="1357313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Преподаватель: Малютина Ю.В. 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ФГБОУ ВО ВГТУ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Строительно-политехнический колледж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г.Воронеж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10000"/>
                  </a:schemeClr>
                </a:solidFill>
              </a:rPr>
              <a:t>Критериями оценки результатов внеаудиторной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самостоятельной </a:t>
            </a:r>
            <a:r>
              <a:rPr lang="ru-RU" sz="2400" dirty="0">
                <a:solidFill>
                  <a:schemeClr val="tx2">
                    <a:lumMod val="10000"/>
                  </a:schemeClr>
                </a:solidFill>
              </a:rPr>
              <a:t>работы студента являются: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уровень освоения студентом учебного материала;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умения студента использовать теоретические знания при выполнении практических задач;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err="1"/>
              <a:t>сформированность</a:t>
            </a:r>
            <a:r>
              <a:rPr lang="ru-RU" dirty="0"/>
              <a:t> </a:t>
            </a:r>
            <a:r>
              <a:rPr lang="ru-RU" dirty="0" err="1"/>
              <a:t>общеучебных</a:t>
            </a:r>
            <a:r>
              <a:rPr lang="ru-RU" dirty="0"/>
              <a:t> умений;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обоснованность и четкость изложения ответа;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оформление материала в соответствии с требованиями.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22531" name="Содержимое 4" descr="128475444_1457684003_b42693865371e0576117fb5a08b98e2c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582368"/>
            <a:ext cx="4038600" cy="256162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Таким образом внеаудиторная самостоятельная работа студентов  позволяет решить такие задачи, как: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закрепление, углубление, расширение и систематизация знаний и практических умений, полученных во время аудиторных занятий;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 самостоятельное овладение учебным материалом;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формирование умений использовать справочную и специальную литературу;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 развитие познавательных способностей и активности, творческой инициативы, самостоятельности, ответственности и организованности;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развитие исследовательских умений.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развитие общих и профессиональных компетенций обучающихся;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создание условий для формирования способности обучающихся к самообразованию, самоуправлению и саморазвитию.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 fontScale="2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9600" dirty="0"/>
              <a:t>Самостоятельная работа студента (СРС) является ключевой составляющей учебного процесса, которая определяет формирование необходимых компетенций, способствует развитию ответственности и организованности, а также творческого подхода к решению нестандартных задач.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9600" u="sng" dirty="0" smtClean="0"/>
              <a:t>Целью организации самостоятельной работы </a:t>
            </a:r>
            <a:r>
              <a:rPr lang="ru-RU" sz="9600" dirty="0" smtClean="0"/>
              <a:t>является научить </a:t>
            </a:r>
            <a:r>
              <a:rPr lang="ru-RU" sz="9600" dirty="0"/>
              <a:t>студентов использовать иностранный язык как средство получения, расширения и углубления системных знаний по специальности, а также как средство формирования и формулирования мыслей в области повседневного иноязычного общения.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9600" dirty="0"/>
              <a:t>Данная цель предполагает усвоение и использование иностранного языка для выражения своего собственного мыслительного содержания и понимания  других людей, говорящих на иностранном языке.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4291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Самостоятельная работа студентов проводится с целью: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smtClean="0"/>
              <a:t>систематизации и закрепления полученных теоретических знаний и практических умений студентов;</a:t>
            </a:r>
          </a:p>
          <a:p>
            <a:pPr>
              <a:lnSpc>
                <a:spcPct val="90000"/>
              </a:lnSpc>
            </a:pPr>
            <a:r>
              <a:rPr lang="ru-RU" smtClean="0"/>
              <a:t>углубления и расширения теоретических знаний;</a:t>
            </a:r>
          </a:p>
          <a:p>
            <a:pPr>
              <a:lnSpc>
                <a:spcPct val="90000"/>
              </a:lnSpc>
            </a:pPr>
            <a:r>
              <a:rPr lang="ru-RU" smtClean="0"/>
              <a:t>развития познавательных способностей и активности студентов: творческой инициативы, самостоятельности, ответственности и организованности;</a:t>
            </a:r>
          </a:p>
          <a:p>
            <a:pPr>
              <a:lnSpc>
                <a:spcPct val="90000"/>
              </a:lnSpc>
            </a:pPr>
            <a:r>
              <a:rPr lang="ru-RU" smtClean="0"/>
              <a:t>формирования самостоятельности мышления, способностей к саморазвитию, самосовершенствованию и самореализации;</a:t>
            </a:r>
          </a:p>
          <a:p>
            <a:pPr>
              <a:lnSpc>
                <a:spcPct val="90000"/>
              </a:lnSpc>
            </a:pPr>
            <a:r>
              <a:rPr lang="ru-RU" smtClean="0"/>
              <a:t>развития исследовательских умений.</a:t>
            </a:r>
          </a:p>
          <a:p>
            <a:pPr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717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Видами заданий для внеаудиторной самостоятельной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работы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по иностранному языку могут быть: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58175" cy="4643438"/>
          </a:xfrm>
        </p:spPr>
        <p:txBody>
          <a:bodyPr>
            <a:normAutofit fontScale="2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 </a:t>
            </a:r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для овладения знаниями</a:t>
            </a:r>
            <a:r>
              <a:rPr lang="ru-RU" sz="7200" b="1" dirty="0"/>
              <a:t>:</a:t>
            </a:r>
            <a:r>
              <a:rPr lang="ru-RU" sz="7200" dirty="0"/>
              <a:t> чтение текста (учебника, перво­источника, дополнительной литературы); составление плана текста; графическое изображение структуры текста; </a:t>
            </a:r>
            <a:r>
              <a:rPr lang="ru-RU" sz="7200" dirty="0" smtClean="0"/>
              <a:t>конспектирование </a:t>
            </a:r>
            <a:r>
              <a:rPr lang="ru-RU" sz="7200" dirty="0"/>
              <a:t>текста; выписки из текста; работа со словарями и </a:t>
            </a:r>
            <a:r>
              <a:rPr lang="ru-RU" sz="7200" dirty="0" smtClean="0"/>
              <a:t>справочниками</a:t>
            </a:r>
            <a:r>
              <a:rPr lang="ru-RU" sz="7200" dirty="0"/>
              <a:t>; учеб­но-исследовательская работа; использование аудио- и </a:t>
            </a:r>
            <a:r>
              <a:rPr lang="ru-RU" sz="7200" dirty="0" smtClean="0"/>
              <a:t>видеозаписей</a:t>
            </a:r>
            <a:r>
              <a:rPr lang="ru-RU" sz="7200" dirty="0"/>
              <a:t>, компьютерной техники и Интернета и др</a:t>
            </a:r>
            <a:r>
              <a:rPr lang="ru-RU" sz="7200" dirty="0" smtClean="0"/>
              <a:t>.;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72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для закрепления и систематизации знаний:</a:t>
            </a:r>
            <a:r>
              <a:rPr lang="ru-RU" sz="72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7200" dirty="0"/>
              <a:t>работа с </a:t>
            </a:r>
            <a:r>
              <a:rPr lang="ru-RU" sz="7200" dirty="0" smtClean="0"/>
              <a:t>конспектом </a:t>
            </a:r>
            <a:r>
              <a:rPr lang="ru-RU" sz="7200" dirty="0"/>
              <a:t>лекции (обработка текста); повторная работа над </a:t>
            </a:r>
            <a:r>
              <a:rPr lang="ru-RU" sz="7200" dirty="0" smtClean="0"/>
              <a:t>учебным </a:t>
            </a:r>
            <a:r>
              <a:rPr lang="ru-RU" sz="7200" dirty="0"/>
              <a:t>материалом (учебника, первоисточника, дополнительной литературы, аудио- и видеозаписей); составление плана и тезисов ответа; составление таблиц для систематизации учебного материала; </a:t>
            </a:r>
            <a:r>
              <a:rPr lang="ru-RU" sz="7200" dirty="0" smtClean="0"/>
              <a:t> </a:t>
            </a:r>
            <a:r>
              <a:rPr lang="ru-RU" sz="7200" dirty="0"/>
              <a:t>ответы на </a:t>
            </a:r>
            <a:r>
              <a:rPr lang="ru-RU" sz="7200" dirty="0" smtClean="0"/>
              <a:t>контрольные вопросы; </a:t>
            </a:r>
            <a:r>
              <a:rPr lang="ru-RU" sz="7200" dirty="0"/>
              <a:t>подготовка сообщений к выступлению на </a:t>
            </a:r>
            <a:r>
              <a:rPr lang="ru-RU" sz="7200" dirty="0" smtClean="0"/>
              <a:t>конференции</a:t>
            </a:r>
            <a:r>
              <a:rPr lang="ru-RU" sz="7200" dirty="0"/>
              <a:t>; подготовка рефератов, докладов; составление </a:t>
            </a:r>
            <a:r>
              <a:rPr lang="ru-RU" sz="7200" dirty="0" smtClean="0"/>
              <a:t>библиографии</a:t>
            </a:r>
            <a:r>
              <a:rPr lang="ru-RU" sz="7200" dirty="0"/>
              <a:t>, тематических кроссвордов; тестирование и др</a:t>
            </a:r>
            <a:r>
              <a:rPr lang="ru-RU" sz="7200" dirty="0" smtClean="0"/>
              <a:t>.;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72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для формирования умений</a:t>
            </a:r>
            <a:r>
              <a:rPr lang="ru-RU" sz="7200" b="1" dirty="0"/>
              <a:t>: в</a:t>
            </a:r>
            <a:r>
              <a:rPr lang="ru-RU" sz="7200" dirty="0"/>
              <a:t>ыполнение и упражнений по образцу; выполнение вариативных упражнений; подготовка к деловым играм; проектирование и моделирование разных видов и </a:t>
            </a:r>
            <a:r>
              <a:rPr lang="ru-RU" sz="7200" dirty="0" smtClean="0"/>
              <a:t>компонентов профессиональной деятельности.</a:t>
            </a:r>
            <a:endParaRPr lang="ru-RU" sz="72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25"/>
            <a:ext cx="4257675" cy="5697538"/>
          </a:xfrm>
        </p:spPr>
        <p:txBody>
          <a:bodyPr>
            <a:normAutofit fontScale="2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7200" dirty="0"/>
              <a:t>При предъявлении видов заданий на внеаудиторную </a:t>
            </a:r>
            <a:r>
              <a:rPr lang="ru-RU" sz="7200" dirty="0" smtClean="0"/>
              <a:t>самостоятельную </a:t>
            </a:r>
            <a:r>
              <a:rPr lang="ru-RU" sz="7200" dirty="0"/>
              <a:t>работу рекомендуется использовать </a:t>
            </a:r>
            <a:r>
              <a:rPr lang="ru-RU" sz="7200" dirty="0" smtClean="0"/>
              <a:t>дифференцированный </a:t>
            </a:r>
            <a:r>
              <a:rPr lang="ru-RU" sz="7200" dirty="0"/>
              <a:t>подход к студентам. Перед выполнением </a:t>
            </a:r>
            <a:r>
              <a:rPr lang="ru-RU" sz="7200" dirty="0" smtClean="0"/>
              <a:t>студентами </a:t>
            </a:r>
            <a:r>
              <a:rPr lang="ru-RU" sz="7200" dirty="0"/>
              <a:t>внеаудиторной самостоятельной работы преподаватель </a:t>
            </a:r>
            <a:r>
              <a:rPr lang="ru-RU" sz="7200" dirty="0" smtClean="0"/>
              <a:t>проводит </a:t>
            </a:r>
            <a:r>
              <a:rPr lang="ru-RU" sz="7200" dirty="0"/>
              <a:t>инструктаж по выполнению задания, который включает: цель задания, его содержание, сроки выполнения, </a:t>
            </a:r>
            <a:r>
              <a:rPr lang="ru-RU" sz="7200" dirty="0" smtClean="0"/>
              <a:t>ориентировочный </a:t>
            </a:r>
            <a:r>
              <a:rPr lang="ru-RU" sz="7200" dirty="0"/>
              <a:t>объем работы, основные требования к результатам работы, критерии оценки. В процессе инструктажа преподаватель </a:t>
            </a:r>
            <a:r>
              <a:rPr lang="ru-RU" sz="7200" dirty="0" smtClean="0"/>
              <a:t>предупреждает </a:t>
            </a:r>
            <a:r>
              <a:rPr lang="ru-RU" sz="7200" dirty="0"/>
              <a:t>студентов о возможных типичных ошибках, </a:t>
            </a:r>
            <a:r>
              <a:rPr lang="ru-RU" sz="7200" dirty="0" smtClean="0"/>
              <a:t>встречающихся </a:t>
            </a:r>
            <a:r>
              <a:rPr lang="ru-RU" sz="7200" dirty="0"/>
              <a:t>при выполнении задания</a:t>
            </a:r>
            <a:r>
              <a:rPr lang="ru-RU" sz="7200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72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7200" dirty="0"/>
              <a:t>Во время выполнения студентами внеаудиторной </a:t>
            </a:r>
            <a:r>
              <a:rPr lang="ru-RU" sz="7200" dirty="0" smtClean="0"/>
              <a:t>самостоятельной </a:t>
            </a:r>
            <a:r>
              <a:rPr lang="ru-RU" sz="7200" dirty="0"/>
              <a:t>работы и при необходимости преподаватель проводит консультации по той или иной теме.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17410" name="Содержимое 4" descr="kpo3qj2lhyiyu4br3im4aetez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857250"/>
            <a:ext cx="4000500" cy="350043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>
                <a:solidFill>
                  <a:schemeClr val="tx2">
                    <a:lumMod val="25000"/>
                  </a:schemeClr>
                </a:solidFill>
              </a:rPr>
              <a:t>Рекомендации по выполнению самостоятельной работы: 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8434" name="Содержимое 4" descr="izuchenie-amerikanskogo-yazyka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2286000"/>
            <a:ext cx="4038600" cy="25527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4038600" cy="5143500"/>
          </a:xfrm>
        </p:spPr>
        <p:txBody>
          <a:bodyPr>
            <a:normAutofit fontScale="5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• </a:t>
            </a:r>
            <a:r>
              <a:rPr lang="ru-RU" dirty="0"/>
              <a:t>прежде чем приступить к работе, изучить цели задания, что поможет осуществить самоконтроль в конце работы;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ход работы проводить по "шагам", не приступать к следующему пункту, не пройдя предыдущий;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при работе с литературными источниками выделять главное, обращая особое внимание на классический английский язык,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в конце работы проверить правильность выполнения её по степени достижения поставленной цели.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</a:rPr>
              <a:t>ОРГАНИЗАЦИЯ САМОСТОЯТЕЛЬНОЙ РАБОТЫ СТУДЕНТОВ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>
            <a:normAutofit fontScale="5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  <a:t>Лексико-грамматические упражнения</a:t>
            </a:r>
            <a:r>
              <a:rPr lang="ru-RU" i="1" dirty="0" smtClean="0"/>
              <a:t> </a:t>
            </a:r>
            <a:r>
              <a:rPr lang="ru-RU" dirty="0" smtClean="0"/>
              <a:t>выполняются студентами с первых занятий по иностранному языку как на продуктивном, так и частично-поисковом и творческом уровнях. Выполняются лексико-грамматические задания как домашняя работа студентов после каждого занятия. Предлагаемые задания имеют </a:t>
            </a:r>
            <a:r>
              <a:rPr lang="ru-RU" dirty="0" err="1" smtClean="0"/>
              <a:t>разноуровневый</a:t>
            </a:r>
            <a:r>
              <a:rPr lang="ru-RU" dirty="0" smtClean="0"/>
              <a:t> характер, и студенты могут выбрать соответствующий уровень.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  <a:t>Различные виды чтения</a:t>
            </a:r>
            <a:r>
              <a:rPr lang="ru-RU" i="1" dirty="0" smtClean="0"/>
              <a:t> </a:t>
            </a:r>
            <a:r>
              <a:rPr lang="ru-RU" dirty="0" smtClean="0"/>
              <a:t>предлагаются студентам регулярно, в соответствии с тематическим планированием учебного процесса. Тексты подбираются в зависимости от выбранной специальности и цели чтения. Перед чтением ставятся задачи и определяется форма контроля. В среднем, тексты содержат от 800 до 2 000 знаков и соответствуют уровню подготовки студентов.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  <a:t>Реферирование</a:t>
            </a:r>
            <a:r>
              <a:rPr lang="ru-RU" i="1" dirty="0" smtClean="0"/>
              <a:t> </a:t>
            </a:r>
            <a:r>
              <a:rPr lang="ru-RU" dirty="0" smtClean="0"/>
              <a:t>выполняется студентами, которые освоили различные виды чтения и умеют работать с проблемными текстами по специальности. Реферирование  предлагается на продвинутом этапе обучения иностранному языку и представляет собой сложный творческий процесс. Перед тем как выполнять собственно реферирование текстов, студенты выполняют подготовительные упражнения.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>
            <a:normAutofit fontScale="8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Контроль результатов внеаудиторной самостоятельной работы студентов может осуществляться в пределах времени, </a:t>
            </a:r>
            <a:r>
              <a:rPr lang="ru-RU" dirty="0" smtClean="0"/>
              <a:t>отведенного </a:t>
            </a:r>
            <a:r>
              <a:rPr lang="ru-RU" dirty="0"/>
              <a:t>на обязательные учебные занятия по дисциплине и внеаудиторную самостоятельную работу студентов по </a:t>
            </a:r>
            <a:r>
              <a:rPr lang="ru-RU" dirty="0" smtClean="0"/>
              <a:t>дисциплине</a:t>
            </a:r>
            <a:r>
              <a:rPr lang="ru-RU" dirty="0"/>
              <a:t>, может проходить в письменной, устной или смешанной форме, с представлением изделия или продукта творческой </a:t>
            </a:r>
            <a:r>
              <a:rPr lang="ru-RU" dirty="0" smtClean="0"/>
              <a:t>деятельности </a:t>
            </a:r>
            <a:r>
              <a:rPr lang="ru-RU" dirty="0"/>
              <a:t>студента.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В качестве форм и методов контроля внеаудиторной </a:t>
            </a:r>
            <a:r>
              <a:rPr lang="ru-RU" dirty="0" smtClean="0"/>
              <a:t>самостоятельной </a:t>
            </a:r>
            <a:r>
              <a:rPr lang="ru-RU" dirty="0"/>
              <a:t>работы студентов могут быть использованы зачеты, тестирование, самоотчеты, контрольные работы, презентации, защита творческих работ и </a:t>
            </a:r>
            <a:r>
              <a:rPr lang="ru-RU" dirty="0" smtClean="0"/>
              <a:t>др.</a:t>
            </a:r>
            <a:endParaRPr lang="ru-RU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ФОРМЫ КОНТРОЛЯ САМОСТОЯТЕЛЬНОЙ РАБОТЫ студентов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5126038"/>
          </a:xfrm>
        </p:spPr>
        <p:txBody>
          <a:bodyPr>
            <a:normAutofit fontScale="2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400" i="1" dirty="0" smtClean="0">
                <a:solidFill>
                  <a:schemeClr val="tx2">
                    <a:lumMod val="10000"/>
                  </a:schemeClr>
                </a:solidFill>
              </a:rPr>
              <a:t>Лексико-грамматические упражнения.</a:t>
            </a:r>
            <a:endParaRPr lang="ru-RU" sz="64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       Текущий контроль осуществляется через проверку тетрадей с домашним заданием каждую неделю. Проверяется усвоение лексико-грамматического материала по темам.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6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       Промежуточный контроль предполагает выполнение студентами лексико-грамматических тестов 1 раз в семестр.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400" i="1" dirty="0" smtClean="0">
                <a:solidFill>
                  <a:schemeClr val="tx2">
                    <a:lumMod val="10000"/>
                  </a:schemeClr>
                </a:solidFill>
              </a:rPr>
              <a:t>Различные виды чтения </a:t>
            </a:r>
            <a:r>
              <a:rPr lang="ru-RU" sz="6400" dirty="0" smtClean="0"/>
              <a:t>контролируются при устном собеседовании по прочитанному тексту.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400" i="1" dirty="0" smtClean="0">
                <a:solidFill>
                  <a:schemeClr val="tx2">
                    <a:lumMod val="10000"/>
                  </a:schemeClr>
                </a:solidFill>
              </a:rPr>
              <a:t>Реферирование</a:t>
            </a:r>
            <a:r>
              <a:rPr lang="ru-RU" sz="6400" i="1" dirty="0" smtClean="0"/>
              <a:t> </a:t>
            </a:r>
            <a:r>
              <a:rPr lang="ru-RU" sz="6400" dirty="0" smtClean="0"/>
              <a:t>предполагает следующие формы контроля: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      - Собеседование по реферату.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        - Контроль этапов реферирования.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        - Рецензирование реферата.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        - Защита реферата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21507" name="Содержимое 8" descr="7ae803fa-b706-44a7-8c5d-a5905c651330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67246" y="3066822"/>
            <a:ext cx="2400508" cy="159271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7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81</TotalTime>
  <Words>540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Тема7</vt:lpstr>
      <vt:lpstr>Самостоятельная работа студентов СПО по иностранному языку</vt:lpstr>
      <vt:lpstr>Слайд 2</vt:lpstr>
      <vt:lpstr>Самостоятельная работа студентов проводится с целью: </vt:lpstr>
      <vt:lpstr>Видами заданий для внеаудиторной самостоятельной работы по иностранному языку могут быть: </vt:lpstr>
      <vt:lpstr>Слайд 5</vt:lpstr>
      <vt:lpstr>Рекомендации по выполнению самостоятельной работы:   </vt:lpstr>
      <vt:lpstr>ОРГАНИЗАЦИЯ САМОСТОЯТЕЛЬНОЙ РАБОТЫ СТУДЕНТОВ </vt:lpstr>
      <vt:lpstr>Слайд 8</vt:lpstr>
      <vt:lpstr>ФОРМЫ КОНТРОЛЯ САМОСТОЯТЕЛЬНОЙ РАБОТЫ студентов </vt:lpstr>
      <vt:lpstr>Критериями оценки результатов внеаудиторной самостоятельной работы студента являются:</vt:lpstr>
      <vt:lpstr>Таким образом внеаудиторная самостоятельная работа студентов  позволяет решить такие задачи, как: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 студентов СПО по иностранному языку</dc:title>
  <dc:creator>кукушка</dc:creator>
  <cp:lastModifiedBy>Admin</cp:lastModifiedBy>
  <cp:revision>13</cp:revision>
  <dcterms:created xsi:type="dcterms:W3CDTF">2017-02-09T09:39:50Z</dcterms:created>
  <dcterms:modified xsi:type="dcterms:W3CDTF">2024-04-06T08:51:11Z</dcterms:modified>
</cp:coreProperties>
</file>