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8" r:id="rId5"/>
    <p:sldId id="272" r:id="rId6"/>
    <p:sldId id="283"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2" r:id="rId20"/>
    <p:sldId id="263" r:id="rId21"/>
    <p:sldId id="288"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CC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2D039B4-C6C9-4014-983E-700A81EF04D8}" type="datetimeFigureOut">
              <a:rPr lang="ru-RU"/>
              <a:pPr>
                <a:defRPr/>
              </a:pPr>
              <a:t>14.04.2024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4D528A-13F1-4C46-80B6-D667B8A30BE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4BF9F7F-5352-40D1-BD8E-9BA614EAEF03}" type="datetimeFigureOut">
              <a:rPr lang="ru-RU"/>
              <a:pPr>
                <a:defRPr/>
              </a:pPr>
              <a:t>14.04.2024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1B9D75-5F4A-4397-B546-220AD97F79B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BA8855-9A38-465B-8435-939E589A421F}" type="datetimeFigureOut">
              <a:rPr lang="ru-RU"/>
              <a:pPr>
                <a:defRPr/>
              </a:pPr>
              <a:t>14.04.2024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4C72D64-D744-4C39-9201-9AD5484F536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7B773A-858B-4ACA-997D-B254E9562280}" type="datetimeFigureOut">
              <a:rPr lang="ru-RU"/>
              <a:pPr>
                <a:defRPr/>
              </a:pPr>
              <a:t>14.04.2024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01C146-BA75-4B7B-86BB-71441EB82E5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B9DAFD-1D76-42C4-857E-A7DE42CCB818}" type="datetimeFigureOut">
              <a:rPr lang="ru-RU"/>
              <a:pPr>
                <a:defRPr/>
              </a:pPr>
              <a:t>14.04.2024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A0668C-9557-4892-BC2C-42735A645FA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69D4239-3145-4FE3-9BF4-6D02C9016048}" type="datetimeFigureOut">
              <a:rPr lang="ru-RU"/>
              <a:pPr>
                <a:defRPr/>
              </a:pPr>
              <a:t>14.04.2024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5385EA-A441-4493-BEC5-677137EACE6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FA360F8-2D34-45AE-9C30-B2BC02A8A8F0}" type="datetimeFigureOut">
              <a:rPr lang="ru-RU"/>
              <a:pPr>
                <a:defRPr/>
              </a:pPr>
              <a:t>14.04.2024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A0B466D-0730-4723-A816-856EBD3CB1D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B5A5BF8-CEFF-4498-9E5B-0659B1BEA140}" type="datetimeFigureOut">
              <a:rPr lang="ru-RU"/>
              <a:pPr>
                <a:defRPr/>
              </a:pPr>
              <a:t>14.04.2024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F6411B1-DBE8-4504-9E58-03DE57CD9BB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7952A29-64BE-47EC-A752-C8237B6688A4}" type="datetimeFigureOut">
              <a:rPr lang="ru-RU"/>
              <a:pPr>
                <a:defRPr/>
              </a:pPr>
              <a:t>14.04.2024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E57791E-071A-435A-9D78-115F50E04F6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70AE6D3-526A-4EA5-9047-E4221578B1B7}" type="datetimeFigureOut">
              <a:rPr lang="ru-RU"/>
              <a:pPr>
                <a:defRPr/>
              </a:pPr>
              <a:t>14.04.2024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13A9D2F-F98D-4F0F-8F02-8D6D8CF8A86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859C37D-6148-4073-A707-89C011CF4259}" type="datetimeFigureOut">
              <a:rPr lang="ru-RU"/>
              <a:pPr>
                <a:defRPr/>
              </a:pPr>
              <a:t>14.04.2024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6DF4AC6-615E-4D93-8FB4-7688C78EC8A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A9B792C-5FB1-435C-9C95-B405F1DDDF59}" type="datetimeFigureOut">
              <a:rPr lang="ru-RU"/>
              <a:pPr>
                <a:defRPr/>
              </a:pPr>
              <a:t>14.04.2024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B1530D3-511C-4B54-ADD1-26E4A84C043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1619672" y="3429000"/>
            <a:ext cx="6400800" cy="1752600"/>
          </a:xfrm>
        </p:spPr>
        <p:txBody>
          <a:bodyPr/>
          <a:lstStyle/>
          <a:p>
            <a:r>
              <a:rPr lang="ru-RU" dirty="0" smtClean="0">
                <a:solidFill>
                  <a:schemeClr val="tx1"/>
                </a:solidFill>
              </a:rPr>
              <a:t>Работа с одарёнными детьми в начальной школе</a:t>
            </a:r>
            <a:endParaRPr lang="ru-RU"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5517232"/>
            <a:ext cx="312973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204864"/>
            <a:ext cx="8568952" cy="4431983"/>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Раздел «Словообразование</a:t>
            </a:r>
            <a:r>
              <a:rPr lang="ru-RU" sz="2400" b="1" dirty="0" smtClean="0">
                <a:latin typeface="Times New Roman" panose="02020603050405020304" pitchFamily="18" charset="0"/>
                <a:cs typeface="Times New Roman" panose="02020603050405020304" pitchFamily="18" charset="0"/>
              </a:rPr>
              <a:t>».</a:t>
            </a:r>
          </a:p>
          <a:p>
            <a:endParaRPr lang="ru-RU" sz="2400" b="1" dirty="0" smtClean="0">
              <a:latin typeface="Times New Roman" panose="02020603050405020304" pitchFamily="18" charset="0"/>
              <a:cs typeface="Times New Roman" panose="02020603050405020304" pitchFamily="18" charset="0"/>
            </a:endParaRPr>
          </a:p>
          <a:p>
            <a:r>
              <a:rPr lang="ru-RU" sz="2400" i="1" u="sng" dirty="0">
                <a:latin typeface="Times New Roman" panose="02020603050405020304" pitchFamily="18" charset="0"/>
                <a:cs typeface="Times New Roman" panose="02020603050405020304" pitchFamily="18" charset="0"/>
              </a:rPr>
              <a:t>1. Назовите слова, в которых окончание находится не в конце </a:t>
            </a:r>
            <a:r>
              <a:rPr lang="ru-RU" sz="2400" i="1" u="sng" dirty="0" smtClean="0">
                <a:latin typeface="Times New Roman" panose="02020603050405020304" pitchFamily="18" charset="0"/>
                <a:cs typeface="Times New Roman" panose="02020603050405020304" pitchFamily="18" charset="0"/>
              </a:rPr>
              <a:t>слова. Распределите </a:t>
            </a:r>
            <a:r>
              <a:rPr lang="ru-RU" sz="2400" i="1" u="sng" dirty="0">
                <a:latin typeface="Times New Roman" panose="02020603050405020304" pitchFamily="18" charset="0"/>
                <a:cs typeface="Times New Roman" panose="02020603050405020304" pitchFamily="18" charset="0"/>
              </a:rPr>
              <a:t>слова на 2 группы – оканчивающиеся на о, имеющие окончание о</a:t>
            </a:r>
          </a:p>
          <a:p>
            <a:r>
              <a:rPr lang="ru-RU" sz="2400" dirty="0">
                <a:latin typeface="Times New Roman" panose="02020603050405020304" pitchFamily="18" charset="0"/>
                <a:cs typeface="Times New Roman" panose="02020603050405020304" pitchFamily="18" charset="0"/>
              </a:rPr>
              <a:t>нужно, можно, оно, ясно, кимоно, известно, рядно, полено, кино.</a:t>
            </a:r>
          </a:p>
          <a:p>
            <a:r>
              <a:rPr lang="ru-RU" sz="2400" dirty="0">
                <a:latin typeface="Times New Roman" panose="02020603050405020304" pitchFamily="18" charset="0"/>
                <a:cs typeface="Times New Roman" panose="02020603050405020304" pitchFamily="18" charset="0"/>
              </a:rPr>
              <a:t> </a:t>
            </a:r>
          </a:p>
          <a:p>
            <a:r>
              <a:rPr lang="ru-RU" sz="2400" i="1" u="sng" dirty="0">
                <a:latin typeface="Times New Roman" panose="02020603050405020304" pitchFamily="18" charset="0"/>
                <a:cs typeface="Times New Roman" panose="02020603050405020304" pitchFamily="18" charset="0"/>
              </a:rPr>
              <a:t>2. Можно ли считать данные слова однокоренными? Ответ докажите путем морфемного анализа.</a:t>
            </a:r>
          </a:p>
          <a:p>
            <a:r>
              <a:rPr lang="ru-RU" sz="2400" dirty="0">
                <a:latin typeface="Times New Roman" panose="02020603050405020304" pitchFamily="18" charset="0"/>
                <a:cs typeface="Times New Roman" panose="02020603050405020304" pitchFamily="18" charset="0"/>
              </a:rPr>
              <a:t>Сошлись – разойтись</a:t>
            </a:r>
          </a:p>
          <a:p>
            <a:endParaRPr lang="ru-RU" dirty="0"/>
          </a:p>
        </p:txBody>
      </p:sp>
    </p:spTree>
    <p:extLst>
      <p:ext uri="{BB962C8B-B14F-4D97-AF65-F5344CB8AC3E}">
        <p14:creationId xmlns:p14="http://schemas.microsoft.com/office/powerpoint/2010/main" val="240933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718131"/>
            <a:ext cx="8784976" cy="4770537"/>
          </a:xfrm>
          <a:prstGeom prst="rect">
            <a:avLst/>
          </a:prstGeom>
        </p:spPr>
        <p:txBody>
          <a:bodyPr wrap="square">
            <a:spAutoFit/>
          </a:bodyPr>
          <a:lstStyle/>
          <a:p>
            <a:endParaRPr lang="ru-RU" sz="2400" b="1" dirty="0" smtClean="0">
              <a:latin typeface="Times New Roman" panose="02020603050405020304" pitchFamily="18" charset="0"/>
              <a:cs typeface="Times New Roman" panose="02020603050405020304" pitchFamily="18" charset="0"/>
            </a:endParaRPr>
          </a:p>
          <a:p>
            <a:r>
              <a:rPr lang="ru-RU" sz="2000" i="1" u="sng" dirty="0" smtClean="0">
                <a:latin typeface="Times New Roman" panose="02020603050405020304" pitchFamily="18" charset="0"/>
                <a:cs typeface="Times New Roman" panose="02020603050405020304" pitchFamily="18" charset="0"/>
              </a:rPr>
              <a:t>1. Подберите </a:t>
            </a:r>
            <a:r>
              <a:rPr lang="ru-RU" sz="2000" i="1" u="sng" dirty="0">
                <a:latin typeface="Times New Roman" panose="02020603050405020304" pitchFamily="18" charset="0"/>
                <a:cs typeface="Times New Roman" panose="02020603050405020304" pitchFamily="18" charset="0"/>
              </a:rPr>
              <a:t>прилагательные к данным существительным, запишите словосочетания в творительном падеже.</a:t>
            </a:r>
          </a:p>
          <a:p>
            <a:r>
              <a:rPr lang="ru-RU" sz="2000" dirty="0">
                <a:latin typeface="Times New Roman" panose="02020603050405020304" pitchFamily="18" charset="0"/>
                <a:cs typeface="Times New Roman" panose="02020603050405020304" pitchFamily="18" charset="0"/>
              </a:rPr>
              <a:t>Мозоль, тополь, шампунь, марабу, тюль, какаду, аэрозоль, ралли, родео, шасси.</a:t>
            </a:r>
          </a:p>
          <a:p>
            <a:r>
              <a:rPr lang="ru-RU" sz="2000" dirty="0">
                <a:latin typeface="Times New Roman" panose="02020603050405020304" pitchFamily="18" charset="0"/>
                <a:cs typeface="Times New Roman" panose="02020603050405020304" pitchFamily="18" charset="0"/>
              </a:rPr>
              <a:t> </a:t>
            </a:r>
          </a:p>
          <a:p>
            <a:r>
              <a:rPr lang="ru-RU" sz="2000" i="1" u="sng" dirty="0">
                <a:latin typeface="Times New Roman" panose="02020603050405020304" pitchFamily="18" charset="0"/>
                <a:cs typeface="Times New Roman" panose="02020603050405020304" pitchFamily="18" charset="0"/>
              </a:rPr>
              <a:t>2. Одно из слов </a:t>
            </a:r>
            <a:r>
              <a:rPr lang="ru-RU" sz="2000" dirty="0">
                <a:latin typeface="Times New Roman" panose="02020603050405020304" pitchFamily="18" charset="0"/>
                <a:cs typeface="Times New Roman" panose="02020603050405020304" pitchFamily="18" charset="0"/>
              </a:rPr>
              <a:t>дверь, горсть, тень </a:t>
            </a:r>
            <a:r>
              <a:rPr lang="ru-RU" sz="2000" i="1" u="sng" dirty="0">
                <a:latin typeface="Times New Roman" panose="02020603050405020304" pitchFamily="18" charset="0"/>
                <a:cs typeface="Times New Roman" panose="02020603050405020304" pitchFamily="18" charset="0"/>
              </a:rPr>
              <a:t>в ходе истории изменило род. Какое это слово? Обоснуйте свой ответ.</a:t>
            </a:r>
          </a:p>
          <a:p>
            <a:r>
              <a:rPr lang="ru-RU" sz="2000" b="1"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r>
              <a:rPr lang="ru-RU" sz="2000" i="1" u="sng" dirty="0">
                <a:latin typeface="Times New Roman" panose="02020603050405020304" pitchFamily="18" charset="0"/>
                <a:cs typeface="Times New Roman" panose="02020603050405020304" pitchFamily="18" charset="0"/>
              </a:rPr>
              <a:t>3. Найдите выражения с неправильно употребленными предлогами и исправьте их.</a:t>
            </a:r>
          </a:p>
          <a:p>
            <a:pPr algn="just"/>
            <a:r>
              <a:rPr lang="ru-RU" sz="2000" dirty="0" smtClean="0">
                <a:latin typeface="Times New Roman" panose="02020603050405020304" pitchFamily="18" charset="0"/>
                <a:cs typeface="Times New Roman" panose="02020603050405020304" pitchFamily="18" charset="0"/>
              </a:rPr>
              <a:t>            Показатели </a:t>
            </a:r>
            <a:r>
              <a:rPr lang="ru-RU" sz="2000" dirty="0">
                <a:latin typeface="Times New Roman" panose="02020603050405020304" pitchFamily="18" charset="0"/>
                <a:cs typeface="Times New Roman" panose="02020603050405020304" pitchFamily="18" charset="0"/>
              </a:rPr>
              <a:t>по выполнению работ возросли: составлен график по проверке дежурства сотрудников; докладчик ловко оперирует с этими фактами; я полагал о том, что решение было принято: по этой рекламе были получены отклики; благодаря приказа директора выплата произведена вопреки указания</a:t>
            </a:r>
            <a:r>
              <a:rPr lang="ru-RU" sz="2000" dirty="0" smtClean="0">
                <a:latin typeface="Times New Roman" panose="02020603050405020304" pitchFamily="18" charset="0"/>
                <a:cs typeface="Times New Roman" panose="02020603050405020304" pitchFamily="18" charset="0"/>
              </a:rPr>
              <a:t>.</a:t>
            </a:r>
            <a:endParaRPr lang="ru-RU" sz="1600" dirty="0"/>
          </a:p>
        </p:txBody>
      </p:sp>
      <p:sp>
        <p:nvSpPr>
          <p:cNvPr id="3" name="Прямоугольник 2"/>
          <p:cNvSpPr/>
          <p:nvPr/>
        </p:nvSpPr>
        <p:spPr>
          <a:xfrm>
            <a:off x="1331640" y="188640"/>
            <a:ext cx="2952328" cy="400110"/>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Раздел «Морфология».</a:t>
            </a:r>
          </a:p>
        </p:txBody>
      </p:sp>
    </p:spTree>
    <p:extLst>
      <p:ext uri="{BB962C8B-B14F-4D97-AF65-F5344CB8AC3E}">
        <p14:creationId xmlns:p14="http://schemas.microsoft.com/office/powerpoint/2010/main" val="1835988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628800"/>
            <a:ext cx="9124273" cy="5078313"/>
          </a:xfrm>
          <a:prstGeom prst="rect">
            <a:avLst/>
          </a:prstGeom>
        </p:spPr>
        <p:txBody>
          <a:bodyPr wrap="square">
            <a:spAutoFit/>
          </a:bodyPr>
          <a:lstStyle/>
          <a:p>
            <a:endParaRPr lang="ru-RU" sz="2400" b="1" dirty="0" smtClean="0">
              <a:latin typeface="Times New Roman" panose="02020603050405020304" pitchFamily="18" charset="0"/>
              <a:cs typeface="Times New Roman" panose="02020603050405020304" pitchFamily="18" charset="0"/>
            </a:endParaRPr>
          </a:p>
          <a:p>
            <a:r>
              <a:rPr lang="ru-RU" sz="2000" i="1" u="sng" dirty="0" smtClean="0">
                <a:latin typeface="Times New Roman" panose="02020603050405020304" pitchFamily="18" charset="0"/>
                <a:cs typeface="Times New Roman" panose="02020603050405020304" pitchFamily="18" charset="0"/>
              </a:rPr>
              <a:t>1.Прочитайте </a:t>
            </a:r>
            <a:r>
              <a:rPr lang="ru-RU" sz="2000" i="1" u="sng" dirty="0">
                <a:latin typeface="Times New Roman" panose="02020603050405020304" pitchFamily="18" charset="0"/>
                <a:cs typeface="Times New Roman" panose="02020603050405020304" pitchFamily="18" charset="0"/>
              </a:rPr>
              <a:t>текст, выполните задания</a:t>
            </a:r>
            <a:r>
              <a:rPr lang="ru-RU" sz="2000" i="1" u="sng" dirty="0" smtClean="0">
                <a:latin typeface="Times New Roman" panose="02020603050405020304" pitchFamily="18" charset="0"/>
                <a:cs typeface="Times New Roman" panose="02020603050405020304" pitchFamily="18" charset="0"/>
              </a:rPr>
              <a:t>.</a:t>
            </a:r>
            <a:r>
              <a:rPr lang="ru-RU" sz="2000" i="1" u="sng" dirty="0">
                <a:latin typeface="Times New Roman" panose="02020603050405020304" pitchFamily="18" charset="0"/>
                <a:cs typeface="Times New Roman" panose="02020603050405020304" pitchFamily="18" charset="0"/>
              </a:rPr>
              <a:t> </a:t>
            </a:r>
          </a:p>
          <a:p>
            <a:r>
              <a:rPr lang="ru-RU" sz="2000" dirty="0" smtClean="0">
                <a:latin typeface="Times New Roman" panose="02020603050405020304" pitchFamily="18" charset="0"/>
                <a:cs typeface="Times New Roman" panose="02020603050405020304" pitchFamily="18" charset="0"/>
              </a:rPr>
              <a:t>           Старина</a:t>
            </a:r>
            <a:r>
              <a:rPr lang="ru-RU" sz="2000" dirty="0">
                <a:latin typeface="Times New Roman" panose="02020603050405020304" pitchFamily="18" charset="0"/>
                <a:cs typeface="Times New Roman" panose="02020603050405020304" pitchFamily="18" charset="0"/>
              </a:rPr>
              <a:t>. Старина- как сердцевина в дереве. Она окружена более поздними кругами. Внутренние круги неживые. Живет только самый  большой, самый поздний круг. Он дышит, гонит соки, растет.</a:t>
            </a:r>
          </a:p>
          <a:p>
            <a:r>
              <a:rPr lang="ru-RU" sz="2000" dirty="0" smtClean="0">
                <a:latin typeface="Times New Roman" panose="02020603050405020304" pitchFamily="18" charset="0"/>
                <a:cs typeface="Times New Roman" panose="02020603050405020304" pitchFamily="18" charset="0"/>
              </a:rPr>
              <a:t>           Огромное </a:t>
            </a:r>
            <a:r>
              <a:rPr lang="ru-RU" sz="2000" dirty="0">
                <a:latin typeface="Times New Roman" panose="02020603050405020304" pitchFamily="18" charset="0"/>
                <a:cs typeface="Times New Roman" panose="02020603050405020304" pitchFamily="18" charset="0"/>
              </a:rPr>
              <a:t>дерево: люди берутся за руки, чтобы обхватить его. Обхватят вдвоем и смотрят на ветки, на листья, на птичьи гнезда под облаками.</a:t>
            </a:r>
          </a:p>
          <a:p>
            <a:r>
              <a:rPr lang="ru-RU" sz="2000" dirty="0" smtClean="0">
                <a:latin typeface="Times New Roman" panose="02020603050405020304" pitchFamily="18" charset="0"/>
                <a:cs typeface="Times New Roman" panose="02020603050405020304" pitchFamily="18" charset="0"/>
              </a:rPr>
              <a:t>          Самый </a:t>
            </a:r>
            <a:r>
              <a:rPr lang="ru-RU" sz="2000" dirty="0">
                <a:latin typeface="Times New Roman" panose="02020603050405020304" pitchFamily="18" charset="0"/>
                <a:cs typeface="Times New Roman" panose="02020603050405020304" pitchFamily="18" charset="0"/>
              </a:rPr>
              <a:t>близкий к людям, обхватившим дерево,- живой круг. Но если вынуть из дерева старые, меньшие круги… Один большой круг не удержит веток, листьев, птичьих гнезд и сомнется, как бумажный.</a:t>
            </a:r>
          </a:p>
          <a:p>
            <a:r>
              <a:rPr lang="ru-RU" sz="2000" dirty="0">
                <a:latin typeface="Times New Roman" panose="02020603050405020304" pitchFamily="18" charset="0"/>
                <a:cs typeface="Times New Roman" panose="02020603050405020304" pitchFamily="18" charset="0"/>
              </a:rPr>
              <a:t> </a:t>
            </a:r>
            <a:r>
              <a:rPr lang="ru-RU" sz="2000" i="1" u="sng" dirty="0" smtClean="0">
                <a:latin typeface="Times New Roman" panose="02020603050405020304" pitchFamily="18" charset="0"/>
                <a:cs typeface="Times New Roman" panose="02020603050405020304" pitchFamily="18" charset="0"/>
              </a:rPr>
              <a:t>Задания </a:t>
            </a:r>
            <a:r>
              <a:rPr lang="ru-RU" sz="2000" i="1" u="sng" dirty="0">
                <a:latin typeface="Times New Roman" panose="02020603050405020304" pitchFamily="18" charset="0"/>
                <a:cs typeface="Times New Roman" panose="02020603050405020304" pitchFamily="18" charset="0"/>
              </a:rPr>
              <a:t>к тексту.</a:t>
            </a:r>
          </a:p>
          <a:p>
            <a:r>
              <a:rPr lang="ru-RU" sz="2000" i="1" u="sng" dirty="0">
                <a:latin typeface="Times New Roman" panose="02020603050405020304" pitchFamily="18" charset="0"/>
                <a:cs typeface="Times New Roman" panose="02020603050405020304" pitchFamily="18" charset="0"/>
              </a:rPr>
              <a:t> </a:t>
            </a:r>
            <a:r>
              <a:rPr lang="ru-RU" sz="2000" i="1" u="sng" dirty="0" smtClean="0">
                <a:latin typeface="Times New Roman" panose="02020603050405020304" pitchFamily="18" charset="0"/>
                <a:cs typeface="Times New Roman" panose="02020603050405020304" pitchFamily="18" charset="0"/>
              </a:rPr>
              <a:t>1.Докажите</a:t>
            </a:r>
            <a:r>
              <a:rPr lang="ru-RU" sz="2000" i="1" u="sng" dirty="0">
                <a:latin typeface="Times New Roman" panose="02020603050405020304" pitchFamily="18" charset="0"/>
                <a:cs typeface="Times New Roman" panose="02020603050405020304" pitchFamily="18" charset="0"/>
              </a:rPr>
              <a:t>, что настоящее описание является иносказательным;</a:t>
            </a:r>
          </a:p>
          <a:p>
            <a:r>
              <a:rPr lang="ru-RU" sz="2000" i="1" u="sng" dirty="0">
                <a:latin typeface="Times New Roman" panose="02020603050405020304" pitchFamily="18" charset="0"/>
                <a:cs typeface="Times New Roman" panose="02020603050405020304" pitchFamily="18" charset="0"/>
              </a:rPr>
              <a:t> </a:t>
            </a:r>
            <a:r>
              <a:rPr lang="ru-RU" sz="2000" i="1" u="sng" dirty="0" smtClean="0">
                <a:latin typeface="Times New Roman" panose="02020603050405020304" pitchFamily="18" charset="0"/>
                <a:cs typeface="Times New Roman" panose="02020603050405020304" pitchFamily="18" charset="0"/>
              </a:rPr>
              <a:t>2.Разделяете </a:t>
            </a:r>
            <a:r>
              <a:rPr lang="ru-RU" sz="2000" i="1" u="sng" dirty="0">
                <a:latin typeface="Times New Roman" panose="02020603050405020304" pitchFamily="18" charset="0"/>
                <a:cs typeface="Times New Roman" panose="02020603050405020304" pitchFamily="18" charset="0"/>
              </a:rPr>
              <a:t>ли вы точку зрения автора? Свой ответ </a:t>
            </a:r>
            <a:r>
              <a:rPr lang="ru-RU" sz="2000" i="1" u="sng" dirty="0" smtClean="0">
                <a:latin typeface="Times New Roman" panose="02020603050405020304" pitchFamily="18" charset="0"/>
                <a:cs typeface="Times New Roman" panose="02020603050405020304" pitchFamily="18" charset="0"/>
              </a:rPr>
              <a:t>аргументируйте</a:t>
            </a:r>
            <a:r>
              <a:rPr lang="ru-RU" sz="2000" i="1" u="sng" dirty="0">
                <a:latin typeface="Times New Roman" panose="02020603050405020304" pitchFamily="18" charset="0"/>
                <a:cs typeface="Times New Roman" panose="02020603050405020304" pitchFamily="18" charset="0"/>
              </a:rPr>
              <a:t>.</a:t>
            </a:r>
          </a:p>
          <a:p>
            <a:r>
              <a:rPr lang="ru-RU" sz="2000" i="1" u="sng" dirty="0">
                <a:latin typeface="Times New Roman" panose="02020603050405020304" pitchFamily="18" charset="0"/>
                <a:cs typeface="Times New Roman" panose="02020603050405020304" pitchFamily="18" charset="0"/>
              </a:rPr>
              <a:t> </a:t>
            </a:r>
            <a:r>
              <a:rPr lang="ru-RU" sz="2000" i="1" u="sng" dirty="0" smtClean="0">
                <a:latin typeface="Times New Roman" panose="02020603050405020304" pitchFamily="18" charset="0"/>
                <a:cs typeface="Times New Roman" panose="02020603050405020304" pitchFamily="18" charset="0"/>
              </a:rPr>
              <a:t>3.Закончите </a:t>
            </a:r>
            <a:r>
              <a:rPr lang="ru-RU" sz="2000" i="1" u="sng" dirty="0">
                <a:latin typeface="Times New Roman" panose="02020603050405020304" pitchFamily="18" charset="0"/>
                <a:cs typeface="Times New Roman" panose="02020603050405020304" pitchFamily="18" charset="0"/>
              </a:rPr>
              <a:t>текст (напишите вывод).</a:t>
            </a:r>
          </a:p>
          <a:p>
            <a:r>
              <a:rPr lang="ru-RU" sz="2000" i="1" u="sng" dirty="0">
                <a:latin typeface="Times New Roman" panose="02020603050405020304" pitchFamily="18" charset="0"/>
                <a:cs typeface="Times New Roman" panose="02020603050405020304" pitchFamily="18" charset="0"/>
              </a:rPr>
              <a:t> </a:t>
            </a:r>
            <a:r>
              <a:rPr lang="ru-RU" sz="2000" i="1" u="sng" dirty="0" smtClean="0">
                <a:latin typeface="Times New Roman" panose="02020603050405020304" pitchFamily="18" charset="0"/>
                <a:cs typeface="Times New Roman" panose="02020603050405020304" pitchFamily="18" charset="0"/>
              </a:rPr>
              <a:t>Ваш </a:t>
            </a:r>
            <a:r>
              <a:rPr lang="ru-RU" sz="2000" i="1" u="sng" dirty="0">
                <a:latin typeface="Times New Roman" panose="02020603050405020304" pitchFamily="18" charset="0"/>
                <a:cs typeface="Times New Roman" panose="02020603050405020304" pitchFamily="18" charset="0"/>
              </a:rPr>
              <a:t>ответ </a:t>
            </a:r>
            <a:r>
              <a:rPr lang="ru-RU" sz="2000" i="1" u="sng" dirty="0" smtClean="0">
                <a:latin typeface="Times New Roman" panose="02020603050405020304" pitchFamily="18" charset="0"/>
                <a:cs typeface="Times New Roman" panose="02020603050405020304" pitchFamily="18" charset="0"/>
              </a:rPr>
              <a:t>должен </a:t>
            </a:r>
            <a:r>
              <a:rPr lang="ru-RU" sz="2000" i="1" u="sng" dirty="0">
                <a:latin typeface="Times New Roman" panose="02020603050405020304" pitchFamily="18" charset="0"/>
                <a:cs typeface="Times New Roman" panose="02020603050405020304" pitchFamily="18" charset="0"/>
              </a:rPr>
              <a:t>иметь вид целостного и композиционно завершенного текста</a:t>
            </a:r>
            <a:r>
              <a:rPr lang="ru-RU" sz="2000" i="1" u="sng" dirty="0" smtClean="0">
                <a:latin typeface="Times New Roman" panose="02020603050405020304" pitchFamily="18" charset="0"/>
                <a:cs typeface="Times New Roman" panose="02020603050405020304" pitchFamily="18" charset="0"/>
              </a:rPr>
              <a:t>.</a:t>
            </a:r>
            <a:endParaRPr lang="ru-RU" sz="2000" i="1" u="sng"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331640" y="188640"/>
            <a:ext cx="2595711" cy="400110"/>
          </a:xfrm>
          <a:prstGeom prst="rect">
            <a:avLst/>
          </a:prstGeom>
        </p:spPr>
        <p:txBody>
          <a:bodyPr wrap="none">
            <a:spAutoFit/>
          </a:bodyPr>
          <a:lstStyle/>
          <a:p>
            <a:r>
              <a:rPr lang="ru-RU" sz="2000" b="1" dirty="0">
                <a:latin typeface="Times New Roman" panose="02020603050405020304" pitchFamily="18" charset="0"/>
                <a:cs typeface="Times New Roman" panose="02020603050405020304" pitchFamily="18" charset="0"/>
              </a:rPr>
              <a:t>Раздел «Синтаксис».</a:t>
            </a:r>
          </a:p>
        </p:txBody>
      </p:sp>
    </p:spTree>
    <p:extLst>
      <p:ext uri="{BB962C8B-B14F-4D97-AF65-F5344CB8AC3E}">
        <p14:creationId xmlns:p14="http://schemas.microsoft.com/office/powerpoint/2010/main" val="4089924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36912"/>
            <a:ext cx="8208911" cy="3382312"/>
          </a:xfrm>
        </p:spPr>
        <p:txBody>
          <a:bodyPr/>
          <a:lstStyle/>
          <a:p>
            <a:pPr marL="0" indent="0" algn="l">
              <a:buNone/>
            </a:pPr>
            <a:r>
              <a:rPr lang="ru-RU" sz="2200" b="0" dirty="0" smtClean="0">
                <a:latin typeface="Times New Roman" panose="02020603050405020304" pitchFamily="18" charset="0"/>
                <a:cs typeface="Times New Roman" panose="02020603050405020304" pitchFamily="18" charset="0"/>
              </a:rPr>
              <a:t/>
            </a:r>
            <a:br>
              <a:rPr lang="ru-RU" sz="2200" b="0" dirty="0" smtClean="0">
                <a:latin typeface="Times New Roman" panose="02020603050405020304" pitchFamily="18" charset="0"/>
                <a:cs typeface="Times New Roman" panose="02020603050405020304" pitchFamily="18" charset="0"/>
              </a:rPr>
            </a:br>
            <a:r>
              <a:rPr lang="ru-RU" sz="2400" b="0" dirty="0">
                <a:effectLst/>
                <a:latin typeface="Times New Roman" panose="02020603050405020304" pitchFamily="18" charset="0"/>
                <a:cs typeface="Times New Roman" panose="02020603050405020304" pitchFamily="18" charset="0"/>
              </a:rPr>
              <a:t>- Тематические часы.</a:t>
            </a:r>
            <a:br>
              <a:rPr lang="ru-RU" sz="2400" b="0" dirty="0">
                <a:effectLst/>
                <a:latin typeface="Times New Roman" panose="02020603050405020304" pitchFamily="18" charset="0"/>
                <a:cs typeface="Times New Roman" panose="02020603050405020304" pitchFamily="18" charset="0"/>
              </a:rPr>
            </a:br>
            <a:r>
              <a:rPr lang="ru-RU" sz="2400" b="0" dirty="0">
                <a:effectLst/>
                <a:latin typeface="Times New Roman" panose="02020603050405020304" pitchFamily="18" charset="0"/>
                <a:cs typeface="Times New Roman" panose="02020603050405020304" pitchFamily="18" charset="0"/>
              </a:rPr>
              <a:t>- Традиционная неделя математики.</a:t>
            </a:r>
            <a:br>
              <a:rPr lang="ru-RU" sz="2400" b="0" dirty="0">
                <a:effectLst/>
                <a:latin typeface="Times New Roman" panose="02020603050405020304" pitchFamily="18" charset="0"/>
                <a:cs typeface="Times New Roman" panose="02020603050405020304" pitchFamily="18" charset="0"/>
              </a:rPr>
            </a:br>
            <a:r>
              <a:rPr lang="ru-RU" sz="2400" b="0" dirty="0">
                <a:effectLst/>
                <a:latin typeface="Times New Roman" panose="02020603050405020304" pitchFamily="18" charset="0"/>
                <a:cs typeface="Times New Roman" panose="02020603050405020304" pitchFamily="18" charset="0"/>
              </a:rPr>
              <a:t>- Математическая викторина.</a:t>
            </a:r>
            <a:br>
              <a:rPr lang="ru-RU" sz="2400" b="0" dirty="0">
                <a:effectLst/>
                <a:latin typeface="Times New Roman" panose="02020603050405020304" pitchFamily="18" charset="0"/>
                <a:cs typeface="Times New Roman" panose="02020603050405020304" pitchFamily="18" charset="0"/>
              </a:rPr>
            </a:br>
            <a:r>
              <a:rPr lang="ru-RU" sz="2400" b="0" dirty="0">
                <a:effectLst/>
                <a:latin typeface="Times New Roman" panose="02020603050405020304" pitchFamily="18" charset="0"/>
                <a:cs typeface="Times New Roman" panose="02020603050405020304" pitchFamily="18" charset="0"/>
              </a:rPr>
              <a:t>- Математические олимпиады.</a:t>
            </a:r>
            <a:br>
              <a:rPr lang="ru-RU" sz="2400" b="0" dirty="0">
                <a:effectLst/>
                <a:latin typeface="Times New Roman" panose="02020603050405020304" pitchFamily="18" charset="0"/>
                <a:cs typeface="Times New Roman" panose="02020603050405020304" pitchFamily="18" charset="0"/>
              </a:rPr>
            </a:br>
            <a:r>
              <a:rPr lang="ru-RU" sz="2400" b="0" dirty="0">
                <a:effectLst/>
                <a:latin typeface="Times New Roman" panose="02020603050405020304" pitchFamily="18" charset="0"/>
                <a:cs typeface="Times New Roman" panose="02020603050405020304" pitchFamily="18" charset="0"/>
              </a:rPr>
              <a:t>- Математические стенгазеты.</a:t>
            </a:r>
            <a:br>
              <a:rPr lang="ru-RU" sz="2400" b="0" dirty="0">
                <a:effectLst/>
                <a:latin typeface="Times New Roman" panose="02020603050405020304" pitchFamily="18" charset="0"/>
                <a:cs typeface="Times New Roman" panose="02020603050405020304" pitchFamily="18" charset="0"/>
              </a:rPr>
            </a:br>
            <a:endParaRPr lang="ru-RU" b="0" dirty="0">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4294967295"/>
          </p:nvPr>
        </p:nvSpPr>
        <p:spPr>
          <a:xfrm>
            <a:off x="232384" y="2348880"/>
            <a:ext cx="8496944" cy="969288"/>
          </a:xfrm>
          <a:prstGeom prst="rect">
            <a:avLst/>
          </a:prstGeom>
        </p:spPr>
        <p:txBody>
          <a:bodyPr>
            <a:normAutofit/>
          </a:bodyPr>
          <a:lstStyle/>
          <a:p>
            <a:pPr marL="45720" indent="0" algn="ctr">
              <a:buNone/>
            </a:pPr>
            <a:r>
              <a:rPr lang="ru-RU" sz="2400" b="1" dirty="0" smtClean="0">
                <a:solidFill>
                  <a:srgbClr val="7C0473"/>
                </a:solidFill>
                <a:effectLst/>
                <a:latin typeface="Times New Roman" panose="02020603050405020304" pitchFamily="18" charset="0"/>
                <a:cs typeface="Times New Roman" panose="02020603050405020304" pitchFamily="18" charset="0"/>
              </a:rPr>
              <a:t>Основные формы внеклассной работы по математике.</a:t>
            </a:r>
            <a:endParaRPr lang="ru-RU" sz="2400" b="1" dirty="0">
              <a:solidFill>
                <a:srgbClr val="7C047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753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001" y="4437112"/>
            <a:ext cx="9000999" cy="2230184"/>
          </a:xfrm>
        </p:spPr>
        <p:txBody>
          <a:bodyPr/>
          <a:lstStyle/>
          <a:p>
            <a:pPr marL="0" indent="0" algn="l">
              <a:buNone/>
            </a:pPr>
            <a:r>
              <a:rPr lang="ru-RU" sz="2400" dirty="0" smtClean="0">
                <a:solidFill>
                  <a:srgbClr val="333333"/>
                </a:solidFill>
                <a:effectLst/>
                <a:latin typeface="Times New Roman" panose="02020603050405020304" pitchFamily="18" charset="0"/>
                <a:cs typeface="Times New Roman" panose="02020603050405020304" pitchFamily="18" charset="0"/>
              </a:rPr>
              <a:t>                                          Сказочные задачи.</a:t>
            </a:r>
            <a:r>
              <a:rPr lang="ru-RU" sz="2400" b="0" dirty="0" smtClean="0">
                <a:solidFill>
                  <a:srgbClr val="333333"/>
                </a:solidFill>
                <a:effectLst/>
                <a:latin typeface="Times New Roman" panose="02020603050405020304" pitchFamily="18" charset="0"/>
                <a:cs typeface="Times New Roman" panose="02020603050405020304" pitchFamily="18" charset="0"/>
              </a:rPr>
              <a:t/>
            </a:r>
            <a:br>
              <a:rPr lang="ru-RU" sz="2400" b="0" dirty="0" smtClean="0">
                <a:solidFill>
                  <a:srgbClr val="333333"/>
                </a:solidFill>
                <a:effectLst/>
                <a:latin typeface="Times New Roman" panose="02020603050405020304" pitchFamily="18" charset="0"/>
                <a:cs typeface="Times New Roman" panose="02020603050405020304" pitchFamily="18" charset="0"/>
              </a:rPr>
            </a:br>
            <a:r>
              <a:rPr lang="ru-RU" sz="1600" b="0" dirty="0" smtClean="0">
                <a:solidFill>
                  <a:srgbClr val="333333"/>
                </a:solidFill>
                <a:effectLst/>
                <a:latin typeface="Times New Roman" panose="02020603050405020304" pitchFamily="18" charset="0"/>
                <a:cs typeface="Times New Roman" panose="02020603050405020304" pitchFamily="18" charset="0"/>
              </a:rPr>
              <a:t>1. Попрыгунья </a:t>
            </a:r>
            <a:r>
              <a:rPr lang="ru-RU" sz="1600" b="0" dirty="0">
                <a:solidFill>
                  <a:srgbClr val="333333"/>
                </a:solidFill>
                <a:effectLst/>
                <a:latin typeface="Times New Roman" panose="02020603050405020304" pitchFamily="18" charset="0"/>
                <a:cs typeface="Times New Roman" panose="02020603050405020304" pitchFamily="18" charset="0"/>
              </a:rPr>
              <a:t>стрекоза половину времени каждых суток красного лета спала, третью часть времени каждых суток танцевала, шестую часть времени - пела. Остальное время она решила </a:t>
            </a:r>
            <a:r>
              <a:rPr lang="ru-RU" sz="1600" b="0" dirty="0" smtClean="0">
                <a:solidFill>
                  <a:srgbClr val="333333"/>
                </a:solidFill>
                <a:effectLst/>
                <a:latin typeface="Times New Roman" panose="02020603050405020304" pitchFamily="18" charset="0"/>
                <a:cs typeface="Times New Roman" panose="02020603050405020304" pitchFamily="18" charset="0"/>
              </a:rPr>
              <a:t>посветить подготовке </a:t>
            </a:r>
            <a:r>
              <a:rPr lang="ru-RU" sz="1600" b="0" dirty="0">
                <a:solidFill>
                  <a:srgbClr val="333333"/>
                </a:solidFill>
                <a:effectLst/>
                <a:latin typeface="Times New Roman" panose="02020603050405020304" pitchFamily="18" charset="0"/>
                <a:cs typeface="Times New Roman" panose="02020603050405020304" pitchFamily="18" charset="0"/>
              </a:rPr>
              <a:t>к зиме. Сколько часов в сутки Стрекоза готовилась к зиме</a:t>
            </a:r>
            <a:r>
              <a:rPr lang="ru-RU" sz="1600" b="0" dirty="0" smtClean="0">
                <a:solidFill>
                  <a:srgbClr val="333333"/>
                </a:solidFill>
                <a:effectLst/>
                <a:latin typeface="Times New Roman" panose="02020603050405020304" pitchFamily="18" charset="0"/>
                <a:cs typeface="Times New Roman" panose="02020603050405020304" pitchFamily="18" charset="0"/>
              </a:rPr>
              <a:t>?</a:t>
            </a:r>
            <a:br>
              <a:rPr lang="ru-RU" sz="1600" b="0" dirty="0" smtClean="0">
                <a:solidFill>
                  <a:srgbClr val="333333"/>
                </a:solidFill>
                <a:effectLst/>
                <a:latin typeface="Times New Roman" panose="02020603050405020304" pitchFamily="18" charset="0"/>
                <a:cs typeface="Times New Roman" panose="02020603050405020304" pitchFamily="18" charset="0"/>
              </a:rPr>
            </a:br>
            <a:r>
              <a:rPr lang="ru-RU" sz="1600" b="0" dirty="0" smtClean="0">
                <a:solidFill>
                  <a:srgbClr val="333333"/>
                </a:solidFill>
                <a:effectLst/>
                <a:latin typeface="Times New Roman" panose="02020603050405020304" pitchFamily="18" charset="0"/>
                <a:cs typeface="Times New Roman" panose="02020603050405020304" pitchFamily="18" charset="0"/>
              </a:rPr>
              <a:t/>
            </a:r>
            <a:br>
              <a:rPr lang="ru-RU" sz="1600" b="0" dirty="0" smtClean="0">
                <a:solidFill>
                  <a:srgbClr val="333333"/>
                </a:solidFill>
                <a:effectLst/>
                <a:latin typeface="Times New Roman" panose="02020603050405020304" pitchFamily="18" charset="0"/>
                <a:cs typeface="Times New Roman" panose="02020603050405020304" pitchFamily="18" charset="0"/>
              </a:rPr>
            </a:br>
            <a:r>
              <a:rPr lang="ru-RU" sz="1600" b="0" dirty="0" smtClean="0">
                <a:solidFill>
                  <a:srgbClr val="333333"/>
                </a:solidFill>
                <a:effectLst/>
                <a:latin typeface="Times New Roman" panose="02020603050405020304" pitchFamily="18" charset="0"/>
                <a:cs typeface="Times New Roman" panose="02020603050405020304" pitchFamily="18" charset="0"/>
              </a:rPr>
              <a:t>2. </a:t>
            </a:r>
            <a:r>
              <a:rPr lang="ru-RU" sz="1600" b="0" dirty="0">
                <a:solidFill>
                  <a:srgbClr val="333333"/>
                </a:solidFill>
                <a:effectLst/>
                <a:latin typeface="Times New Roman" panose="02020603050405020304" pitchFamily="18" charset="0"/>
                <a:cs typeface="Times New Roman" panose="02020603050405020304" pitchFamily="18" charset="0"/>
              </a:rPr>
              <a:t>Когда Дед, Баба, Внучка, Жучка, Кошка и Мышка тянули репку, то оказалось, что Дед вдвое сильнее Бабы, Баба вдвое сильнее Внучки, Внучка вдвое сильнее Жучки, Жучка вдвое сильнее Кошки, Кошка вдвое сильнее Мышки. Сколько нужно было Мышек, чтобы они самостоятельно вытянули репку?</a:t>
            </a:r>
            <a:endParaRPr lang="ru-RU" sz="1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4294967295"/>
          </p:nvPr>
        </p:nvSpPr>
        <p:spPr>
          <a:xfrm>
            <a:off x="138944" y="1988840"/>
            <a:ext cx="8568952" cy="3096344"/>
          </a:xfrm>
          <a:prstGeom prst="rect">
            <a:avLst/>
          </a:prstGeom>
        </p:spPr>
        <p:txBody>
          <a:bodyPr>
            <a:normAutofit fontScale="47500" lnSpcReduction="20000"/>
          </a:bodyPr>
          <a:lstStyle/>
          <a:p>
            <a:pPr marL="0" lvl="0" indent="0">
              <a:lnSpc>
                <a:spcPct val="115000"/>
              </a:lnSpc>
              <a:spcBef>
                <a:spcPts val="0"/>
              </a:spcBef>
              <a:spcAft>
                <a:spcPts val="1000"/>
              </a:spcAft>
              <a:buClrTx/>
              <a:buSzTx/>
              <a:buNone/>
            </a:pPr>
            <a:r>
              <a:rPr lang="ru-RU" b="1" dirty="0">
                <a:solidFill>
                  <a:srgbClr val="333333"/>
                </a:solidFill>
                <a:latin typeface="Times New Roman" panose="02020603050405020304" pitchFamily="18" charset="0"/>
                <a:ea typeface="Calibri"/>
                <a:cs typeface="Times New Roman" panose="02020603050405020304" pitchFamily="18" charset="0"/>
              </a:rPr>
              <a:t>Нестандартная задача</a:t>
            </a:r>
            <a:r>
              <a:rPr lang="ru-RU" dirty="0">
                <a:solidFill>
                  <a:srgbClr val="333333"/>
                </a:solidFill>
                <a:latin typeface="Times New Roman" panose="02020603050405020304" pitchFamily="18" charset="0"/>
                <a:ea typeface="Calibri"/>
                <a:cs typeface="Times New Roman" panose="02020603050405020304" pitchFamily="18" charset="0"/>
              </a:rPr>
              <a:t> – это такая задача для которой в курсе математики не имеется общих правил и положений, определяющих точную программу её решения…</a:t>
            </a:r>
            <a:endParaRPr lang="ru-RU"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5000"/>
              </a:lnSpc>
              <a:spcBef>
                <a:spcPts val="0"/>
              </a:spcBef>
              <a:spcAft>
                <a:spcPts val="575"/>
              </a:spcAft>
              <a:buClrTx/>
              <a:buSzTx/>
              <a:buNone/>
            </a:pPr>
            <a:r>
              <a:rPr lang="ru-RU" b="1" dirty="0">
                <a:solidFill>
                  <a:srgbClr val="333333"/>
                </a:solidFill>
                <a:latin typeface="Times New Roman" panose="02020603050405020304" pitchFamily="18" charset="0"/>
                <a:ea typeface="Times New Roman"/>
                <a:cs typeface="Times New Roman" panose="02020603050405020304" pitchFamily="18" charset="0"/>
              </a:rPr>
              <a:t>Целью</a:t>
            </a:r>
            <a:r>
              <a:rPr lang="ru-RU" dirty="0">
                <a:solidFill>
                  <a:srgbClr val="333333"/>
                </a:solidFill>
                <a:latin typeface="Times New Roman" panose="02020603050405020304" pitchFamily="18" charset="0"/>
                <a:ea typeface="Times New Roman"/>
                <a:cs typeface="Times New Roman" panose="02020603050405020304" pitchFamily="18" charset="0"/>
              </a:rPr>
              <a:t> большинства этих задач является формирование таких мыслительных операций, как …</a:t>
            </a:r>
            <a:endParaRPr lang="ru-RU" dirty="0">
              <a:solidFill>
                <a:prstClr val="black"/>
              </a:solidFill>
              <a:latin typeface="Times New Roman" panose="02020603050405020304" pitchFamily="18" charset="0"/>
              <a:ea typeface="Calibri"/>
              <a:cs typeface="Times New Roman" panose="02020603050405020304" pitchFamily="18" charset="0"/>
            </a:endParaRPr>
          </a:p>
          <a:p>
            <a:pPr marL="342900" lvl="0" indent="-342900">
              <a:lnSpc>
                <a:spcPct val="115000"/>
              </a:lnSpc>
              <a:spcBef>
                <a:spcPts val="0"/>
              </a:spcBef>
              <a:spcAft>
                <a:spcPts val="1000"/>
              </a:spcAft>
              <a:buClrTx/>
              <a:buSzPts val="1000"/>
              <a:buFont typeface="Symbol"/>
              <a:buChar char=""/>
              <a:tabLst>
                <a:tab pos="457200" algn="l"/>
              </a:tabLst>
            </a:pPr>
            <a:r>
              <a:rPr lang="ru-RU" dirty="0" smtClean="0">
                <a:solidFill>
                  <a:srgbClr val="333333"/>
                </a:solidFill>
                <a:latin typeface="Times New Roman" panose="02020603050405020304" pitchFamily="18" charset="0"/>
                <a:ea typeface="Times New Roman"/>
                <a:cs typeface="Times New Roman" panose="02020603050405020304" pitchFamily="18" charset="0"/>
              </a:rPr>
              <a:t>анализ</a:t>
            </a:r>
            <a:endParaRPr lang="ru-RU" dirty="0">
              <a:solidFill>
                <a:srgbClr val="333333"/>
              </a:solidFill>
              <a:latin typeface="Times New Roman" panose="02020603050405020304" pitchFamily="18" charset="0"/>
              <a:ea typeface="Calibri"/>
              <a:cs typeface="Times New Roman" panose="02020603050405020304" pitchFamily="18" charset="0"/>
            </a:endParaRPr>
          </a:p>
          <a:p>
            <a:pPr marL="342900" lvl="0" indent="-342900">
              <a:lnSpc>
                <a:spcPct val="115000"/>
              </a:lnSpc>
              <a:spcBef>
                <a:spcPts val="0"/>
              </a:spcBef>
              <a:spcAft>
                <a:spcPts val="1000"/>
              </a:spcAft>
              <a:buClrTx/>
              <a:buSzPts val="1000"/>
              <a:buFont typeface="Symbol"/>
              <a:buChar char=""/>
              <a:tabLst>
                <a:tab pos="457200" algn="l"/>
              </a:tabLst>
            </a:pPr>
            <a:r>
              <a:rPr lang="ru-RU" dirty="0">
                <a:solidFill>
                  <a:srgbClr val="333333"/>
                </a:solidFill>
                <a:latin typeface="Times New Roman" panose="02020603050405020304" pitchFamily="18" charset="0"/>
                <a:ea typeface="Times New Roman"/>
                <a:cs typeface="Times New Roman" panose="02020603050405020304" pitchFamily="18" charset="0"/>
              </a:rPr>
              <a:t>синтез</a:t>
            </a:r>
            <a:endParaRPr lang="ru-RU" dirty="0">
              <a:solidFill>
                <a:srgbClr val="333333"/>
              </a:solidFill>
              <a:latin typeface="Times New Roman" panose="02020603050405020304" pitchFamily="18" charset="0"/>
              <a:ea typeface="Calibri"/>
              <a:cs typeface="Times New Roman" panose="02020603050405020304" pitchFamily="18" charset="0"/>
            </a:endParaRPr>
          </a:p>
          <a:p>
            <a:pPr marL="342900" lvl="0" indent="-342900">
              <a:lnSpc>
                <a:spcPct val="115000"/>
              </a:lnSpc>
              <a:spcBef>
                <a:spcPts val="0"/>
              </a:spcBef>
              <a:spcAft>
                <a:spcPts val="1000"/>
              </a:spcAft>
              <a:buClrTx/>
              <a:buSzPts val="1000"/>
              <a:buFont typeface="Symbol"/>
              <a:buChar char=""/>
              <a:tabLst>
                <a:tab pos="457200" algn="l"/>
              </a:tabLst>
            </a:pPr>
            <a:r>
              <a:rPr lang="ru-RU" dirty="0">
                <a:solidFill>
                  <a:srgbClr val="333333"/>
                </a:solidFill>
                <a:latin typeface="Times New Roman" panose="02020603050405020304" pitchFamily="18" charset="0"/>
                <a:ea typeface="Times New Roman"/>
                <a:cs typeface="Times New Roman" panose="02020603050405020304" pitchFamily="18" charset="0"/>
              </a:rPr>
              <a:t>сравнение</a:t>
            </a:r>
            <a:endParaRPr lang="ru-RU" dirty="0">
              <a:solidFill>
                <a:srgbClr val="333333"/>
              </a:solidFill>
              <a:latin typeface="Times New Roman" panose="02020603050405020304" pitchFamily="18" charset="0"/>
              <a:ea typeface="Calibri"/>
              <a:cs typeface="Times New Roman" panose="02020603050405020304" pitchFamily="18" charset="0"/>
            </a:endParaRPr>
          </a:p>
          <a:p>
            <a:pPr marL="342900" lvl="0" indent="-342900">
              <a:lnSpc>
                <a:spcPct val="115000"/>
              </a:lnSpc>
              <a:spcBef>
                <a:spcPts val="0"/>
              </a:spcBef>
              <a:spcAft>
                <a:spcPts val="1000"/>
              </a:spcAft>
              <a:buClrTx/>
              <a:buSzPts val="1000"/>
              <a:buFont typeface="Symbol"/>
              <a:buChar char=""/>
              <a:tabLst>
                <a:tab pos="457200" algn="l"/>
              </a:tabLst>
            </a:pPr>
            <a:r>
              <a:rPr lang="ru-RU" dirty="0">
                <a:solidFill>
                  <a:srgbClr val="333333"/>
                </a:solidFill>
                <a:latin typeface="Times New Roman" panose="02020603050405020304" pitchFamily="18" charset="0"/>
                <a:ea typeface="Times New Roman"/>
                <a:cs typeface="Times New Roman" panose="02020603050405020304" pitchFamily="18" charset="0"/>
              </a:rPr>
              <a:t>аналогия</a:t>
            </a:r>
            <a:endParaRPr lang="ru-RU" dirty="0">
              <a:solidFill>
                <a:srgbClr val="333333"/>
              </a:solidFill>
              <a:latin typeface="Times New Roman" panose="02020603050405020304" pitchFamily="18" charset="0"/>
              <a:ea typeface="Calibri"/>
              <a:cs typeface="Times New Roman" panose="02020603050405020304" pitchFamily="18" charset="0"/>
            </a:endParaRPr>
          </a:p>
          <a:p>
            <a:pPr marL="342900" lvl="0" indent="-342900">
              <a:lnSpc>
                <a:spcPct val="115000"/>
              </a:lnSpc>
              <a:spcBef>
                <a:spcPts val="0"/>
              </a:spcBef>
              <a:spcAft>
                <a:spcPts val="1000"/>
              </a:spcAft>
              <a:buClrTx/>
              <a:buSzPts val="1000"/>
              <a:buFont typeface="Symbol"/>
              <a:buChar char=""/>
              <a:tabLst>
                <a:tab pos="457200" algn="l"/>
              </a:tabLst>
            </a:pPr>
            <a:r>
              <a:rPr lang="ru-RU" dirty="0">
                <a:solidFill>
                  <a:srgbClr val="333333"/>
                </a:solidFill>
                <a:latin typeface="Times New Roman" panose="02020603050405020304" pitchFamily="18" charset="0"/>
                <a:ea typeface="Times New Roman"/>
                <a:cs typeface="Times New Roman" panose="02020603050405020304" pitchFamily="18" charset="0"/>
              </a:rPr>
              <a:t>обобщение</a:t>
            </a:r>
            <a:endParaRPr lang="ru-RU" dirty="0">
              <a:solidFill>
                <a:srgbClr val="333333"/>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998819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684584" y="116632"/>
            <a:ext cx="9287274" cy="1207165"/>
          </a:xfrm>
          <a:prstGeom prst="rect">
            <a:avLst/>
          </a:prstGeom>
        </p:spPr>
        <p:txBody>
          <a:bodyPr/>
          <a:lstStyle/>
          <a:p>
            <a:pPr marL="45720" indent="0" algn="ctr">
              <a:buNone/>
            </a:pPr>
            <a:r>
              <a:rPr lang="ru-RU" b="1" dirty="0" smtClean="0">
                <a:latin typeface="Times New Roman" panose="02020603050405020304" pitchFamily="18" charset="0"/>
                <a:cs typeface="Times New Roman" panose="02020603050405020304" pitchFamily="18" charset="0"/>
              </a:rPr>
              <a:t>Задачи - смекалки.   Задачи  шутки.</a:t>
            </a:r>
            <a:endParaRPr lang="ru-RU" b="1"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684" y="5041456"/>
            <a:ext cx="2105770" cy="181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79512" y="1574750"/>
            <a:ext cx="6606480" cy="5262979"/>
          </a:xfrm>
          <a:prstGeom prst="rect">
            <a:avLst/>
          </a:prstGeom>
        </p:spPr>
        <p:txBody>
          <a:bodyPr wrap="square">
            <a:spAutoFit/>
          </a:bodyPr>
          <a:lstStyle/>
          <a:p>
            <a:endParaRPr lang="ru-RU" sz="1600" dirty="0" smtClean="0">
              <a:solidFill>
                <a:srgbClr val="333333"/>
              </a:solidFill>
              <a:latin typeface="Times New Roman" panose="02020603050405020304" pitchFamily="18" charset="0"/>
              <a:cs typeface="Times New Roman" panose="02020603050405020304" pitchFamily="18" charset="0"/>
            </a:endParaRPr>
          </a:p>
          <a:p>
            <a:endParaRPr lang="ru-RU" sz="1600" dirty="0">
              <a:solidFill>
                <a:srgbClr val="333333"/>
              </a:solidFill>
              <a:latin typeface="Times New Roman" panose="02020603050405020304" pitchFamily="18" charset="0"/>
              <a:cs typeface="Times New Roman" panose="02020603050405020304" pitchFamily="18" charset="0"/>
            </a:endParaRPr>
          </a:p>
          <a:p>
            <a:endParaRPr lang="ru-RU" sz="1600" dirty="0" smtClean="0">
              <a:solidFill>
                <a:srgbClr val="333333"/>
              </a:solidFill>
              <a:latin typeface="Times New Roman" panose="02020603050405020304" pitchFamily="18" charset="0"/>
              <a:cs typeface="Times New Roman" panose="02020603050405020304" pitchFamily="18" charset="0"/>
            </a:endParaRPr>
          </a:p>
          <a:p>
            <a:endParaRPr lang="ru-RU" sz="1600" dirty="0">
              <a:solidFill>
                <a:srgbClr val="333333"/>
              </a:solidFill>
              <a:latin typeface="Times New Roman" panose="02020603050405020304" pitchFamily="18" charset="0"/>
              <a:cs typeface="Times New Roman" panose="02020603050405020304" pitchFamily="18" charset="0"/>
            </a:endParaRPr>
          </a:p>
          <a:p>
            <a:r>
              <a:rPr lang="ru-RU" sz="1600" dirty="0" smtClean="0">
                <a:solidFill>
                  <a:srgbClr val="333333"/>
                </a:solidFill>
                <a:latin typeface="Times New Roman" panose="02020603050405020304" pitchFamily="18" charset="0"/>
                <a:cs typeface="Times New Roman" panose="02020603050405020304" pitchFamily="18" charset="0"/>
              </a:rPr>
              <a:t>1</a:t>
            </a:r>
            <a:r>
              <a:rPr lang="ru-RU" sz="1600" dirty="0">
                <a:solidFill>
                  <a:srgbClr val="333333"/>
                </a:solidFill>
                <a:latin typeface="Times New Roman" panose="02020603050405020304" pitchFamily="18" charset="0"/>
                <a:cs typeface="Times New Roman" panose="02020603050405020304" pitchFamily="18" charset="0"/>
              </a:rPr>
              <a:t>. Летела стая журавлей: 1 впереди, 4 позади, 2 позади и 3 впереди, 3 в одном ряду и 3 в другом ряду. Сколько летело журавлей</a:t>
            </a:r>
            <a:r>
              <a:rPr lang="ru-RU" sz="1600" dirty="0" smtClean="0">
                <a:solidFill>
                  <a:srgbClr val="333333"/>
                </a:solidFill>
                <a:latin typeface="Times New Roman" panose="02020603050405020304" pitchFamily="18" charset="0"/>
                <a:cs typeface="Times New Roman" panose="02020603050405020304" pitchFamily="18" charset="0"/>
              </a:rPr>
              <a:t>?</a:t>
            </a:r>
          </a:p>
          <a:p>
            <a:endParaRPr lang="ru-RU" sz="1600" dirty="0">
              <a:solidFill>
                <a:srgbClr val="333333"/>
              </a:solidFill>
              <a:latin typeface="Times New Roman" panose="02020603050405020304" pitchFamily="18" charset="0"/>
              <a:cs typeface="Times New Roman" panose="02020603050405020304" pitchFamily="18" charset="0"/>
            </a:endParaRPr>
          </a:p>
          <a:p>
            <a:r>
              <a:rPr lang="ru-RU" sz="1600" dirty="0" smtClean="0">
                <a:solidFill>
                  <a:srgbClr val="333333"/>
                </a:solidFill>
                <a:latin typeface="Times New Roman" panose="02020603050405020304" pitchFamily="18" charset="0"/>
                <a:cs typeface="Times New Roman" panose="02020603050405020304" pitchFamily="18" charset="0"/>
              </a:rPr>
              <a:t>2. </a:t>
            </a:r>
            <a:r>
              <a:rPr lang="ru-RU" sz="1600" dirty="0">
                <a:solidFill>
                  <a:srgbClr val="333333"/>
                </a:solidFill>
                <a:latin typeface="Times New Roman" panose="02020603050405020304" pitchFamily="18" charset="0"/>
                <a:cs typeface="Times New Roman" panose="02020603050405020304" pitchFamily="18" charset="0"/>
              </a:rPr>
              <a:t>Поезд из Ленинграда в Москву проходил за каждый час 90км, а поезд из Москвы в Ленинград проходит за час 100 км. Какой из поездов будет ближе к Ленинграду в момент их встречи</a:t>
            </a:r>
            <a:r>
              <a:rPr lang="ru-RU" sz="1600" dirty="0" smtClean="0">
                <a:solidFill>
                  <a:srgbClr val="333333"/>
                </a:solidFill>
                <a:latin typeface="Times New Roman" panose="02020603050405020304" pitchFamily="18" charset="0"/>
                <a:cs typeface="Times New Roman" panose="02020603050405020304" pitchFamily="18" charset="0"/>
              </a:rPr>
              <a:t>?</a:t>
            </a:r>
          </a:p>
          <a:p>
            <a:endParaRPr lang="ru-RU" sz="1600" dirty="0">
              <a:solidFill>
                <a:srgbClr val="333333"/>
              </a:solidFill>
              <a:latin typeface="Times New Roman" panose="02020603050405020304" pitchFamily="18" charset="0"/>
              <a:cs typeface="Times New Roman" panose="02020603050405020304" pitchFamily="18" charset="0"/>
            </a:endParaRPr>
          </a:p>
          <a:p>
            <a:r>
              <a:rPr lang="ru-RU" sz="1600" dirty="0" smtClean="0">
                <a:solidFill>
                  <a:srgbClr val="333333"/>
                </a:solidFill>
                <a:latin typeface="Times New Roman" panose="02020603050405020304" pitchFamily="18" charset="0"/>
                <a:cs typeface="Times New Roman" panose="02020603050405020304" pitchFamily="18" charset="0"/>
              </a:rPr>
              <a:t>3. </a:t>
            </a:r>
            <a:r>
              <a:rPr lang="ru-RU" sz="1600" dirty="0">
                <a:solidFill>
                  <a:srgbClr val="333333"/>
                </a:solidFill>
                <a:latin typeface="Times New Roman" panose="02020603050405020304" pitchFamily="18" charset="0"/>
                <a:cs typeface="Times New Roman" panose="02020603050405020304" pitchFamily="18" charset="0"/>
              </a:rPr>
              <a:t>Какое число делится на все числа (без остатка</a:t>
            </a:r>
            <a:r>
              <a:rPr lang="ru-RU" sz="1600" dirty="0" smtClean="0">
                <a:solidFill>
                  <a:srgbClr val="333333"/>
                </a:solidFill>
                <a:latin typeface="Times New Roman" panose="02020603050405020304" pitchFamily="18" charset="0"/>
                <a:cs typeface="Times New Roman" panose="02020603050405020304" pitchFamily="18" charset="0"/>
              </a:rPr>
              <a:t>)?</a:t>
            </a:r>
          </a:p>
          <a:p>
            <a:endParaRPr lang="ru-RU" sz="1600" dirty="0">
              <a:solidFill>
                <a:srgbClr val="333333"/>
              </a:solidFill>
              <a:latin typeface="Times New Roman" panose="02020603050405020304" pitchFamily="18" charset="0"/>
              <a:cs typeface="Times New Roman" panose="02020603050405020304" pitchFamily="18" charset="0"/>
            </a:endParaRPr>
          </a:p>
          <a:p>
            <a:r>
              <a:rPr lang="ru-RU" sz="1600" dirty="0" smtClean="0">
                <a:solidFill>
                  <a:srgbClr val="333333"/>
                </a:solidFill>
                <a:latin typeface="Times New Roman" panose="02020603050405020304" pitchFamily="18" charset="0"/>
                <a:cs typeface="Times New Roman" panose="02020603050405020304" pitchFamily="18" charset="0"/>
              </a:rPr>
              <a:t>4. </a:t>
            </a:r>
            <a:r>
              <a:rPr lang="ru-RU" sz="1600" dirty="0">
                <a:solidFill>
                  <a:srgbClr val="333333"/>
                </a:solidFill>
                <a:latin typeface="Times New Roman" panose="02020603050405020304" pitchFamily="18" charset="0"/>
                <a:cs typeface="Times New Roman" panose="02020603050405020304" pitchFamily="18" charset="0"/>
              </a:rPr>
              <a:t>Буханка хлеба весит полкилограмма и полбуханки. Сколько весит целая буханка</a:t>
            </a:r>
            <a:r>
              <a:rPr lang="ru-RU" sz="1600" dirty="0" smtClean="0">
                <a:solidFill>
                  <a:srgbClr val="333333"/>
                </a:solidFill>
                <a:latin typeface="Times New Roman" panose="02020603050405020304" pitchFamily="18" charset="0"/>
                <a:cs typeface="Times New Roman" panose="02020603050405020304" pitchFamily="18" charset="0"/>
              </a:rPr>
              <a:t>?</a:t>
            </a:r>
          </a:p>
          <a:p>
            <a:endParaRPr lang="ru-RU" sz="1600" dirty="0">
              <a:solidFill>
                <a:srgbClr val="333333"/>
              </a:solidFill>
              <a:latin typeface="Times New Roman" panose="02020603050405020304" pitchFamily="18" charset="0"/>
              <a:cs typeface="Times New Roman" panose="02020603050405020304" pitchFamily="18" charset="0"/>
            </a:endParaRPr>
          </a:p>
          <a:p>
            <a:r>
              <a:rPr lang="ru-RU" sz="1600" dirty="0" smtClean="0">
                <a:solidFill>
                  <a:srgbClr val="333333"/>
                </a:solidFill>
                <a:latin typeface="Times New Roman" panose="02020603050405020304" pitchFamily="18" charset="0"/>
                <a:cs typeface="Times New Roman" panose="02020603050405020304" pitchFamily="18" charset="0"/>
              </a:rPr>
              <a:t>5. </a:t>
            </a:r>
            <a:r>
              <a:rPr lang="ru-RU" sz="1600" dirty="0">
                <a:solidFill>
                  <a:srgbClr val="333333"/>
                </a:solidFill>
                <a:latin typeface="Times New Roman" panose="02020603050405020304" pitchFamily="18" charset="0"/>
                <a:cs typeface="Times New Roman" panose="02020603050405020304" pitchFamily="18" charset="0"/>
              </a:rPr>
              <a:t>Сидели три белки на ветках, против каждой белки две белки. Сколько их всего</a:t>
            </a:r>
            <a:r>
              <a:rPr lang="ru-RU" sz="1600" dirty="0" smtClean="0">
                <a:solidFill>
                  <a:srgbClr val="333333"/>
                </a:solidFill>
                <a:latin typeface="Times New Roman" panose="02020603050405020304" pitchFamily="18" charset="0"/>
                <a:cs typeface="Times New Roman" panose="02020603050405020304" pitchFamily="18" charset="0"/>
              </a:rPr>
              <a:t>?</a:t>
            </a:r>
          </a:p>
          <a:p>
            <a:endParaRPr lang="ru-RU" sz="1600" dirty="0">
              <a:solidFill>
                <a:srgbClr val="333333"/>
              </a:solidFill>
              <a:latin typeface="Times New Roman" panose="02020603050405020304" pitchFamily="18" charset="0"/>
              <a:cs typeface="Times New Roman" panose="02020603050405020304" pitchFamily="18" charset="0"/>
            </a:endParaRPr>
          </a:p>
          <a:p>
            <a:r>
              <a:rPr lang="ru-RU" sz="1600" dirty="0" smtClean="0">
                <a:solidFill>
                  <a:srgbClr val="333333"/>
                </a:solidFill>
                <a:latin typeface="Times New Roman" panose="02020603050405020304" pitchFamily="18" charset="0"/>
                <a:cs typeface="Times New Roman" panose="02020603050405020304" pitchFamily="18" charset="0"/>
              </a:rPr>
              <a:t>6.</a:t>
            </a:r>
            <a:r>
              <a:rPr lang="ru-RU" sz="1600" dirty="0">
                <a:solidFill>
                  <a:srgbClr val="333333"/>
                </a:solidFill>
                <a:latin typeface="Times New Roman" panose="02020603050405020304" pitchFamily="18" charset="0"/>
                <a:cs typeface="Times New Roman" panose="02020603050405020304" pitchFamily="18" charset="0"/>
              </a:rPr>
              <a:t> Запишите число 5 тремя пятерками.</a:t>
            </a:r>
            <a:endParaRPr lang="ru-RU" sz="1600" dirty="0" smtClean="0">
              <a:solidFill>
                <a:srgbClr val="333333"/>
              </a:solidFill>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705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24341" y="1340768"/>
            <a:ext cx="8712968" cy="6192688"/>
          </a:xfrm>
          <a:prstGeom prst="rect">
            <a:avLst/>
          </a:prstGeom>
        </p:spPr>
        <p:txBody>
          <a:bodyPr>
            <a:normAutofit/>
          </a:bodyPr>
          <a:lstStyle/>
          <a:p>
            <a:pPr marL="45720" indent="0" algn="ctr">
              <a:buNone/>
            </a:pPr>
            <a:endParaRPr lang="ru-RU" b="1" dirty="0" smtClean="0">
              <a:latin typeface="Times New Roman" panose="02020603050405020304" pitchFamily="18" charset="0"/>
              <a:cs typeface="Times New Roman" panose="02020603050405020304" pitchFamily="18" charset="0"/>
            </a:endParaRPr>
          </a:p>
          <a:p>
            <a:pPr marL="45720" indent="0" algn="ctr">
              <a:buNone/>
            </a:pPr>
            <a:r>
              <a:rPr lang="ru-RU" b="1" dirty="0" smtClean="0">
                <a:latin typeface="Times New Roman" panose="02020603050405020304" pitchFamily="18" charset="0"/>
                <a:cs typeface="Times New Roman" panose="02020603050405020304" pitchFamily="18" charset="0"/>
              </a:rPr>
              <a:t>Занимательные вопросы и задачи.</a:t>
            </a:r>
          </a:p>
          <a:p>
            <a:pPr marL="45720" indent="0">
              <a:buNone/>
            </a:pPr>
            <a:endParaRPr lang="ru-RU" sz="1700" dirty="0" smtClean="0">
              <a:latin typeface="Times New Roman" panose="02020603050405020304" pitchFamily="18" charset="0"/>
              <a:cs typeface="Times New Roman" panose="02020603050405020304" pitchFamily="18" charset="0"/>
            </a:endParaRPr>
          </a:p>
          <a:p>
            <a:pPr marL="45720" indent="0">
              <a:buNone/>
            </a:pPr>
            <a:endParaRPr lang="ru-RU" sz="1700" dirty="0">
              <a:latin typeface="Times New Roman" panose="02020603050405020304" pitchFamily="18" charset="0"/>
              <a:cs typeface="Times New Roman" panose="02020603050405020304" pitchFamily="18" charset="0"/>
            </a:endParaRPr>
          </a:p>
          <a:p>
            <a:pPr marL="45720" indent="0">
              <a:buNone/>
            </a:pPr>
            <a:r>
              <a:rPr lang="ru-RU" sz="1800" dirty="0" smtClean="0">
                <a:latin typeface="Times New Roman" panose="02020603050405020304" pitchFamily="18" charset="0"/>
                <a:cs typeface="Times New Roman" panose="02020603050405020304" pitchFamily="18" charset="0"/>
              </a:rPr>
              <a:t>1. Мама </a:t>
            </a:r>
            <a:r>
              <a:rPr lang="ru-RU" sz="1800" dirty="0">
                <a:latin typeface="Times New Roman" panose="02020603050405020304" pitchFamily="18" charset="0"/>
                <a:cs typeface="Times New Roman" panose="02020603050405020304" pitchFamily="18" charset="0"/>
              </a:rPr>
              <a:t>старше дочки в 9 раз. Через три года она станет старше только в 5 раз. Сколько лет маме и сколько </a:t>
            </a:r>
            <a:r>
              <a:rPr lang="ru-RU" sz="1800" dirty="0" smtClean="0">
                <a:latin typeface="Times New Roman" panose="02020603050405020304" pitchFamily="18" charset="0"/>
                <a:cs typeface="Times New Roman" panose="02020603050405020304" pitchFamily="18" charset="0"/>
              </a:rPr>
              <a:t>дочке?</a:t>
            </a:r>
          </a:p>
          <a:p>
            <a:pPr marL="45720" indent="0">
              <a:buNone/>
            </a:pPr>
            <a:r>
              <a:rPr lang="ru-RU" sz="1800" dirty="0" smtClean="0">
                <a:latin typeface="Times New Roman" panose="02020603050405020304" pitchFamily="18" charset="0"/>
                <a:cs typeface="Times New Roman" panose="02020603050405020304" pitchFamily="18" charset="0"/>
              </a:rPr>
              <a:t>2.</a:t>
            </a:r>
            <a:r>
              <a:rPr lang="ru-RU" sz="1800" dirty="0">
                <a:solidFill>
                  <a:srgbClr val="333333"/>
                </a:solidFill>
                <a:latin typeface="Times New Roman" panose="02020603050405020304" pitchFamily="18" charset="0"/>
                <a:cs typeface="Times New Roman" panose="02020603050405020304" pitchFamily="18" charset="0"/>
              </a:rPr>
              <a:t> У любителя головоломок спросили, сколько ему лег. Он дал такой ответ: « Возьмите трижды мои годы через 3 года да отнимите трижды мои годы три года назад - у вас как раз получатся мои годы». Сколько же ему лет</a:t>
            </a:r>
            <a:r>
              <a:rPr lang="ru-RU" sz="1800" dirty="0" smtClean="0">
                <a:solidFill>
                  <a:srgbClr val="333333"/>
                </a:solidFill>
                <a:latin typeface="Times New Roman" panose="02020603050405020304" pitchFamily="18" charset="0"/>
                <a:cs typeface="Times New Roman" panose="02020603050405020304" pitchFamily="18" charset="0"/>
              </a:rPr>
              <a:t>?</a:t>
            </a:r>
          </a:p>
          <a:p>
            <a:pPr marL="45720" indent="0">
              <a:buNone/>
            </a:pPr>
            <a:r>
              <a:rPr lang="ru-RU" sz="1800" dirty="0" smtClean="0">
                <a:solidFill>
                  <a:srgbClr val="333333"/>
                </a:solidFill>
                <a:latin typeface="Times New Roman" panose="02020603050405020304" pitchFamily="18" charset="0"/>
                <a:cs typeface="Times New Roman" panose="02020603050405020304" pitchFamily="18" charset="0"/>
              </a:rPr>
              <a:t>3. </a:t>
            </a:r>
            <a:r>
              <a:rPr lang="ru-RU" sz="1800" dirty="0">
                <a:solidFill>
                  <a:srgbClr val="333333"/>
                </a:solidFill>
                <a:latin typeface="Times New Roman" panose="02020603050405020304" pitchFamily="18" charset="0"/>
                <a:cs typeface="Times New Roman" panose="02020603050405020304" pitchFamily="18" charset="0"/>
              </a:rPr>
              <a:t>Три мальчика - Миша, Сережа и Гриша живут в одном подъезде на разных этажах - 5, 7, 8. Миша живет не выше Гриши. Кто, где живет</a:t>
            </a:r>
            <a:r>
              <a:rPr lang="ru-RU" sz="1800" dirty="0" smtClean="0">
                <a:solidFill>
                  <a:srgbClr val="333333"/>
                </a:solidFill>
                <a:latin typeface="Times New Roman" panose="02020603050405020304" pitchFamily="18" charset="0"/>
                <a:cs typeface="Times New Roman" panose="02020603050405020304" pitchFamily="18" charset="0"/>
              </a:rPr>
              <a:t>?</a:t>
            </a:r>
          </a:p>
          <a:p>
            <a:pPr marL="45720" indent="0">
              <a:buNone/>
            </a:pPr>
            <a:r>
              <a:rPr lang="ru-RU" sz="1800" dirty="0" smtClean="0">
                <a:solidFill>
                  <a:srgbClr val="333333"/>
                </a:solidFill>
                <a:latin typeface="Times New Roman" panose="02020603050405020304" pitchFamily="18" charset="0"/>
                <a:cs typeface="Times New Roman" panose="02020603050405020304" pitchFamily="18" charset="0"/>
              </a:rPr>
              <a:t>4. </a:t>
            </a:r>
            <a:r>
              <a:rPr lang="ru-RU" sz="1800" dirty="0">
                <a:solidFill>
                  <a:srgbClr val="333333"/>
                </a:solidFill>
                <a:latin typeface="Times New Roman" panose="02020603050405020304" pitchFamily="18" charset="0"/>
                <a:cs typeface="Times New Roman" panose="02020603050405020304" pitchFamily="18" charset="0"/>
              </a:rPr>
              <a:t>Толя начал читать книгу, когда Сережа прочитал уже 24 страницы такой же книги. Догонит ли Толя Сережу через 5 дней, если он будет читать в день 18 страниц, а Сережа - 12 страниц?</a:t>
            </a:r>
            <a:endParaRPr lang="ru-RU" sz="18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188639"/>
            <a:ext cx="1438016" cy="181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696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323528" y="2204864"/>
            <a:ext cx="8352928" cy="2664296"/>
          </a:xfrm>
          <a:prstGeom prst="rect">
            <a:avLst/>
          </a:prstGeom>
        </p:spPr>
        <p:txBody>
          <a:bodyPr/>
          <a:lstStyle/>
          <a:p>
            <a:pPr marL="45720" indent="0" algn="ctr">
              <a:buNone/>
            </a:pPr>
            <a:r>
              <a:rPr lang="ru-RU" b="1" dirty="0" smtClean="0">
                <a:latin typeface="Times New Roman" panose="02020603050405020304" pitchFamily="18" charset="0"/>
                <a:cs typeface="Times New Roman" panose="02020603050405020304" pitchFamily="18" charset="0"/>
              </a:rPr>
              <a:t>Задачи на переливание.</a:t>
            </a:r>
          </a:p>
          <a:p>
            <a:pPr marL="45720" indent="0">
              <a:buNone/>
            </a:pPr>
            <a:r>
              <a:rPr lang="ru-RU" sz="2000" dirty="0" smtClean="0">
                <a:solidFill>
                  <a:srgbClr val="333333"/>
                </a:solidFill>
                <a:latin typeface="Times New Roman" panose="02020603050405020304" pitchFamily="18" charset="0"/>
                <a:cs typeface="Times New Roman" panose="02020603050405020304" pitchFamily="18" charset="0"/>
              </a:rPr>
              <a:t>1. Как </a:t>
            </a:r>
            <a:r>
              <a:rPr lang="ru-RU" sz="2000" dirty="0">
                <a:solidFill>
                  <a:srgbClr val="333333"/>
                </a:solidFill>
                <a:latin typeface="Times New Roman" panose="02020603050405020304" pitchFamily="18" charset="0"/>
                <a:cs typeface="Times New Roman" panose="02020603050405020304" pitchFamily="18" charset="0"/>
              </a:rPr>
              <a:t>с помощью 5-литровой кастрюли и 3-х литровой банки налить из водопроводного крана в ведро ровно 4л </a:t>
            </a:r>
            <a:r>
              <a:rPr lang="ru-RU" sz="2000" dirty="0" smtClean="0">
                <a:solidFill>
                  <a:srgbClr val="333333"/>
                </a:solidFill>
                <a:latin typeface="Times New Roman" panose="02020603050405020304" pitchFamily="18" charset="0"/>
                <a:cs typeface="Times New Roman" panose="02020603050405020304" pitchFamily="18" charset="0"/>
              </a:rPr>
              <a:t>воды?</a:t>
            </a:r>
          </a:p>
          <a:p>
            <a:pPr marL="45720" indent="0">
              <a:buNone/>
            </a:pPr>
            <a:endParaRPr lang="ru-RU" sz="2000" dirty="0" smtClean="0">
              <a:solidFill>
                <a:srgbClr val="333333"/>
              </a:solidFill>
              <a:latin typeface="Times New Roman" panose="02020603050405020304" pitchFamily="18" charset="0"/>
              <a:cs typeface="Times New Roman" panose="02020603050405020304" pitchFamily="18" charset="0"/>
            </a:endParaRPr>
          </a:p>
          <a:p>
            <a:pPr marL="45720" indent="0">
              <a:buNone/>
            </a:pPr>
            <a:r>
              <a:rPr lang="ru-RU" sz="2000" dirty="0">
                <a:solidFill>
                  <a:srgbClr val="333333"/>
                </a:solidFill>
                <a:latin typeface="Times New Roman" panose="02020603050405020304" pitchFamily="18" charset="0"/>
                <a:cs typeface="Times New Roman" panose="02020603050405020304" pitchFamily="18" charset="0"/>
              </a:rPr>
              <a:t> </a:t>
            </a:r>
            <a:r>
              <a:rPr lang="ru-RU" sz="2000" dirty="0" smtClean="0">
                <a:solidFill>
                  <a:srgbClr val="333333"/>
                </a:solidFill>
                <a:latin typeface="Times New Roman" panose="02020603050405020304" pitchFamily="18" charset="0"/>
                <a:cs typeface="Times New Roman" panose="02020603050405020304" pitchFamily="18" charset="0"/>
              </a:rPr>
              <a:t>2. Имеются </a:t>
            </a:r>
            <a:r>
              <a:rPr lang="ru-RU" sz="2000" dirty="0">
                <a:solidFill>
                  <a:srgbClr val="333333"/>
                </a:solidFill>
                <a:latin typeface="Times New Roman" panose="02020603050405020304" pitchFamily="18" charset="0"/>
                <a:cs typeface="Times New Roman" panose="02020603050405020304" pitchFamily="18" charset="0"/>
              </a:rPr>
              <a:t>3 сосуда: в один входит – 8 л, во второй -5 л, а в третий – 3 л. Первый сосуд наполнен водой, а остальные два пусты. Как с помощью этих сосудов отмерить 4 л воды.</a:t>
            </a:r>
            <a:endParaRPr lang="ru-RU" sz="20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5013176"/>
            <a:ext cx="2593584" cy="1722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448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101730" y="-14875"/>
            <a:ext cx="7710630" cy="3474720"/>
          </a:xfrm>
          <a:prstGeom prst="rect">
            <a:avLst/>
          </a:prstGeom>
        </p:spPr>
        <p:txBody>
          <a:bodyPr/>
          <a:lstStyle/>
          <a:p>
            <a:pPr marL="45720" indent="0" algn="ctr">
              <a:buNone/>
            </a:pPr>
            <a:r>
              <a:rPr lang="ru-RU" b="1" dirty="0" smtClean="0">
                <a:latin typeface="Times New Roman" panose="02020603050405020304" pitchFamily="18" charset="0"/>
                <a:cs typeface="Times New Roman" panose="02020603050405020304" pitchFamily="18" charset="0"/>
              </a:rPr>
              <a:t>Задачи с геометрическим материалом</a:t>
            </a:r>
            <a:endParaRPr lang="ru-RU" b="1" dirty="0">
              <a:latin typeface="Times New Roman" panose="02020603050405020304" pitchFamily="18" charset="0"/>
              <a:cs typeface="Times New Roman" panose="02020603050405020304" pitchFamily="18" charset="0"/>
            </a:endParaRPr>
          </a:p>
        </p:txBody>
      </p:sp>
      <p:pic>
        <p:nvPicPr>
          <p:cNvPr id="10242" name="Picture 2" descr="https://arhivurokov.ru/kopilka/uploads/user_file_567170477b4ce/sbornik-niestandartnyie-zadachi-po-matiematikie-dlia-1-4-klassov_4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436358"/>
            <a:ext cx="2217846" cy="158417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29993" y="2234967"/>
            <a:ext cx="6462464" cy="4493538"/>
          </a:xfrm>
          <a:prstGeom prst="rect">
            <a:avLst/>
          </a:prstGeom>
        </p:spPr>
        <p:txBody>
          <a:bodyPr wrap="square">
            <a:spAutoFit/>
          </a:bodyPr>
          <a:lstStyle/>
          <a:p>
            <a:endParaRPr lang="ru-RU" dirty="0" smtClean="0">
              <a:solidFill>
                <a:srgbClr val="333333"/>
              </a:solidFill>
              <a:latin typeface="Helvetica Neue"/>
            </a:endParaRPr>
          </a:p>
          <a:p>
            <a:pPr marL="342900" indent="-342900">
              <a:buAutoNum type="arabicPeriod"/>
            </a:pPr>
            <a:r>
              <a:rPr lang="ru-RU" sz="1600" dirty="0" smtClean="0">
                <a:solidFill>
                  <a:srgbClr val="333333"/>
                </a:solidFill>
                <a:latin typeface="Times New Roman" panose="02020603050405020304" pitchFamily="18" charset="0"/>
                <a:cs typeface="Times New Roman" panose="02020603050405020304" pitchFamily="18" charset="0"/>
              </a:rPr>
              <a:t>Длина </a:t>
            </a:r>
            <a:r>
              <a:rPr lang="ru-RU" sz="1600" dirty="0">
                <a:solidFill>
                  <a:srgbClr val="333333"/>
                </a:solidFill>
                <a:latin typeface="Times New Roman" panose="02020603050405020304" pitchFamily="18" charset="0"/>
                <a:cs typeface="Times New Roman" panose="02020603050405020304" pitchFamily="18" charset="0"/>
              </a:rPr>
              <a:t>прямоугольного ковра 3 м, ширина составляет 2/3 его длины. Какой длины тесьму нужно взять, чтобы обшить этот ковер</a:t>
            </a:r>
            <a:r>
              <a:rPr lang="ru-RU" sz="1600" dirty="0" smtClean="0">
                <a:solidFill>
                  <a:srgbClr val="333333"/>
                </a:solidFill>
                <a:latin typeface="Times New Roman" panose="02020603050405020304" pitchFamily="18" charset="0"/>
                <a:cs typeface="Times New Roman" panose="02020603050405020304" pitchFamily="18" charset="0"/>
              </a:rPr>
              <a:t>?</a:t>
            </a:r>
          </a:p>
          <a:p>
            <a:pPr marL="342900" indent="-342900">
              <a:buAutoNum type="arabicPeriod"/>
            </a:pPr>
            <a:endParaRPr lang="ru-RU" sz="1600" dirty="0" smtClean="0">
              <a:solidFill>
                <a:srgbClr val="333333"/>
              </a:solidFill>
              <a:latin typeface="Times New Roman" panose="02020603050405020304" pitchFamily="18" charset="0"/>
              <a:cs typeface="Times New Roman" panose="02020603050405020304" pitchFamily="18" charset="0"/>
            </a:endParaRPr>
          </a:p>
          <a:p>
            <a:r>
              <a:rPr lang="ru-RU" sz="1600" dirty="0" smtClean="0">
                <a:solidFill>
                  <a:srgbClr val="333333"/>
                </a:solidFill>
                <a:latin typeface="Times New Roman" panose="02020603050405020304" pitchFamily="18" charset="0"/>
                <a:cs typeface="Times New Roman" panose="02020603050405020304" pitchFamily="18" charset="0"/>
              </a:rPr>
              <a:t>2. </a:t>
            </a:r>
            <a:r>
              <a:rPr lang="ru-RU" sz="1600" dirty="0">
                <a:solidFill>
                  <a:srgbClr val="333333"/>
                </a:solidFill>
                <a:latin typeface="Times New Roman" panose="02020603050405020304" pitchFamily="18" charset="0"/>
                <a:cs typeface="Times New Roman" panose="02020603050405020304" pitchFamily="18" charset="0"/>
              </a:rPr>
              <a:t>Зал и коридор имеют одинаковую длину. Площадь зала 300 </a:t>
            </a:r>
            <a:r>
              <a:rPr lang="ru-RU" sz="1600" dirty="0" err="1">
                <a:solidFill>
                  <a:srgbClr val="333333"/>
                </a:solidFill>
                <a:latin typeface="Times New Roman" panose="02020603050405020304" pitchFamily="18" charset="0"/>
                <a:cs typeface="Times New Roman" panose="02020603050405020304" pitchFamily="18" charset="0"/>
              </a:rPr>
              <a:t>кв.м</a:t>
            </a:r>
            <a:r>
              <a:rPr lang="ru-RU" sz="1600" dirty="0">
                <a:solidFill>
                  <a:srgbClr val="333333"/>
                </a:solidFill>
                <a:latin typeface="Times New Roman" panose="02020603050405020304" pitchFamily="18" charset="0"/>
                <a:cs typeface="Times New Roman" panose="02020603050405020304" pitchFamily="18" charset="0"/>
              </a:rPr>
              <a:t>., а площадь коридора 120 </a:t>
            </a:r>
            <a:r>
              <a:rPr lang="ru-RU" sz="1600" dirty="0" err="1">
                <a:solidFill>
                  <a:srgbClr val="333333"/>
                </a:solidFill>
                <a:latin typeface="Times New Roman" panose="02020603050405020304" pitchFamily="18" charset="0"/>
                <a:cs typeface="Times New Roman" panose="02020603050405020304" pitchFamily="18" charset="0"/>
              </a:rPr>
              <a:t>кв.м</a:t>
            </a:r>
            <a:r>
              <a:rPr lang="ru-RU" sz="1600" dirty="0">
                <a:solidFill>
                  <a:srgbClr val="333333"/>
                </a:solidFill>
                <a:latin typeface="Times New Roman" panose="02020603050405020304" pitchFamily="18" charset="0"/>
                <a:cs typeface="Times New Roman" panose="02020603050405020304" pitchFamily="18" charset="0"/>
              </a:rPr>
              <a:t>. Ширина зала 10метров. Узнай ширину коридора</a:t>
            </a:r>
            <a:r>
              <a:rPr lang="ru-RU" sz="1600" dirty="0" smtClean="0">
                <a:solidFill>
                  <a:srgbClr val="333333"/>
                </a:solidFill>
                <a:latin typeface="Times New Roman" panose="02020603050405020304" pitchFamily="18" charset="0"/>
                <a:cs typeface="Times New Roman" panose="02020603050405020304" pitchFamily="18" charset="0"/>
              </a:rPr>
              <a:t>.</a:t>
            </a:r>
          </a:p>
          <a:p>
            <a:endParaRPr lang="ru-RU" sz="1600" dirty="0">
              <a:solidFill>
                <a:srgbClr val="333333"/>
              </a:solidFill>
              <a:latin typeface="Times New Roman" panose="02020603050405020304" pitchFamily="18" charset="0"/>
              <a:cs typeface="Times New Roman" panose="02020603050405020304" pitchFamily="18" charset="0"/>
            </a:endParaRPr>
          </a:p>
          <a:p>
            <a:pPr algn="ctr"/>
            <a:r>
              <a:rPr lang="ru-RU" sz="2200" b="1" dirty="0" smtClean="0">
                <a:solidFill>
                  <a:srgbClr val="333333"/>
                </a:solidFill>
                <a:latin typeface="Times New Roman" panose="02020603050405020304" pitchFamily="18" charset="0"/>
                <a:cs typeface="Times New Roman" panose="02020603050405020304" pitchFamily="18" charset="0"/>
              </a:rPr>
              <a:t>Задачи на движение</a:t>
            </a:r>
          </a:p>
          <a:p>
            <a:pPr algn="ctr"/>
            <a:endParaRPr lang="ru-RU" sz="2200" b="1" dirty="0">
              <a:solidFill>
                <a:srgbClr val="333333"/>
              </a:solidFill>
              <a:latin typeface="Times New Roman" panose="02020603050405020304" pitchFamily="18" charset="0"/>
              <a:cs typeface="Times New Roman" panose="02020603050405020304" pitchFamily="18" charset="0"/>
            </a:endParaRPr>
          </a:p>
          <a:p>
            <a:pPr marL="342900" indent="-342900">
              <a:buAutoNum type="arabicPeriod"/>
            </a:pPr>
            <a:r>
              <a:rPr lang="ru-RU" sz="1600" dirty="0" smtClean="0">
                <a:solidFill>
                  <a:srgbClr val="333333"/>
                </a:solidFill>
                <a:latin typeface="Times New Roman" panose="02020603050405020304" pitchFamily="18" charset="0"/>
                <a:cs typeface="Times New Roman" panose="02020603050405020304" pitchFamily="18" charset="0"/>
              </a:rPr>
              <a:t>Сколько </a:t>
            </a:r>
            <a:r>
              <a:rPr lang="ru-RU" sz="1600" dirty="0">
                <a:solidFill>
                  <a:srgbClr val="333333"/>
                </a:solidFill>
                <a:latin typeface="Times New Roman" panose="02020603050405020304" pitchFamily="18" charset="0"/>
                <a:cs typeface="Times New Roman" panose="02020603050405020304" pitchFamily="18" charset="0"/>
              </a:rPr>
              <a:t>времени будет проходить поезд длиной 500 м через туннель, длина которого 500 м, если скорость поезда 60 км/ч</a:t>
            </a:r>
            <a:r>
              <a:rPr lang="ru-RU" sz="1600" dirty="0" smtClean="0">
                <a:solidFill>
                  <a:srgbClr val="333333"/>
                </a:solidFill>
                <a:latin typeface="Times New Roman" panose="02020603050405020304" pitchFamily="18" charset="0"/>
                <a:cs typeface="Times New Roman" panose="02020603050405020304" pitchFamily="18" charset="0"/>
              </a:rPr>
              <a:t>?</a:t>
            </a:r>
          </a:p>
          <a:p>
            <a:pPr marL="342900" indent="-342900">
              <a:buAutoNum type="arabicPeriod"/>
            </a:pPr>
            <a:endParaRPr lang="ru-RU" sz="1600" dirty="0">
              <a:solidFill>
                <a:srgbClr val="333333"/>
              </a:solidFill>
              <a:latin typeface="Times New Roman" panose="02020603050405020304" pitchFamily="18" charset="0"/>
              <a:cs typeface="Times New Roman" panose="02020603050405020304" pitchFamily="18" charset="0"/>
            </a:endParaRPr>
          </a:p>
          <a:p>
            <a:r>
              <a:rPr lang="ru-RU" sz="1600" dirty="0" smtClean="0">
                <a:solidFill>
                  <a:srgbClr val="333333"/>
                </a:solidFill>
                <a:latin typeface="Times New Roman" panose="02020603050405020304" pitchFamily="18" charset="0"/>
                <a:cs typeface="Times New Roman" panose="02020603050405020304" pitchFamily="18" charset="0"/>
              </a:rPr>
              <a:t>2. </a:t>
            </a:r>
            <a:r>
              <a:rPr lang="ru-RU" sz="1600" dirty="0">
                <a:solidFill>
                  <a:srgbClr val="333333"/>
                </a:solidFill>
                <a:latin typeface="Times New Roman" panose="02020603050405020304" pitchFamily="18" charset="0"/>
                <a:cs typeface="Times New Roman" panose="02020603050405020304" pitchFamily="18" charset="0"/>
              </a:rPr>
              <a:t>Велосипедист выехал из дома в 8 ч от километрового указателя с числом 53 км. Привал он сделал в 10 ч утра у километрового столба, на котором указано 79 км. Сколько времени ему потребуется, чтобы проехать оставшиеся 39 км, если будет ехать с такой же скоростью?</a:t>
            </a:r>
            <a:endParaRPr lang="ru-RU" sz="1600" dirty="0">
              <a:latin typeface="Times New Roman" panose="02020603050405020304" pitchFamily="18" charset="0"/>
              <a:cs typeface="Times New Roman" panose="02020603050405020304" pitchFamily="18" charset="0"/>
            </a:endParaRP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600" y="5091977"/>
            <a:ext cx="2182038" cy="163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766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1231754" y="137160"/>
            <a:ext cx="6400800" cy="3474720"/>
          </a:xfrm>
          <a:prstGeom prst="rect">
            <a:avLst/>
          </a:prstGeom>
        </p:spPr>
        <p:txBody>
          <a:bodyPr/>
          <a:lstStyle/>
          <a:p>
            <a:pPr marL="45720" indent="0" algn="ctr">
              <a:buNone/>
            </a:pPr>
            <a:r>
              <a:rPr lang="ru-RU" b="1" dirty="0" smtClean="0">
                <a:latin typeface="Times New Roman" panose="02020603050405020304" pitchFamily="18" charset="0"/>
                <a:cs typeface="Times New Roman" panose="02020603050405020304" pitchFamily="18" charset="0"/>
              </a:rPr>
              <a:t>Кроссворды</a:t>
            </a:r>
          </a:p>
          <a:p>
            <a:pPr marL="45720" indent="0">
              <a:buNone/>
            </a:pPr>
            <a:endParaRPr lang="ru-RU"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782" y="1998826"/>
            <a:ext cx="483043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787428"/>
            <a:ext cx="2899792" cy="187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1754" y="4787428"/>
            <a:ext cx="2500265" cy="187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452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600199"/>
            <a:ext cx="8229600" cy="4525963"/>
          </a:xfrm>
        </p:spPr>
        <p:txBody>
          <a:bodyPr/>
          <a:lstStyle/>
          <a:p>
            <a:endParaRPr lang="ru-RU" dirty="0"/>
          </a:p>
        </p:txBody>
      </p:sp>
      <p:sp>
        <p:nvSpPr>
          <p:cNvPr id="4" name="Прямоугольник 3"/>
          <p:cNvSpPr/>
          <p:nvPr/>
        </p:nvSpPr>
        <p:spPr>
          <a:xfrm>
            <a:off x="1259632" y="1878022"/>
            <a:ext cx="6885765" cy="3539430"/>
          </a:xfrm>
          <a:prstGeom prst="rect">
            <a:avLst/>
          </a:prstGeom>
        </p:spPr>
        <p:txBody>
          <a:bodyPr wrap="square">
            <a:spAutoFit/>
          </a:bodyPr>
          <a:lstStyle/>
          <a:p>
            <a:pPr marL="0" indent="0">
              <a:buNone/>
            </a:pPr>
            <a:r>
              <a:rPr lang="ru-RU" sz="2800" dirty="0" smtClean="0">
                <a:solidFill>
                  <a:srgbClr val="FF0000"/>
                </a:solidFill>
                <a:latin typeface="Times New Roman" panose="02020603050405020304" pitchFamily="18" charset="0"/>
                <a:cs typeface="Times New Roman" pitchFamily="18" charset="0"/>
              </a:rPr>
              <a:t> </a:t>
            </a:r>
            <a:r>
              <a:rPr lang="ru-RU" sz="2800" dirty="0" smtClean="0">
                <a:solidFill>
                  <a:srgbClr val="800080"/>
                </a:solidFill>
                <a:latin typeface="Times New Roman" pitchFamily="18" charset="0"/>
                <a:cs typeface="Times New Roman" pitchFamily="18" charset="0"/>
              </a:rPr>
              <a:t>Одарённость человека </a:t>
            </a:r>
            <a:r>
              <a:rPr lang="ru-RU" sz="2800" dirty="0" smtClean="0">
                <a:solidFill>
                  <a:schemeClr val="tx2"/>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это маленький росточек, едва проклюнувшийся из земли и требующий к себе огромного внимания. Необходимо холить и лелеять, ухаживать за ним, сделать всё необходимое, чтобы он вырос и дал обильный плод.</a:t>
            </a:r>
          </a:p>
          <a:p>
            <a:pPr marL="0" indent="0" algn="ctr">
              <a:buNone/>
            </a:pPr>
            <a:endParaRPr lang="ru-RU" sz="2800" dirty="0" smtClean="0">
              <a:latin typeface="Times New Roman" pitchFamily="18" charset="0"/>
              <a:cs typeface="Times New Roman" pitchFamily="18" charset="0"/>
            </a:endParaRPr>
          </a:p>
          <a:p>
            <a:pPr marL="0" indent="0" algn="r">
              <a:buNone/>
            </a:pPr>
            <a:r>
              <a:rPr lang="ru-RU" sz="2800" dirty="0" smtClean="0">
                <a:latin typeface="Times New Roman" pitchFamily="18" charset="0"/>
                <a:cs typeface="Times New Roman" pitchFamily="18" charset="0"/>
              </a:rPr>
              <a:t>В. А.  Сухомлинский  </a:t>
            </a:r>
          </a:p>
        </p:txBody>
      </p:sp>
      <p:pic>
        <p:nvPicPr>
          <p:cNvPr id="5" name="Picture 12" descr="L_LOGO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012842"/>
            <a:ext cx="2700300" cy="167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998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3140968"/>
            <a:ext cx="7128792" cy="1985159"/>
          </a:xfrm>
          <a:prstGeom prst="rect">
            <a:avLst/>
          </a:prstGeom>
        </p:spPr>
        <p:txBody>
          <a:bodyPr wrap="square">
            <a:spAutoFit/>
          </a:bodyPr>
          <a:lstStyle/>
          <a:p>
            <a:pPr algn="ctr">
              <a:spcBef>
                <a:spcPct val="50000"/>
              </a:spcBef>
              <a:buClr>
                <a:schemeClr val="hlink"/>
              </a:buClr>
              <a:buFont typeface="Wingdings" pitchFamily="2" charset="2"/>
              <a:buNone/>
            </a:pPr>
            <a:r>
              <a:rPr lang="ru-RU" sz="2400" dirty="0" smtClean="0">
                <a:latin typeface="Times New Roman" panose="02020603050405020304" pitchFamily="18" charset="0"/>
                <a:cs typeface="Times New Roman" panose="02020603050405020304" pitchFamily="18" charset="0"/>
              </a:rPr>
              <a:t>        Дети быстро взрослеют. Но жить самостоятельно и плодотворно они смогут, если сегодня мы поможем развиться их способностям и талантам. А талантлив, по-своему, каждый ребенок.</a:t>
            </a:r>
          </a:p>
          <a:p>
            <a:pPr algn="ctr">
              <a:spcBef>
                <a:spcPct val="50000"/>
              </a:spcBef>
              <a:buClr>
                <a:schemeClr val="hlink"/>
              </a:buClr>
              <a:buFont typeface="Wingdings" pitchFamily="2" charset="2"/>
              <a:buNone/>
            </a:pPr>
            <a:endParaRPr lang="ru-RU" dirty="0">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3608" y="2564904"/>
            <a:ext cx="7027886" cy="3046988"/>
          </a:xfrm>
          <a:prstGeom prst="rect">
            <a:avLst/>
          </a:prstGeom>
          <a:noFill/>
        </p:spPr>
        <p:txBody>
          <a:bodyPr wrap="none" lIns="91440" tIns="45720" rIns="91440" bIns="45720">
            <a:spAutoFit/>
          </a:bodyPr>
          <a:lstStyle/>
          <a:p>
            <a:pPr algn="ctr"/>
            <a:r>
              <a:rPr lang="ru-RU"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Спасибо </a:t>
            </a:r>
          </a:p>
          <a:p>
            <a:pPr algn="ctr"/>
            <a:r>
              <a:rPr lang="ru-RU"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 внимание</a:t>
            </a:r>
            <a:endParaRPr lang="ru-RU"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52749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4" name="Прямоугольник 3"/>
          <p:cNvSpPr/>
          <p:nvPr/>
        </p:nvSpPr>
        <p:spPr>
          <a:xfrm>
            <a:off x="539552" y="2276872"/>
            <a:ext cx="7704856" cy="2800767"/>
          </a:xfrm>
          <a:prstGeom prst="rect">
            <a:avLst/>
          </a:prstGeom>
        </p:spPr>
        <p:txBody>
          <a:bodyPr wrap="square">
            <a:spAutoFit/>
          </a:bodyPr>
          <a:lstStyle/>
          <a:p>
            <a:pPr algn="ctr"/>
            <a:r>
              <a:rPr lang="ru-RU" sz="2800" dirty="0" smtClean="0">
                <a:solidFill>
                  <a:srgbClr val="800080"/>
                </a:solidFill>
                <a:latin typeface="Times New Roman" panose="02020603050405020304" pitchFamily="18" charset="0"/>
                <a:cs typeface="Times New Roman" panose="02020603050405020304" pitchFamily="18" charset="0"/>
              </a:rPr>
              <a:t>Статистика</a:t>
            </a:r>
          </a:p>
          <a:p>
            <a:pPr algn="ctr"/>
            <a:endParaRPr lang="ru-RU" sz="2800" dirty="0" smtClean="0">
              <a:solidFill>
                <a:srgbClr val="0033CC"/>
              </a:solidFill>
              <a:latin typeface="Times New Roman" panose="02020603050405020304" pitchFamily="18" charset="0"/>
              <a:cs typeface="Times New Roman" panose="02020603050405020304" pitchFamily="18" charset="0"/>
            </a:endParaRPr>
          </a:p>
          <a:p>
            <a:r>
              <a:rPr lang="ru-RU" sz="2400" dirty="0" smtClean="0">
                <a:solidFill>
                  <a:schemeClr val="tx2"/>
                </a:solidFill>
                <a:latin typeface="Times New Roman" panose="02020603050405020304" pitchFamily="18" charset="0"/>
                <a:cs typeface="Times New Roman" panose="02020603050405020304" pitchFamily="18" charset="0"/>
              </a:rPr>
              <a:t>               Нестандартно мыслящих людей</a:t>
            </a:r>
          </a:p>
          <a:p>
            <a:r>
              <a:rPr lang="ru-RU" sz="2400" dirty="0" smtClean="0">
                <a:solidFill>
                  <a:schemeClr val="tx2"/>
                </a:solidFill>
                <a:latin typeface="Times New Roman" panose="02020603050405020304" pitchFamily="18" charset="0"/>
                <a:cs typeface="Times New Roman" panose="02020603050405020304" pitchFamily="18" charset="0"/>
              </a:rPr>
              <a:t>среди взрослых 2%, </a:t>
            </a:r>
          </a:p>
          <a:p>
            <a:r>
              <a:rPr lang="ru-RU" sz="2400" dirty="0" smtClean="0">
                <a:solidFill>
                  <a:schemeClr val="tx2"/>
                </a:solidFill>
                <a:latin typeface="Times New Roman" panose="02020603050405020304" pitchFamily="18" charset="0"/>
                <a:cs typeface="Times New Roman" panose="02020603050405020304" pitchFamily="18" charset="0"/>
              </a:rPr>
              <a:t>среди подростков – 11%, </a:t>
            </a:r>
          </a:p>
          <a:p>
            <a:r>
              <a:rPr lang="ru-RU" sz="2400" dirty="0" smtClean="0">
                <a:solidFill>
                  <a:schemeClr val="tx2"/>
                </a:solidFill>
                <a:latin typeface="Times New Roman" panose="02020603050405020304" pitchFamily="18" charset="0"/>
                <a:cs typeface="Times New Roman" panose="02020603050405020304" pitchFamily="18" charset="0"/>
              </a:rPr>
              <a:t>среди 7-летних – 17%, </a:t>
            </a:r>
          </a:p>
          <a:p>
            <a:r>
              <a:rPr lang="ru-RU" sz="2400" dirty="0" smtClean="0">
                <a:solidFill>
                  <a:schemeClr val="tx2"/>
                </a:solidFill>
                <a:latin typeface="Times New Roman" panose="02020603050405020304" pitchFamily="18" charset="0"/>
                <a:cs typeface="Times New Roman" panose="02020603050405020304" pitchFamily="18" charset="0"/>
              </a:rPr>
              <a:t>а среди 6-летних – 37%. </a:t>
            </a:r>
          </a:p>
        </p:txBody>
      </p:sp>
    </p:spTree>
    <p:extLst>
      <p:ext uri="{BB962C8B-B14F-4D97-AF65-F5344CB8AC3E}">
        <p14:creationId xmlns:p14="http://schemas.microsoft.com/office/powerpoint/2010/main" val="1591332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654175" y="1042988"/>
            <a:ext cx="7058025" cy="2366962"/>
          </a:xfrm>
        </p:spPr>
        <p:txBody>
          <a:bodyPr/>
          <a:lstStyle/>
          <a:p>
            <a:pPr algn="just" eaLnBrk="1" hangingPunct="1">
              <a:buFontTx/>
              <a:buNone/>
            </a:pPr>
            <a:r>
              <a:rPr lang="ru-RU" sz="2400" dirty="0" smtClean="0">
                <a:solidFill>
                  <a:srgbClr val="00269E"/>
                </a:solidFill>
              </a:rPr>
              <a:t/>
            </a:r>
            <a:br>
              <a:rPr lang="ru-RU" sz="2400" dirty="0" smtClean="0">
                <a:solidFill>
                  <a:srgbClr val="00269E"/>
                </a:solidFill>
              </a:rPr>
            </a:br>
            <a:r>
              <a:rPr lang="ru-RU" sz="2400" dirty="0" smtClean="0"/>
              <a:t>      </a:t>
            </a:r>
          </a:p>
        </p:txBody>
      </p:sp>
      <p:sp>
        <p:nvSpPr>
          <p:cNvPr id="7174" name="Rectangle 9"/>
          <p:cNvSpPr>
            <a:spLocks noChangeArrowheads="1"/>
          </p:cNvSpPr>
          <p:nvPr/>
        </p:nvSpPr>
        <p:spPr bwMode="auto">
          <a:xfrm>
            <a:off x="5742130" y="233645"/>
            <a:ext cx="3240360" cy="224510"/>
          </a:xfrm>
          <a:prstGeom prst="rect">
            <a:avLst/>
          </a:prstGeom>
          <a:noFill/>
          <a:ln w="9525">
            <a:noFill/>
            <a:miter lim="800000"/>
            <a:headEnd/>
            <a:tailEnd/>
          </a:ln>
        </p:spPr>
        <p:txBody>
          <a:bodyPr lIns="92075" tIns="46038" rIns="92075" bIns="46038" anchor="b"/>
          <a:lstStyle/>
          <a:p>
            <a:pPr>
              <a:lnSpc>
                <a:spcPct val="80000"/>
              </a:lnSpc>
            </a:pPr>
            <a:r>
              <a:rPr lang="ru-RU" sz="1100" b="1" dirty="0" smtClean="0">
                <a:solidFill>
                  <a:srgbClr val="0000FF"/>
                </a:solidFill>
                <a:latin typeface="Georgia" pitchFamily="18" charset="0"/>
              </a:rPr>
              <a:t>Система работы с одаренными детьми</a:t>
            </a:r>
            <a:endParaRPr lang="ru-RU" sz="1100" b="1" dirty="0">
              <a:solidFill>
                <a:srgbClr val="0000FF"/>
              </a:solidFill>
              <a:latin typeface="Times New Roman" pitchFamily="18" charset="0"/>
            </a:endParaRPr>
          </a:p>
        </p:txBody>
      </p:sp>
      <p:pic>
        <p:nvPicPr>
          <p:cNvPr id="5" name="Рисунок 4" descr="a86c1599e3a8.jpg"/>
          <p:cNvPicPr>
            <a:picLocks noChangeAspect="1"/>
          </p:cNvPicPr>
          <p:nvPr/>
        </p:nvPicPr>
        <p:blipFill>
          <a:blip r:embed="rId2" cstate="print"/>
          <a:stretch>
            <a:fillRect/>
          </a:stretch>
        </p:blipFill>
        <p:spPr>
          <a:xfrm>
            <a:off x="7138991" y="3573016"/>
            <a:ext cx="2005009" cy="1973620"/>
          </a:xfrm>
          <a:prstGeom prst="rect">
            <a:avLst/>
          </a:prstGeom>
          <a:ln>
            <a:noFill/>
          </a:ln>
          <a:effectLst>
            <a:outerShdw blurRad="190500" algn="tl" rotWithShape="0">
              <a:srgbClr val="000000">
                <a:alpha val="70000"/>
              </a:srgbClr>
            </a:outerShdw>
          </a:effectLst>
        </p:spPr>
      </p:pic>
      <p:sp>
        <p:nvSpPr>
          <p:cNvPr id="6" name="Прямоугольник 5"/>
          <p:cNvSpPr/>
          <p:nvPr/>
        </p:nvSpPr>
        <p:spPr>
          <a:xfrm>
            <a:off x="539552" y="1849633"/>
            <a:ext cx="6930770" cy="4955203"/>
          </a:xfrm>
          <a:prstGeom prst="rect">
            <a:avLst/>
          </a:prstGeom>
        </p:spPr>
        <p:txBody>
          <a:bodyPr wrap="square">
            <a:spAutoFit/>
          </a:bodyPr>
          <a:lstStyle/>
          <a:p>
            <a:pPr lvl="0" algn="ctr"/>
            <a:r>
              <a:rPr lang="ru-RU" sz="2800" dirty="0" smtClean="0">
                <a:solidFill>
                  <a:srgbClr val="800080"/>
                </a:solidFill>
                <a:latin typeface="Times New Roman" panose="02020603050405020304" pitchFamily="18" charset="0"/>
                <a:cs typeface="Times New Roman" panose="02020603050405020304" pitchFamily="18" charset="0"/>
              </a:rPr>
              <a:t>Виды одаренности</a:t>
            </a:r>
            <a:endParaRPr lang="ru-RU" sz="2800" dirty="0" smtClean="0">
              <a:solidFill>
                <a:srgbClr val="000099"/>
              </a:solidFill>
              <a:latin typeface="Times New Roman" panose="02020603050405020304" pitchFamily="18" charset="0"/>
              <a:cs typeface="Times New Roman" panose="02020603050405020304" pitchFamily="18" charset="0"/>
            </a:endParaRPr>
          </a:p>
          <a:p>
            <a:pPr lvl="0">
              <a:buFont typeface="Wingdings" pitchFamily="2" charset="2"/>
              <a:buChar char="ü"/>
            </a:pPr>
            <a:r>
              <a:rPr lang="ru-RU" sz="2400" b="1" dirty="0" smtClean="0">
                <a:solidFill>
                  <a:schemeClr val="tx2"/>
                </a:solidFill>
                <a:latin typeface="Times New Roman" panose="02020603050405020304" pitchFamily="18" charset="0"/>
                <a:cs typeface="Times New Roman" panose="02020603050405020304" pitchFamily="18" charset="0"/>
              </a:rPr>
              <a:t>академическая одаренность    </a:t>
            </a:r>
            <a:r>
              <a:rPr lang="ru-RU" sz="2400" dirty="0" smtClean="0">
                <a:solidFill>
                  <a:schemeClr val="tx2"/>
                </a:solidFill>
                <a:latin typeface="Times New Roman" panose="02020603050405020304" pitchFamily="18" charset="0"/>
                <a:cs typeface="Times New Roman" panose="02020603050405020304" pitchFamily="18" charset="0"/>
              </a:rPr>
              <a:t>представляет собой ярко выраженную способность учиться;</a:t>
            </a:r>
          </a:p>
          <a:p>
            <a:pPr lvl="0">
              <a:buFont typeface="Wingdings" pitchFamily="2" charset="2"/>
              <a:buChar char="ü"/>
            </a:pPr>
            <a:r>
              <a:rPr lang="ru-RU" sz="2400" b="1" dirty="0" smtClean="0">
                <a:solidFill>
                  <a:schemeClr val="tx2"/>
                </a:solidFill>
                <a:latin typeface="Times New Roman" panose="02020603050405020304" pitchFamily="18" charset="0"/>
                <a:cs typeface="Times New Roman" panose="02020603050405020304" pitchFamily="18" charset="0"/>
              </a:rPr>
              <a:t>интеллектуальная одаренность </a:t>
            </a:r>
            <a:r>
              <a:rPr lang="ru-RU" sz="2400" dirty="0" smtClean="0">
                <a:solidFill>
                  <a:schemeClr val="tx2"/>
                </a:solidFill>
                <a:latin typeface="Times New Roman" panose="02020603050405020304" pitchFamily="18" charset="0"/>
                <a:cs typeface="Times New Roman" panose="02020603050405020304" pitchFamily="18" charset="0"/>
              </a:rPr>
              <a:t>проявляется не столько в способности учиться, сколько в умении думать, анализировать, сопоставлять факты, то есть выполнять сложную интеллектуальную работу;</a:t>
            </a:r>
          </a:p>
          <a:p>
            <a:pPr lvl="0">
              <a:buFont typeface="Wingdings" pitchFamily="2" charset="2"/>
              <a:buChar char="ü"/>
            </a:pPr>
            <a:r>
              <a:rPr lang="ru-RU" sz="2400" b="1" dirty="0" smtClean="0">
                <a:solidFill>
                  <a:schemeClr val="tx2"/>
                </a:solidFill>
                <a:latin typeface="Times New Roman" panose="02020603050405020304" pitchFamily="18" charset="0"/>
                <a:cs typeface="Times New Roman" panose="02020603050405020304" pitchFamily="18" charset="0"/>
              </a:rPr>
              <a:t>творческая одаренность </a:t>
            </a:r>
            <a:r>
              <a:rPr lang="ru-RU" sz="2400" dirty="0" smtClean="0">
                <a:solidFill>
                  <a:schemeClr val="tx2"/>
                </a:solidFill>
                <a:latin typeface="Times New Roman" panose="02020603050405020304" pitchFamily="18" charset="0"/>
                <a:cs typeface="Times New Roman" panose="02020603050405020304" pitchFamily="18" charset="0"/>
              </a:rPr>
              <a:t>- такие ученики могут дать ответ на поставленную проблему, или трудную задачу, но кропотливая работа, связанная с записью решения с полным обоснованием, энтузиазма у них не вызывает.</a:t>
            </a:r>
            <a:endParaRPr lang="ru-RU"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72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4509120"/>
            <a:ext cx="7920880" cy="2000548"/>
          </a:xfrm>
          <a:prstGeom prst="rect">
            <a:avLst/>
          </a:prstGeom>
        </p:spPr>
        <p:txBody>
          <a:bodyPr wrap="square">
            <a:spAutoFit/>
          </a:bodyPr>
          <a:lstStyle/>
          <a:p>
            <a:pPr>
              <a:spcAft>
                <a:spcPts val="0"/>
              </a:spcAft>
            </a:pPr>
            <a:r>
              <a:rPr lang="ru-RU" sz="2800" dirty="0" smtClean="0">
                <a:solidFill>
                  <a:srgbClr val="800080"/>
                </a:solidFill>
                <a:latin typeface="Times New Roman" panose="02020603050405020304" pitchFamily="18" charset="0"/>
                <a:ea typeface="Times New Roman" panose="02020603050405020304" pitchFamily="18" charset="0"/>
              </a:rPr>
              <a:t>Формы работы с одаренными учащимися</a:t>
            </a:r>
            <a:endParaRPr lang="ru-RU" sz="2800" dirty="0" smtClean="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ru-RU" sz="2400" dirty="0" smtClean="0">
                <a:latin typeface="Times New Roman" panose="02020603050405020304" pitchFamily="18" charset="0"/>
                <a:ea typeface="Times New Roman" panose="02020603050405020304" pitchFamily="18" charset="0"/>
              </a:rPr>
              <a:t>Кружок «за страницами учебника русского языка»;</a:t>
            </a:r>
          </a:p>
          <a:p>
            <a:pPr marL="342900" lvl="0" indent="-342900">
              <a:spcAft>
                <a:spcPts val="0"/>
              </a:spcAft>
              <a:buFont typeface="Wingdings" panose="05000000000000000000" pitchFamily="2" charset="2"/>
              <a:buChar char=""/>
              <a:tabLst>
                <a:tab pos="457200" algn="l"/>
              </a:tabLst>
            </a:pPr>
            <a:r>
              <a:rPr lang="ru-RU" sz="2400" dirty="0" smtClean="0">
                <a:latin typeface="Times New Roman" panose="02020603050405020304" pitchFamily="18" charset="0"/>
                <a:ea typeface="Times New Roman" panose="02020603050405020304" pitchFamily="18" charset="0"/>
              </a:rPr>
              <a:t>Дистанционные конкурсы;</a:t>
            </a:r>
          </a:p>
          <a:p>
            <a:pPr marL="342900" lvl="0" indent="-342900">
              <a:spcAft>
                <a:spcPts val="0"/>
              </a:spcAft>
              <a:buFont typeface="Wingdings" panose="05000000000000000000" pitchFamily="2" charset="2"/>
              <a:buChar char=""/>
              <a:tabLst>
                <a:tab pos="457200" algn="l"/>
              </a:tabLst>
            </a:pPr>
            <a:r>
              <a:rPr lang="ru-RU" sz="2400" dirty="0" smtClean="0">
                <a:latin typeface="Times New Roman" panose="02020603050405020304" pitchFamily="18" charset="0"/>
                <a:ea typeface="Times New Roman" panose="02020603050405020304" pitchFamily="18" charset="0"/>
              </a:rPr>
              <a:t>Неделя русского языка;</a:t>
            </a:r>
          </a:p>
          <a:p>
            <a:pPr marL="342900" lvl="0" indent="-342900">
              <a:spcAft>
                <a:spcPts val="0"/>
              </a:spcAft>
              <a:buFont typeface="Wingdings" panose="05000000000000000000" pitchFamily="2" charset="2"/>
              <a:buChar char=""/>
              <a:tabLst>
                <a:tab pos="457200" algn="l"/>
              </a:tabLst>
            </a:pPr>
            <a:r>
              <a:rPr lang="ru-RU" sz="2400" dirty="0" smtClean="0">
                <a:latin typeface="Times New Roman" panose="02020603050405020304" pitchFamily="18" charset="0"/>
                <a:ea typeface="Times New Roman" panose="02020603050405020304" pitchFamily="18" charset="0"/>
              </a:rPr>
              <a:t>Участие в олимпиадах;</a:t>
            </a:r>
            <a:endParaRPr lang="ru-RU" sz="240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323528" y="2413338"/>
            <a:ext cx="8064896" cy="1692771"/>
          </a:xfrm>
          <a:prstGeom prst="rect">
            <a:avLst/>
          </a:prstGeom>
        </p:spPr>
        <p:txBody>
          <a:bodyPr wrap="square">
            <a:spAutoFit/>
          </a:bodyPr>
          <a:lstStyle/>
          <a:p>
            <a:r>
              <a:rPr lang="ru-RU" sz="2800" dirty="0" smtClean="0">
                <a:solidFill>
                  <a:srgbClr val="9900CC"/>
                </a:solidFill>
                <a:latin typeface="Times New Roman" panose="02020603050405020304" pitchFamily="18" charset="0"/>
                <a:cs typeface="Times New Roman" panose="02020603050405020304" pitchFamily="18" charset="0"/>
              </a:rPr>
              <a:t>Цель  организации работы с одаренными детьми:</a:t>
            </a:r>
          </a:p>
          <a:p>
            <a:endParaRPr lang="ru-RU" sz="2800" dirty="0" smtClean="0">
              <a:solidFill>
                <a:srgbClr val="CC00CC"/>
              </a:solidFill>
              <a:latin typeface="Times New Roman" panose="02020603050405020304" pitchFamily="18" charset="0"/>
              <a:cs typeface="Times New Roman" panose="02020603050405020304" pitchFamily="18" charset="0"/>
            </a:endParaRPr>
          </a:p>
          <a:p>
            <a:pPr algn="ctr"/>
            <a:r>
              <a:rPr lang="ru-RU" sz="2400" dirty="0" smtClean="0">
                <a:latin typeface="Times New Roman" panose="02020603050405020304" pitchFamily="18" charset="0"/>
                <a:cs typeface="Times New Roman" panose="02020603050405020304" pitchFamily="18" charset="0"/>
              </a:rPr>
              <a:t>Создание благоприятных условий для развития одаренных детей в интересах личности, общества и государства.</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00" t="6467" r="8223" b="22780"/>
          <a:stretch/>
        </p:blipFill>
        <p:spPr bwMode="auto">
          <a:xfrm>
            <a:off x="1691680" y="2060848"/>
            <a:ext cx="5328592" cy="455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022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064"/>
            <a:ext cx="8784976" cy="707886"/>
          </a:xfrm>
          <a:prstGeom prst="rect">
            <a:avLst/>
          </a:prstGeom>
        </p:spPr>
        <p:txBody>
          <a:bodyPr wrap="square">
            <a:spAutoFit/>
          </a:bodyPr>
          <a:lstStyle/>
          <a:p>
            <a:pPr algn="ctr"/>
            <a:r>
              <a:rPr lang="ru-RU" sz="4000" u="sng" dirty="0">
                <a:latin typeface="Times New Roman" panose="02020603050405020304" pitchFamily="18" charset="0"/>
                <a:cs typeface="Times New Roman" panose="02020603050405020304" pitchFamily="18" charset="0"/>
              </a:rPr>
              <a:t>Задания, предлагаемые </a:t>
            </a:r>
            <a:r>
              <a:rPr lang="ru-RU" sz="4000" u="sng" dirty="0" smtClean="0">
                <a:latin typeface="Times New Roman" panose="02020603050405020304" pitchFamily="18" charset="0"/>
                <a:cs typeface="Times New Roman" panose="02020603050405020304" pitchFamily="18" charset="0"/>
              </a:rPr>
              <a:t>на </a:t>
            </a:r>
            <a:r>
              <a:rPr lang="ru-RU" sz="4000" u="sng" dirty="0">
                <a:latin typeface="Times New Roman" panose="02020603050405020304" pitchFamily="18" charset="0"/>
                <a:cs typeface="Times New Roman" panose="02020603050405020304" pitchFamily="18" charset="0"/>
              </a:rPr>
              <a:t>занятиях.</a:t>
            </a:r>
          </a:p>
        </p:txBody>
      </p:sp>
      <p:sp>
        <p:nvSpPr>
          <p:cNvPr id="3" name="Прямоугольник 2"/>
          <p:cNvSpPr/>
          <p:nvPr/>
        </p:nvSpPr>
        <p:spPr>
          <a:xfrm>
            <a:off x="323528" y="1971114"/>
            <a:ext cx="8657731" cy="4893647"/>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Раздел «Фонетика и орфография</a:t>
            </a:r>
            <a:r>
              <a:rPr lang="ru-RU" sz="2400" b="1" dirty="0" smtClean="0">
                <a:latin typeface="Times New Roman" panose="02020603050405020304" pitchFamily="18" charset="0"/>
                <a:cs typeface="Times New Roman" panose="02020603050405020304" pitchFamily="18" charset="0"/>
              </a:rPr>
              <a:t>».</a:t>
            </a:r>
          </a:p>
          <a:p>
            <a:endParaRPr lang="ru-RU" sz="2400" dirty="0" smtClean="0">
              <a:latin typeface="Times New Roman" panose="02020603050405020304" pitchFamily="18" charset="0"/>
              <a:cs typeface="Times New Roman" panose="02020603050405020304" pitchFamily="18" charset="0"/>
            </a:endParaRPr>
          </a:p>
          <a:p>
            <a:r>
              <a:rPr lang="ru-RU" sz="2400" i="1" u="sng" dirty="0">
                <a:latin typeface="Times New Roman" panose="02020603050405020304" pitchFamily="18" charset="0"/>
                <a:cs typeface="Times New Roman" panose="02020603050405020304" pitchFamily="18" charset="0"/>
              </a:rPr>
              <a:t>1. Расставьте ударения в словах:</a:t>
            </a:r>
          </a:p>
          <a:p>
            <a:r>
              <a:rPr lang="ru-RU" sz="2400" dirty="0">
                <a:latin typeface="Times New Roman" panose="02020603050405020304" pitchFamily="18" charset="0"/>
                <a:cs typeface="Times New Roman" panose="02020603050405020304" pitchFamily="18" charset="0"/>
              </a:rPr>
              <a:t>Асимметрия, баловать, блокировать, вероисповедание, втридорога, мусоропровод, гастрономия, ракушка, квартал, искра, знамение, зубатый, камбала, каталог, переименовать, закупорить, кожух, кухонный, подбодрить, сироты, (мн. ч), ремень, снадобье. </a:t>
            </a:r>
            <a:endParaRPr lang="ru-RU" sz="2400" dirty="0" smtClean="0">
              <a:latin typeface="Times New Roman" panose="02020603050405020304" pitchFamily="18" charset="0"/>
              <a:cs typeface="Times New Roman" panose="02020603050405020304" pitchFamily="18" charset="0"/>
            </a:endParaRPr>
          </a:p>
          <a:p>
            <a:r>
              <a:rPr lang="ru-RU" sz="2400" i="1" u="sng" dirty="0" smtClean="0">
                <a:latin typeface="Times New Roman" panose="02020603050405020304" pitchFamily="18" charset="0"/>
                <a:cs typeface="Times New Roman" panose="02020603050405020304" pitchFamily="18" charset="0"/>
              </a:rPr>
              <a:t>2. </a:t>
            </a:r>
            <a:r>
              <a:rPr lang="ru-RU" sz="2400" i="1" u="sng" dirty="0">
                <a:latin typeface="Times New Roman" panose="02020603050405020304" pitchFamily="18" charset="0"/>
                <a:cs typeface="Times New Roman" panose="02020603050405020304" pitchFamily="18" charset="0"/>
              </a:rPr>
              <a:t>Уберите одну фонему в каждом слове, чтобы получилось новое слово:</a:t>
            </a:r>
            <a:br>
              <a:rPr lang="ru-RU" sz="2400" i="1" u="sng"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Брак, бусы, воля, ветер, волк, вдруг, гроза, кобра, краска, скот, корм, кочки, кров, краны, клён, экран, мрак, муха, тигр, выдох, рыбак, якорь</a:t>
            </a:r>
            <a:r>
              <a:rPr lang="ru-RU" sz="2400" dirty="0" smtClean="0">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963339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700808"/>
            <a:ext cx="8496944" cy="5078313"/>
          </a:xfrm>
          <a:prstGeom prst="rect">
            <a:avLst/>
          </a:prstGeom>
        </p:spPr>
        <p:txBody>
          <a:bodyPr wrap="square">
            <a:spAutoFit/>
          </a:bodyPr>
          <a:lstStyle/>
          <a:p>
            <a:endParaRPr lang="ru-RU" sz="2400" b="1" dirty="0" smtClean="0">
              <a:latin typeface="Times New Roman" panose="02020603050405020304" pitchFamily="18" charset="0"/>
              <a:cs typeface="Times New Roman" panose="02020603050405020304" pitchFamily="18" charset="0"/>
            </a:endParaRPr>
          </a:p>
          <a:p>
            <a:r>
              <a:rPr lang="ru-RU" sz="2000" i="1" u="sng" dirty="0">
                <a:latin typeface="Times New Roman" panose="02020603050405020304" pitchFamily="18" charset="0"/>
                <a:cs typeface="Times New Roman" panose="02020603050405020304" pitchFamily="18" charset="0"/>
              </a:rPr>
              <a:t>1. Выделите и переведите на современный русский язык имеющиеся в отрывке архаизмы. Почему эти устаревшие слова называются архаизмами, а не историзмами? Какую роль они выполняют в данном тексте?</a:t>
            </a:r>
          </a:p>
          <a:p>
            <a:r>
              <a:rPr lang="ru-RU" sz="2000" dirty="0">
                <a:latin typeface="Times New Roman" panose="02020603050405020304" pitchFamily="18" charset="0"/>
                <a:cs typeface="Times New Roman" panose="02020603050405020304" pitchFamily="18" charset="0"/>
              </a:rPr>
              <a:t>Не здесь ли </a:t>
            </a:r>
            <a:r>
              <a:rPr lang="ru-RU" sz="2000" dirty="0" err="1">
                <a:latin typeface="Times New Roman" panose="02020603050405020304" pitchFamily="18" charset="0"/>
                <a:cs typeface="Times New Roman" panose="02020603050405020304" pitchFamily="18" charset="0"/>
              </a:rPr>
              <a:t>мирны</a:t>
            </a:r>
            <a:r>
              <a:rPr lang="ru-RU" sz="2000" dirty="0">
                <a:latin typeface="Times New Roman" panose="02020603050405020304" pitchFamily="18" charset="0"/>
                <a:cs typeface="Times New Roman" panose="02020603050405020304" pitchFamily="18" charset="0"/>
              </a:rPr>
              <a:t> дни вели земные боги?</a:t>
            </a:r>
          </a:p>
          <a:p>
            <a:r>
              <a:rPr lang="ru-RU" sz="2000" dirty="0">
                <a:latin typeface="Times New Roman" panose="02020603050405020304" pitchFamily="18" charset="0"/>
                <a:cs typeface="Times New Roman" panose="02020603050405020304" pitchFamily="18" charset="0"/>
              </a:rPr>
              <a:t>Не сель Минервы </a:t>
            </a:r>
            <a:r>
              <a:rPr lang="ru-RU" sz="2000" dirty="0" err="1">
                <a:latin typeface="Times New Roman" panose="02020603050405020304" pitchFamily="18" charset="0"/>
                <a:cs typeface="Times New Roman" panose="02020603050405020304" pitchFamily="18" charset="0"/>
              </a:rPr>
              <a:t>Росской</a:t>
            </a:r>
            <a:r>
              <a:rPr lang="ru-RU" sz="2000" dirty="0">
                <a:latin typeface="Times New Roman" panose="02020603050405020304" pitchFamily="18" charset="0"/>
                <a:cs typeface="Times New Roman" panose="02020603050405020304" pitchFamily="18" charset="0"/>
              </a:rPr>
              <a:t> храм?</a:t>
            </a:r>
          </a:p>
          <a:p>
            <a:r>
              <a:rPr lang="ru-RU" sz="2000" dirty="0">
                <a:latin typeface="Times New Roman" panose="02020603050405020304" pitchFamily="18" charset="0"/>
                <a:cs typeface="Times New Roman" panose="02020603050405020304" pitchFamily="18" charset="0"/>
              </a:rPr>
              <a:t>На сель Элизиум полнощный.</a:t>
            </a:r>
          </a:p>
          <a:p>
            <a:r>
              <a:rPr lang="ru-RU" sz="2000" dirty="0">
                <a:latin typeface="Times New Roman" panose="02020603050405020304" pitchFamily="18" charset="0"/>
                <a:cs typeface="Times New Roman" panose="02020603050405020304" pitchFamily="18" charset="0"/>
              </a:rPr>
              <a:t>Прекрасный Царско-сельский сад.</a:t>
            </a:r>
          </a:p>
          <a:p>
            <a:r>
              <a:rPr lang="ru-RU" sz="2000" dirty="0">
                <a:latin typeface="Times New Roman" panose="02020603050405020304" pitchFamily="18" charset="0"/>
                <a:cs typeface="Times New Roman" panose="02020603050405020304" pitchFamily="18" charset="0"/>
              </a:rPr>
              <a:t>Где, льва сразив, почил орел России мощной</a:t>
            </a:r>
          </a:p>
          <a:p>
            <a:r>
              <a:rPr lang="ru-RU" sz="2000" dirty="0">
                <a:latin typeface="Times New Roman" panose="02020603050405020304" pitchFamily="18" charset="0"/>
                <a:cs typeface="Times New Roman" panose="02020603050405020304" pitchFamily="18" charset="0"/>
              </a:rPr>
              <a:t>На лоне мира и отрад?</a:t>
            </a:r>
          </a:p>
          <a:p>
            <a:r>
              <a:rPr lang="ru-RU" sz="2000" dirty="0">
                <a:latin typeface="Times New Roman" panose="02020603050405020304" pitchFamily="18" charset="0"/>
                <a:cs typeface="Times New Roman" panose="02020603050405020304" pitchFamily="18" charset="0"/>
              </a:rPr>
              <a:t>Увы! </a:t>
            </a:r>
            <a:r>
              <a:rPr lang="ru-RU" sz="2000" dirty="0" err="1">
                <a:latin typeface="Times New Roman" panose="02020603050405020304" pitchFamily="18" charset="0"/>
                <a:cs typeface="Times New Roman" panose="02020603050405020304" pitchFamily="18" charset="0"/>
              </a:rPr>
              <a:t>Промчалися</a:t>
            </a:r>
            <a:r>
              <a:rPr lang="ru-RU" sz="2000" dirty="0">
                <a:latin typeface="Times New Roman" panose="02020603050405020304" pitchFamily="18" charset="0"/>
                <a:cs typeface="Times New Roman" panose="02020603050405020304" pitchFamily="18" charset="0"/>
              </a:rPr>
              <a:t> те времена златые</a:t>
            </a:r>
          </a:p>
          <a:p>
            <a:r>
              <a:rPr lang="ru-RU" sz="2000" dirty="0">
                <a:latin typeface="Times New Roman" panose="02020603050405020304" pitchFamily="18" charset="0"/>
                <a:cs typeface="Times New Roman" panose="02020603050405020304" pitchFamily="18" charset="0"/>
              </a:rPr>
              <a:t>Когда под скипетром </a:t>
            </a:r>
            <a:r>
              <a:rPr lang="ru-RU" sz="2000" dirty="0" err="1">
                <a:latin typeface="Times New Roman" panose="02020603050405020304" pitchFamily="18" charset="0"/>
                <a:cs typeface="Times New Roman" panose="02020603050405020304" pitchFamily="18" charset="0"/>
              </a:rPr>
              <a:t>великия</a:t>
            </a:r>
            <a:r>
              <a:rPr lang="ru-RU" sz="2000" dirty="0">
                <a:latin typeface="Times New Roman" panose="02020603050405020304" pitchFamily="18" charset="0"/>
                <a:cs typeface="Times New Roman" panose="02020603050405020304" pitchFamily="18" charset="0"/>
              </a:rPr>
              <a:t> жены</a:t>
            </a:r>
          </a:p>
          <a:p>
            <a:r>
              <a:rPr lang="ru-RU" sz="2000" dirty="0">
                <a:latin typeface="Times New Roman" panose="02020603050405020304" pitchFamily="18" charset="0"/>
                <a:cs typeface="Times New Roman" panose="02020603050405020304" pitchFamily="18" charset="0"/>
              </a:rPr>
              <a:t>Венчалась славою счастливая Россия.</a:t>
            </a:r>
          </a:p>
          <a:p>
            <a:r>
              <a:rPr lang="ru-RU" sz="2000" dirty="0">
                <a:latin typeface="Times New Roman" panose="02020603050405020304" pitchFamily="18" charset="0"/>
                <a:cs typeface="Times New Roman" panose="02020603050405020304" pitchFamily="18" charset="0"/>
              </a:rPr>
              <a:t>Цветя под кровом тишины!</a:t>
            </a:r>
          </a:p>
          <a:p>
            <a:r>
              <a:rPr lang="ru-RU" sz="2000" dirty="0">
                <a:latin typeface="Times New Roman" panose="02020603050405020304" pitchFamily="18" charset="0"/>
                <a:cs typeface="Times New Roman" panose="02020603050405020304" pitchFamily="18" charset="0"/>
              </a:rPr>
              <a:t>                                            А. С. </a:t>
            </a:r>
            <a:r>
              <a:rPr lang="ru-RU" sz="2000" dirty="0" smtClean="0">
                <a:latin typeface="Times New Roman" panose="02020603050405020304" pitchFamily="18" charset="0"/>
                <a:cs typeface="Times New Roman" panose="02020603050405020304" pitchFamily="18" charset="0"/>
              </a:rPr>
              <a:t>Пушкин</a:t>
            </a:r>
            <a:endParaRPr lang="ru-RU" sz="1600" dirty="0"/>
          </a:p>
        </p:txBody>
      </p:sp>
      <p:sp>
        <p:nvSpPr>
          <p:cNvPr id="3" name="Прямоугольник 2"/>
          <p:cNvSpPr/>
          <p:nvPr/>
        </p:nvSpPr>
        <p:spPr>
          <a:xfrm>
            <a:off x="1043608" y="116632"/>
            <a:ext cx="4179799"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Раздел «Лексикология и этимология».</a:t>
            </a:r>
          </a:p>
        </p:txBody>
      </p:sp>
    </p:spTree>
    <p:extLst>
      <p:ext uri="{BB962C8B-B14F-4D97-AF65-F5344CB8AC3E}">
        <p14:creationId xmlns:p14="http://schemas.microsoft.com/office/powerpoint/2010/main" val="1661907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276872"/>
            <a:ext cx="8712968" cy="4154984"/>
          </a:xfrm>
          <a:prstGeom prst="rect">
            <a:avLst/>
          </a:prstGeom>
        </p:spPr>
        <p:txBody>
          <a:bodyPr wrap="square">
            <a:spAutoFit/>
          </a:bodyPr>
          <a:lstStyle/>
          <a:p>
            <a:r>
              <a:rPr lang="ru-RU" sz="2400" i="1" u="sng" dirty="0" smtClean="0">
                <a:latin typeface="Times New Roman" panose="02020603050405020304" pitchFamily="18" charset="0"/>
                <a:cs typeface="Times New Roman" panose="02020603050405020304" pitchFamily="18" charset="0"/>
              </a:rPr>
              <a:t>2. </a:t>
            </a:r>
            <a:r>
              <a:rPr lang="ru-RU" sz="2400" i="1" u="sng" dirty="0">
                <a:latin typeface="Times New Roman" panose="02020603050405020304" pitchFamily="18" charset="0"/>
                <a:cs typeface="Times New Roman" panose="02020603050405020304" pitchFamily="18" charset="0"/>
              </a:rPr>
              <a:t>Какие признаки указывают на то, что данные ниже слова заимствованные?   Из какого языка они заимствованы?</a:t>
            </a:r>
          </a:p>
          <a:p>
            <a:r>
              <a:rPr lang="ru-RU" sz="2400" dirty="0">
                <a:latin typeface="Times New Roman" panose="02020603050405020304" pitchFamily="18" charset="0"/>
                <a:cs typeface="Times New Roman" panose="02020603050405020304" pitchFamily="18" charset="0"/>
              </a:rPr>
              <a:t>Штаб, шахта, синтаксис, олимпиада, дезинфекция, энциклопедия, этикет, цирк</a:t>
            </a:r>
            <a:r>
              <a:rPr lang="ru-RU" sz="2400" dirty="0" smtClean="0">
                <a:latin typeface="Times New Roman" panose="02020603050405020304" pitchFamily="18" charset="0"/>
                <a:cs typeface="Times New Roman" panose="02020603050405020304" pitchFamily="18" charset="0"/>
              </a:rPr>
              <a:t>.</a:t>
            </a:r>
          </a:p>
          <a:p>
            <a:endParaRPr lang="ru-RU" sz="2400" dirty="0" smtClean="0">
              <a:latin typeface="Times New Roman" panose="02020603050405020304" pitchFamily="18" charset="0"/>
              <a:cs typeface="Times New Roman" panose="02020603050405020304" pitchFamily="18" charset="0"/>
            </a:endParaRPr>
          </a:p>
          <a:p>
            <a:r>
              <a:rPr lang="ru-RU" sz="2400" i="1" u="sng" dirty="0" smtClean="0">
                <a:latin typeface="Times New Roman" panose="02020603050405020304" pitchFamily="18" charset="0"/>
                <a:cs typeface="Times New Roman" panose="02020603050405020304" pitchFamily="18" charset="0"/>
              </a:rPr>
              <a:t>3. </a:t>
            </a:r>
            <a:r>
              <a:rPr lang="ru-RU" sz="2400" i="1" u="sng" dirty="0">
                <a:latin typeface="Times New Roman" panose="02020603050405020304" pitchFamily="18" charset="0"/>
                <a:cs typeface="Times New Roman" panose="02020603050405020304" pitchFamily="18" charset="0"/>
              </a:rPr>
              <a:t>Сравните по смыслу глаголы в каждой строке, распределите их в два столбика. Назовите основания для группировки.</a:t>
            </a:r>
            <a:br>
              <a:rPr lang="ru-RU" sz="2400" i="1" u="sng"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Глядит – смотрит, молчит – говорит, дремлет – спит, начинает – заканчивает, сверкает – блестит, спасает – выручает, открывает – закрывает, завязывает – развязывает, зовёт – окликает, думает – соображает, теряет – находит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342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Одарённые дети началк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Одарённые дети началка</Template>
  <TotalTime>2765</TotalTime>
  <Words>908</Words>
  <Application>Microsoft Office PowerPoint</Application>
  <PresentationFormat>Экран (4:3)</PresentationFormat>
  <Paragraphs>129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Одарённые дети началка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 Тематические часы. - Традиционная неделя математики. - Математическая викторина. - Математические олимпиады. - Математические стенгазеты. </vt:lpstr>
      <vt:lpstr>                                          Сказочные задачи. 1. Попрыгунья стрекоза половину времени каждых суток красного лета спала, третью часть времени каждых суток танцевала, шестую часть времени - пела. Остальное время она решила посветить подготовке к зиме. Сколько часов в сутки Стрекоза готовилась к зиме?  2. Когда Дед, Баба, Внучка, Жучка, Кошка и Мышка тянули репку, то оказалось, что Дед вдвое сильнее Бабы, Баба вдвое сильнее Внучки, Внучка вдвое сильнее Жучки, Жучка вдвое сильнее Кошки, Кошка вдвое сильнее Мышки. Сколько нужно было Мышек, чтобы они самостоятельно вытянули репку?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ADGIN</dc:creator>
  <cp:lastModifiedBy>Пользователь</cp:lastModifiedBy>
  <cp:revision>25</cp:revision>
  <dcterms:created xsi:type="dcterms:W3CDTF">2015-04-12T07:40:48Z</dcterms:created>
  <dcterms:modified xsi:type="dcterms:W3CDTF">2024-04-14T08:40:06Z</dcterms:modified>
</cp:coreProperties>
</file>