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5" r:id="rId4"/>
    <p:sldId id="261" r:id="rId5"/>
    <p:sldId id="257" r:id="rId6"/>
    <p:sldId id="260" r:id="rId7"/>
    <p:sldId id="266" r:id="rId8"/>
    <p:sldId id="262" r:id="rId9"/>
    <p:sldId id="259" r:id="rId10"/>
    <p:sldId id="263" r:id="rId11"/>
    <p:sldId id="268" r:id="rId12"/>
    <p:sldId id="267" r:id="rId13"/>
    <p:sldId id="264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2" d="100"/>
          <a:sy n="72" d="100"/>
        </p:scale>
        <p:origin x="-51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27.10.2017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27.10.2017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27.10.2017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27.10.2017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340768"/>
            <a:ext cx="8229600" cy="2520280"/>
          </a:xfrm>
        </p:spPr>
        <p:txBody>
          <a:bodyPr>
            <a:noAutofit/>
          </a:bodyPr>
          <a:lstStyle/>
          <a:p>
            <a:endParaRPr lang="ru-RU" sz="6600" b="1" dirty="0">
              <a:latin typeface="Monotype Corsiva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1212266" y="2967335"/>
            <a:ext cx="67194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Озёра, полные тайн.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23728" y="4348851"/>
            <a:ext cx="51845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C000"/>
                </a:solidFill>
                <a:latin typeface="GungsuhChe" pitchFamily="49" charset="-127"/>
                <a:ea typeface="GungsuhChe" pitchFamily="49" charset="-127"/>
              </a:rPr>
              <a:t>«</a:t>
            </a:r>
            <a:r>
              <a:rPr lang="ru-RU" sz="3600" b="1" dirty="0" err="1" smtClean="0">
                <a:solidFill>
                  <a:srgbClr val="FFC000"/>
                </a:solidFill>
                <a:latin typeface="GungsuhChe" pitchFamily="49" charset="-127"/>
                <a:ea typeface="GungsuhChe" pitchFamily="49" charset="-127"/>
              </a:rPr>
              <a:t>Параськины</a:t>
            </a:r>
            <a:r>
              <a:rPr lang="ru-RU" sz="3600" b="1" dirty="0" smtClean="0">
                <a:solidFill>
                  <a:srgbClr val="FFC000"/>
                </a:solidFill>
                <a:latin typeface="GungsuhChe" pitchFamily="49" charset="-127"/>
                <a:ea typeface="GungsuhChe" pitchFamily="49" charset="-127"/>
              </a:rPr>
              <a:t> озёра»</a:t>
            </a:r>
            <a:endParaRPr lang="ru-RU" sz="3600" b="1" dirty="0">
              <a:solidFill>
                <a:srgbClr val="FFC000"/>
              </a:solidFill>
              <a:latin typeface="GungsuhChe" pitchFamily="49" charset="-127"/>
              <a:ea typeface="GungsuhChe" pitchFamily="49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66688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1560" y="476672"/>
            <a:ext cx="799288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/>
              <a:t> Флора этих мест заслуживает отдельного внимания… Некоторые растения занесены в Красную книгу, лютики (Сон-трава), орхидейные (Венерин башмачок), купальницы. А сколько здесь произрастает пионов! Над рекою плывёт дурман цветущей рябины и черёмухи. Растёт большое количество лекарственных растений: зверобой, сабельник, тысячелистник, синюха, болиголов и т.д. И опять же, поражают своим видом сосновые бора – </a:t>
            </a:r>
            <a:r>
              <a:rPr lang="ru-RU" sz="2000" dirty="0" err="1" smtClean="0"/>
              <a:t>беломошники</a:t>
            </a:r>
            <a:r>
              <a:rPr lang="ru-RU" sz="2000" dirty="0" smtClean="0"/>
              <a:t>. Леса богаты разнообразием грибов и ягод. </a:t>
            </a:r>
          </a:p>
          <a:p>
            <a:pPr algn="just"/>
            <a:r>
              <a:rPr lang="ru-RU" sz="2000" dirty="0" smtClean="0"/>
              <a:t>Эти места надо видеть. А самое главное – сохранить для будущего поколения.</a:t>
            </a:r>
          </a:p>
          <a:p>
            <a:pPr algn="just"/>
            <a:endParaRPr lang="ru-RU" sz="2000" dirty="0"/>
          </a:p>
        </p:txBody>
      </p:sp>
      <p:pic>
        <p:nvPicPr>
          <p:cNvPr id="1026" name="Picture 2" descr="F:\картинки\0009-010-Kupalnitsa-evropejskaj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741037"/>
            <a:ext cx="2880314" cy="1920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картинки\0010-011-Prostrel-lugovoj-son-trav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741037"/>
            <a:ext cx="1518977" cy="195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:\картинки\Cypripedium_calceolus_wiki_mg-k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831" y="3741037"/>
            <a:ext cx="1295138" cy="183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F:\картинки\th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9525" y="3741036"/>
            <a:ext cx="2475948" cy="183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8612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Боль и тревога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Параськиных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озёр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9512" y="1124744"/>
            <a:ext cx="8784976" cy="5493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80340" algn="just">
              <a:lnSpc>
                <a:spcPct val="150000"/>
              </a:lnSpc>
              <a:spcAft>
                <a:spcPts val="0"/>
              </a:spcAft>
            </a:pPr>
            <a:r>
              <a:rPr lang="ru-RU" dirty="0" err="1">
                <a:latin typeface="Times New Roman"/>
                <a:ea typeface="Times New Roman"/>
              </a:rPr>
              <a:t>Параськины</a:t>
            </a:r>
            <a:r>
              <a:rPr lang="ru-RU" dirty="0">
                <a:latin typeface="Times New Roman"/>
                <a:ea typeface="Times New Roman"/>
              </a:rPr>
              <a:t> озёра – одно из самых популярных мест отдыха </a:t>
            </a:r>
            <a:r>
              <a:rPr lang="ru-RU" dirty="0" err="1">
                <a:latin typeface="Times New Roman"/>
                <a:ea typeface="Times New Roman"/>
              </a:rPr>
              <a:t>ухтинцев</a:t>
            </a:r>
            <a:r>
              <a:rPr lang="ru-RU" dirty="0">
                <a:latin typeface="Times New Roman"/>
                <a:ea typeface="Times New Roman"/>
              </a:rPr>
              <a:t>. </a:t>
            </a:r>
            <a:r>
              <a:rPr lang="ru-RU" dirty="0" smtClean="0">
                <a:latin typeface="Times New Roman"/>
                <a:ea typeface="Times New Roman"/>
              </a:rPr>
              <a:t>Красота этих мест влечёт сюда отдыхающих, охотников, туристов. Следы их пребывания в заповедном краю обнаруживаются без труда: разрушенный муравейник, усыхающие кроны сосен в результате </a:t>
            </a:r>
            <a:r>
              <a:rPr lang="ru-RU" dirty="0" err="1" smtClean="0">
                <a:latin typeface="Times New Roman"/>
                <a:ea typeface="Times New Roman"/>
              </a:rPr>
              <a:t>подрубания</a:t>
            </a:r>
            <a:r>
              <a:rPr lang="ru-RU" dirty="0" smtClean="0">
                <a:latin typeface="Times New Roman"/>
                <a:ea typeface="Times New Roman"/>
              </a:rPr>
              <a:t> ствола, повреждённые стволы лиственниц, с которых туристы берут щепу для костра…И в результате живописный ландшафт этого уникального района стал катастрофически меняться. Но, находятся ещё в наше время энтузиасты своего дела. </a:t>
            </a:r>
            <a:r>
              <a:rPr lang="ru-RU" dirty="0" smtClean="0">
                <a:latin typeface="Times New Roman"/>
                <a:ea typeface="Times New Roman"/>
              </a:rPr>
              <a:t>Благодаря </a:t>
            </a:r>
            <a:r>
              <a:rPr lang="ru-RU" dirty="0">
                <a:latin typeface="Times New Roman"/>
                <a:ea typeface="Times New Roman"/>
              </a:rPr>
              <a:t>организаторским способностям члена Комитета  спасения Печоры, активиста «Коми </a:t>
            </a:r>
            <a:r>
              <a:rPr lang="ru-RU" dirty="0" err="1">
                <a:latin typeface="Times New Roman"/>
                <a:ea typeface="Times New Roman"/>
              </a:rPr>
              <a:t>войтыр</a:t>
            </a:r>
            <a:r>
              <a:rPr lang="ru-RU" dirty="0">
                <a:latin typeface="Times New Roman"/>
                <a:ea typeface="Times New Roman"/>
              </a:rPr>
              <a:t>» Михаила Васильевича Третьякова уже не первый раз здесь организуется очистка берегов от мусора. Школьники и молодёжь, участвовавшие в экологическом десанте, с удивлением узнают историю возникновения озёр, видят источник, откуда берут минеральную воду «</a:t>
            </a:r>
            <a:r>
              <a:rPr lang="ru-RU" dirty="0" err="1">
                <a:latin typeface="Times New Roman"/>
                <a:ea typeface="Times New Roman"/>
              </a:rPr>
              <a:t>Тобысь</a:t>
            </a:r>
            <a:r>
              <a:rPr lang="ru-RU" dirty="0">
                <a:latin typeface="Times New Roman"/>
                <a:ea typeface="Times New Roman"/>
              </a:rPr>
              <a:t>». Хотелось бы, чтобы чистые берега, оставленные детьми, радовали людей и вызывали желание сохранить прекрасные, удивительные </a:t>
            </a:r>
            <a:r>
              <a:rPr lang="ru-RU" dirty="0" err="1">
                <a:latin typeface="Times New Roman"/>
                <a:ea typeface="Times New Roman"/>
              </a:rPr>
              <a:t>Параськины</a:t>
            </a:r>
            <a:r>
              <a:rPr lang="ru-RU" dirty="0">
                <a:latin typeface="Times New Roman"/>
                <a:ea typeface="Times New Roman"/>
              </a:rPr>
              <a:t> озёра – водный памятник природы.</a:t>
            </a:r>
          </a:p>
        </p:txBody>
      </p:sp>
    </p:spTree>
    <p:extLst>
      <p:ext uri="{BB962C8B-B14F-4D97-AF65-F5344CB8AC3E}">
        <p14:creationId xmlns:p14="http://schemas.microsoft.com/office/powerpoint/2010/main" val="3623837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resize.yandex.net/0_1cbff_e58d123f_-1-M?url=https%3A%2F%2Fimg-fotki.yandex.ru%2Fget%2F4102%2Falexsei-d.13%2F0_1cbff_e58d123f_-1-M&amp;width=222&amp;height=0&amp;typemap=gif%3Agif%3Bpng%3Apng%3B*%3Ajpeg%3B&amp;timestamp=1444455796&amp;crop=no&amp;enlarge=no&amp;key=7fb1b3b3ff380b3e681c73125c604d8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705" y="0"/>
            <a:ext cx="919570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9067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332657"/>
            <a:ext cx="8784976" cy="63863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Библиографический список литературы по теме: «</a:t>
            </a:r>
            <a:r>
              <a:rPr lang="ru-RU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Параськины</a:t>
            </a:r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озёра».</a:t>
            </a:r>
          </a:p>
          <a:p>
            <a:r>
              <a:rPr lang="ru-RU" sz="1700" b="1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r>
              <a:rPr lang="ru-RU" sz="1700" b="1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700" b="1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1700" b="1" dirty="0">
                <a:latin typeface="Times New Roman" pitchFamily="18" charset="0"/>
                <a:cs typeface="Times New Roman" pitchFamily="18" charset="0"/>
              </a:rPr>
              <a:t>. Судьба «</a:t>
            </a:r>
            <a:r>
              <a:rPr lang="ru-RU" sz="1700" b="1" dirty="0" err="1">
                <a:latin typeface="Times New Roman" pitchFamily="18" charset="0"/>
                <a:cs typeface="Times New Roman" pitchFamily="18" charset="0"/>
              </a:rPr>
              <a:t>Параськиных</a:t>
            </a:r>
            <a:r>
              <a:rPr lang="ru-RU" sz="1700" b="1" dirty="0">
                <a:latin typeface="Times New Roman" pitchFamily="18" charset="0"/>
                <a:cs typeface="Times New Roman" pitchFamily="18" charset="0"/>
              </a:rPr>
              <a:t> озер» // Ухта. - 1990. – 16 окт. – С. 3.</a:t>
            </a:r>
            <a:br>
              <a:rPr lang="ru-RU" sz="17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700" b="1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ru-RU" sz="1700" b="1" dirty="0" err="1">
                <a:latin typeface="Times New Roman" pitchFamily="18" charset="0"/>
                <a:cs typeface="Times New Roman" pitchFamily="18" charset="0"/>
              </a:rPr>
              <a:t>Юнина</a:t>
            </a:r>
            <a:r>
              <a:rPr lang="ru-RU" sz="1700" b="1" dirty="0">
                <a:latin typeface="Times New Roman" pitchFamily="18" charset="0"/>
                <a:cs typeface="Times New Roman" pitchFamily="18" charset="0"/>
              </a:rPr>
              <a:t>, А. Полосатый рейс / А. </a:t>
            </a:r>
            <a:r>
              <a:rPr lang="ru-RU" sz="1700" b="1" dirty="0" err="1">
                <a:latin typeface="Times New Roman" pitchFamily="18" charset="0"/>
                <a:cs typeface="Times New Roman" pitchFamily="18" charset="0"/>
              </a:rPr>
              <a:t>Юнина</a:t>
            </a:r>
            <a:r>
              <a:rPr lang="ru-RU" sz="1700" b="1" dirty="0">
                <a:latin typeface="Times New Roman" pitchFamily="18" charset="0"/>
                <a:cs typeface="Times New Roman" pitchFamily="18" charset="0"/>
              </a:rPr>
              <a:t> // Ухта. - 1995. – 20 июня.</a:t>
            </a:r>
            <a:br>
              <a:rPr lang="ru-RU" sz="17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700" b="1" dirty="0">
                <a:latin typeface="Times New Roman" pitchFamily="18" charset="0"/>
                <a:cs typeface="Times New Roman" pitchFamily="18" charset="0"/>
              </a:rPr>
              <a:t>3. Васина, В. Встречи с </a:t>
            </a:r>
            <a:r>
              <a:rPr lang="ru-RU" sz="1700" b="1" dirty="0" err="1">
                <a:latin typeface="Times New Roman" pitchFamily="18" charset="0"/>
                <a:cs typeface="Times New Roman" pitchFamily="18" charset="0"/>
              </a:rPr>
              <a:t>берегиней</a:t>
            </a:r>
            <a:r>
              <a:rPr lang="ru-RU" sz="1700" b="1" dirty="0">
                <a:latin typeface="Times New Roman" pitchFamily="18" charset="0"/>
                <a:cs typeface="Times New Roman" pitchFamily="18" charset="0"/>
              </a:rPr>
              <a:t> / В. Васина // Ухта. - 1995. – 15 июля.</a:t>
            </a:r>
            <a:br>
              <a:rPr lang="ru-RU" sz="17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700" b="1" dirty="0"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ru-RU" sz="1700" b="1" dirty="0" err="1">
                <a:latin typeface="Times New Roman" pitchFamily="18" charset="0"/>
                <a:cs typeface="Times New Roman" pitchFamily="18" charset="0"/>
              </a:rPr>
              <a:t>Тиктинская</a:t>
            </a:r>
            <a:r>
              <a:rPr lang="ru-RU" sz="1700" b="1" dirty="0">
                <a:latin typeface="Times New Roman" pitchFamily="18" charset="0"/>
                <a:cs typeface="Times New Roman" pitchFamily="18" charset="0"/>
              </a:rPr>
              <a:t>, Г. Новая жизнь «</a:t>
            </a:r>
            <a:r>
              <a:rPr lang="ru-RU" sz="1700" b="1" dirty="0" err="1">
                <a:latin typeface="Times New Roman" pitchFamily="18" charset="0"/>
                <a:cs typeface="Times New Roman" pitchFamily="18" charset="0"/>
              </a:rPr>
              <a:t>Параськиных</a:t>
            </a:r>
            <a:r>
              <a:rPr lang="ru-RU" sz="1700" b="1" dirty="0">
                <a:latin typeface="Times New Roman" pitchFamily="18" charset="0"/>
                <a:cs typeface="Times New Roman" pitchFamily="18" charset="0"/>
              </a:rPr>
              <a:t> озер» / Г. </a:t>
            </a:r>
            <a:r>
              <a:rPr lang="ru-RU" sz="1700" b="1" dirty="0" err="1">
                <a:latin typeface="Times New Roman" pitchFamily="18" charset="0"/>
                <a:cs typeface="Times New Roman" pitchFamily="18" charset="0"/>
              </a:rPr>
              <a:t>Тиктинская</a:t>
            </a:r>
            <a:r>
              <a:rPr lang="ru-RU" sz="1700" b="1" dirty="0">
                <a:latin typeface="Times New Roman" pitchFamily="18" charset="0"/>
                <a:cs typeface="Times New Roman" pitchFamily="18" charset="0"/>
              </a:rPr>
              <a:t> // Ухта. - 1995. – 1 сент. – С. 2.</a:t>
            </a:r>
            <a:br>
              <a:rPr lang="ru-RU" sz="17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700" b="1" dirty="0">
                <a:latin typeface="Times New Roman" pitchFamily="18" charset="0"/>
                <a:cs typeface="Times New Roman" pitchFamily="18" charset="0"/>
              </a:rPr>
              <a:t>5. </a:t>
            </a:r>
            <a:r>
              <a:rPr lang="ru-RU" sz="1700" b="1" dirty="0" err="1">
                <a:latin typeface="Times New Roman" pitchFamily="18" charset="0"/>
                <a:cs typeface="Times New Roman" pitchFamily="18" charset="0"/>
              </a:rPr>
              <a:t>Турьев</a:t>
            </a:r>
            <a:r>
              <a:rPr lang="ru-RU" sz="1700" b="1" dirty="0">
                <a:latin typeface="Times New Roman" pitchFamily="18" charset="0"/>
                <a:cs typeface="Times New Roman" pitchFamily="18" charset="0"/>
              </a:rPr>
              <a:t>, Г. Та самая </a:t>
            </a:r>
            <a:r>
              <a:rPr lang="ru-RU" sz="1700" b="1" dirty="0" err="1">
                <a:latin typeface="Times New Roman" pitchFamily="18" charset="0"/>
                <a:cs typeface="Times New Roman" pitchFamily="18" charset="0"/>
              </a:rPr>
              <a:t>Параська</a:t>
            </a:r>
            <a:r>
              <a:rPr lang="ru-RU" sz="1700" b="1" dirty="0">
                <a:latin typeface="Times New Roman" pitchFamily="18" charset="0"/>
                <a:cs typeface="Times New Roman" pitchFamily="18" charset="0"/>
              </a:rPr>
              <a:t> / Г. </a:t>
            </a:r>
            <a:r>
              <a:rPr lang="ru-RU" sz="1700" b="1" dirty="0" err="1">
                <a:latin typeface="Times New Roman" pitchFamily="18" charset="0"/>
                <a:cs typeface="Times New Roman" pitchFamily="18" charset="0"/>
              </a:rPr>
              <a:t>Турьев</a:t>
            </a:r>
            <a:r>
              <a:rPr lang="ru-RU" sz="1700" b="1" dirty="0">
                <a:latin typeface="Times New Roman" pitchFamily="18" charset="0"/>
                <a:cs typeface="Times New Roman" pitchFamily="18" charset="0"/>
              </a:rPr>
              <a:t> // Трибуна. – 29 сент. – С. 3.</a:t>
            </a:r>
            <a:br>
              <a:rPr lang="ru-RU" sz="17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700" b="1" dirty="0">
                <a:latin typeface="Times New Roman" pitchFamily="18" charset="0"/>
                <a:cs typeface="Times New Roman" pitchFamily="18" charset="0"/>
              </a:rPr>
              <a:t>6. Михайлова, Т. Сохранить </a:t>
            </a:r>
            <a:r>
              <a:rPr lang="ru-RU" sz="1700" b="1" dirty="0" err="1">
                <a:latin typeface="Times New Roman" pitchFamily="18" charset="0"/>
                <a:cs typeface="Times New Roman" pitchFamily="18" charset="0"/>
              </a:rPr>
              <a:t>Параськины</a:t>
            </a:r>
            <a:r>
              <a:rPr lang="ru-RU" sz="1700" b="1" dirty="0">
                <a:latin typeface="Times New Roman" pitchFamily="18" charset="0"/>
                <a:cs typeface="Times New Roman" pitchFamily="18" charset="0"/>
              </a:rPr>
              <a:t> озера - заповедный край / Т. Михайлова // Ухта. - 1996. – 13 авг.</a:t>
            </a:r>
            <a:br>
              <a:rPr lang="ru-RU" sz="17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700" b="1" dirty="0">
                <a:latin typeface="Times New Roman" pitchFamily="18" charset="0"/>
                <a:cs typeface="Times New Roman" pitchFamily="18" charset="0"/>
              </a:rPr>
              <a:t>7. Иванова, О. Озера, полные тайн / О. Иванова / А. </a:t>
            </a:r>
            <a:r>
              <a:rPr lang="ru-RU" sz="1700" b="1" dirty="0" err="1">
                <a:latin typeface="Times New Roman" pitchFamily="18" charset="0"/>
                <a:cs typeface="Times New Roman" pitchFamily="18" charset="0"/>
              </a:rPr>
              <a:t>Юнина</a:t>
            </a:r>
            <a:r>
              <a:rPr lang="ru-RU" sz="1700" b="1" dirty="0">
                <a:latin typeface="Times New Roman" pitchFamily="18" charset="0"/>
                <a:cs typeface="Times New Roman" pitchFamily="18" charset="0"/>
              </a:rPr>
              <a:t> // Молодежь Севера. - 1996. – 8 </a:t>
            </a:r>
            <a:r>
              <a:rPr lang="ru-RU" sz="1700" b="1" dirty="0" err="1">
                <a:latin typeface="Times New Roman" pitchFamily="18" charset="0"/>
                <a:cs typeface="Times New Roman" pitchFamily="18" charset="0"/>
              </a:rPr>
              <a:t>нояб</a:t>
            </a:r>
            <a:r>
              <a:rPr lang="ru-RU" sz="1700" b="1" dirty="0">
                <a:latin typeface="Times New Roman" pitchFamily="18" charset="0"/>
                <a:cs typeface="Times New Roman" pitchFamily="18" charset="0"/>
              </a:rPr>
              <a:t>. – С. 5.</a:t>
            </a:r>
            <a:br>
              <a:rPr lang="ru-RU" sz="17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700" b="1" dirty="0">
                <a:latin typeface="Times New Roman" pitchFamily="18" charset="0"/>
                <a:cs typeface="Times New Roman" pitchFamily="18" charset="0"/>
              </a:rPr>
              <a:t>8. </a:t>
            </a:r>
            <a:r>
              <a:rPr lang="ru-RU" sz="1700" b="1" dirty="0" err="1">
                <a:latin typeface="Times New Roman" pitchFamily="18" charset="0"/>
                <a:cs typeface="Times New Roman" pitchFamily="18" charset="0"/>
              </a:rPr>
              <a:t>Танкова</a:t>
            </a:r>
            <a:r>
              <a:rPr lang="ru-RU" sz="1700" b="1" dirty="0">
                <a:latin typeface="Times New Roman" pitchFamily="18" charset="0"/>
                <a:cs typeface="Times New Roman" pitchFamily="18" charset="0"/>
              </a:rPr>
              <a:t>, Н. По заветным местам </a:t>
            </a:r>
            <a:r>
              <a:rPr lang="ru-RU" sz="1700" b="1" dirty="0" err="1">
                <a:latin typeface="Times New Roman" pitchFamily="18" charset="0"/>
                <a:cs typeface="Times New Roman" pitchFamily="18" charset="0"/>
              </a:rPr>
              <a:t>Параськиных</a:t>
            </a:r>
            <a:r>
              <a:rPr lang="ru-RU" sz="1700" b="1" dirty="0">
                <a:latin typeface="Times New Roman" pitchFamily="18" charset="0"/>
                <a:cs typeface="Times New Roman" pitchFamily="18" charset="0"/>
              </a:rPr>
              <a:t> озер / Н. </a:t>
            </a:r>
            <a:r>
              <a:rPr lang="ru-RU" sz="1700" b="1" dirty="0" err="1">
                <a:latin typeface="Times New Roman" pitchFamily="18" charset="0"/>
                <a:cs typeface="Times New Roman" pitchFamily="18" charset="0"/>
              </a:rPr>
              <a:t>Танкова</a:t>
            </a:r>
            <a:r>
              <a:rPr lang="ru-RU" sz="1700" b="1" dirty="0">
                <a:latin typeface="Times New Roman" pitchFamily="18" charset="0"/>
                <a:cs typeface="Times New Roman" pitchFamily="18" charset="0"/>
              </a:rPr>
              <a:t> // Ухта. – 2008. – 18 июля.</a:t>
            </a:r>
            <a:br>
              <a:rPr lang="ru-RU" sz="17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700" b="1" dirty="0">
                <a:latin typeface="Times New Roman" pitchFamily="18" charset="0"/>
                <a:cs typeface="Times New Roman" pitchFamily="18" charset="0"/>
              </a:rPr>
              <a:t>9. Рожко, К. Водный памятник природы / К. Рожко // НЭП. – 2010. – 23 июля (№ 28). – С. 5.</a:t>
            </a:r>
            <a:br>
              <a:rPr lang="ru-RU" sz="17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700" b="1" dirty="0">
                <a:latin typeface="Times New Roman" pitchFamily="18" charset="0"/>
                <a:cs typeface="Times New Roman" pitchFamily="18" charset="0"/>
              </a:rPr>
              <a:t>10. Нестерова, Е. Почувствуй себя Робинзоном / Е. Нестерова // Ухта. – 2012. – 11 июля.</a:t>
            </a:r>
            <a:br>
              <a:rPr lang="ru-RU" sz="17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700" b="1" dirty="0">
                <a:latin typeface="Times New Roman" pitchFamily="18" charset="0"/>
                <a:cs typeface="Times New Roman" pitchFamily="18" charset="0"/>
              </a:rPr>
              <a:t>11. Евлампиев, О. И даже комары не помешали / О. Евлампиев // Северные ведомости. – 2014. – 4 июля. – С. 8.</a:t>
            </a:r>
            <a:br>
              <a:rPr lang="ru-RU" sz="17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700" b="1" dirty="0">
                <a:latin typeface="Times New Roman" pitchFamily="18" charset="0"/>
                <a:cs typeface="Times New Roman" pitchFamily="18" charset="0"/>
              </a:rPr>
              <a:t>12. </a:t>
            </a:r>
            <a:r>
              <a:rPr lang="ru-RU" sz="1700" b="1" dirty="0" err="1">
                <a:latin typeface="Times New Roman" pitchFamily="18" charset="0"/>
                <a:cs typeface="Times New Roman" pitchFamily="18" charset="0"/>
              </a:rPr>
              <a:t>Антоневич</a:t>
            </a:r>
            <a:r>
              <a:rPr lang="ru-RU" sz="1700" b="1" dirty="0">
                <a:latin typeface="Times New Roman" pitchFamily="18" charset="0"/>
                <a:cs typeface="Times New Roman" pitchFamily="18" charset="0"/>
              </a:rPr>
              <a:t>, А. Чудеснейшая из сказок / А. </a:t>
            </a:r>
            <a:r>
              <a:rPr lang="ru-RU" sz="1700" b="1" dirty="0" err="1">
                <a:latin typeface="Times New Roman" pitchFamily="18" charset="0"/>
                <a:cs typeface="Times New Roman" pitchFamily="18" charset="0"/>
              </a:rPr>
              <a:t>Антоневич</a:t>
            </a:r>
            <a:r>
              <a:rPr lang="ru-RU" sz="1700" b="1" dirty="0">
                <a:latin typeface="Times New Roman" pitchFamily="18" charset="0"/>
                <a:cs typeface="Times New Roman" pitchFamily="18" charset="0"/>
              </a:rPr>
              <a:t> // Ухта. – 2016. – 18 февр. – С. 11.</a:t>
            </a:r>
            <a:br>
              <a:rPr lang="ru-RU" sz="17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700" b="1" dirty="0">
                <a:latin typeface="Times New Roman" pitchFamily="18" charset="0"/>
                <a:cs typeface="Times New Roman" pitchFamily="18" charset="0"/>
              </a:rPr>
              <a:t>13. </a:t>
            </a:r>
            <a:r>
              <a:rPr lang="ru-RU" sz="1700" b="1" dirty="0" err="1">
                <a:latin typeface="Times New Roman" pitchFamily="18" charset="0"/>
                <a:cs typeface="Times New Roman" pitchFamily="18" charset="0"/>
              </a:rPr>
              <a:t>Теплинский</a:t>
            </a:r>
            <a:r>
              <a:rPr lang="ru-RU" sz="1700" b="1" dirty="0">
                <a:latin typeface="Times New Roman" pitchFamily="18" charset="0"/>
                <a:cs typeface="Times New Roman" pitchFamily="18" charset="0"/>
              </a:rPr>
              <a:t>, Ю. А. </a:t>
            </a:r>
            <a:r>
              <a:rPr lang="ru-RU" sz="1700" b="1" dirty="0" err="1">
                <a:latin typeface="Times New Roman" pitchFamily="18" charset="0"/>
                <a:cs typeface="Times New Roman" pitchFamily="18" charset="0"/>
              </a:rPr>
              <a:t>Параськины</a:t>
            </a:r>
            <a:r>
              <a:rPr lang="ru-RU" sz="1700" b="1" dirty="0">
                <a:latin typeface="Times New Roman" pitchFamily="18" charset="0"/>
                <a:cs typeface="Times New Roman" pitchFamily="18" charset="0"/>
              </a:rPr>
              <a:t> озера / Ю. А. </a:t>
            </a:r>
            <a:r>
              <a:rPr lang="ru-RU" sz="1700" b="1" dirty="0" err="1">
                <a:latin typeface="Times New Roman" pitchFamily="18" charset="0"/>
                <a:cs typeface="Times New Roman" pitchFamily="18" charset="0"/>
              </a:rPr>
              <a:t>Теплинский</a:t>
            </a:r>
            <a:r>
              <a:rPr lang="ru-RU" sz="1700" b="1" dirty="0">
                <a:latin typeface="Times New Roman" pitchFamily="18" charset="0"/>
                <a:cs typeface="Times New Roman" pitchFamily="18" charset="0"/>
              </a:rPr>
              <a:t> // </a:t>
            </a:r>
            <a:r>
              <a:rPr lang="ru-RU" sz="1700" b="1" dirty="0" err="1">
                <a:latin typeface="Times New Roman" pitchFamily="18" charset="0"/>
                <a:cs typeface="Times New Roman" pitchFamily="18" charset="0"/>
              </a:rPr>
              <a:t>Теплинский</a:t>
            </a:r>
            <a:r>
              <a:rPr lang="ru-RU" sz="1700" b="1" dirty="0">
                <a:latin typeface="Times New Roman" pitchFamily="18" charset="0"/>
                <a:cs typeface="Times New Roman" pitchFamily="18" charset="0"/>
              </a:rPr>
              <a:t>, Ю. А. </a:t>
            </a:r>
            <a:r>
              <a:rPr lang="ru-RU" sz="1700" b="1" dirty="0" err="1">
                <a:latin typeface="Times New Roman" pitchFamily="18" charset="0"/>
                <a:cs typeface="Times New Roman" pitchFamily="18" charset="0"/>
              </a:rPr>
              <a:t>Ухтинские</a:t>
            </a:r>
            <a:r>
              <a:rPr lang="ru-RU" sz="1700" b="1" dirty="0">
                <a:latin typeface="Times New Roman" pitchFamily="18" charset="0"/>
                <a:cs typeface="Times New Roman" pitchFamily="18" charset="0"/>
              </a:rPr>
              <a:t> рассказы 2 / Ю. А. </a:t>
            </a:r>
            <a:r>
              <a:rPr lang="ru-RU" sz="1700" b="1" dirty="0" err="1">
                <a:latin typeface="Times New Roman" pitchFamily="18" charset="0"/>
                <a:cs typeface="Times New Roman" pitchFamily="18" charset="0"/>
              </a:rPr>
              <a:t>Теплинский</a:t>
            </a:r>
            <a:r>
              <a:rPr lang="ru-RU" sz="1700" b="1" dirty="0">
                <a:latin typeface="Times New Roman" pitchFamily="18" charset="0"/>
                <a:cs typeface="Times New Roman" pitchFamily="18" charset="0"/>
              </a:rPr>
              <a:t>. – Киров, 2010. – С. 130-153.</a:t>
            </a:r>
          </a:p>
          <a:p>
            <a:r>
              <a:rPr lang="ru-RU" sz="1700" b="1" dirty="0">
                <a:latin typeface="Times New Roman" pitchFamily="18" charset="0"/>
                <a:cs typeface="Times New Roman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250320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7544" y="404664"/>
            <a:ext cx="8136904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Есть на юге </a:t>
            </a:r>
            <a:r>
              <a:rPr lang="ru-RU" sz="2200" dirty="0" err="1" smtClean="0">
                <a:latin typeface="Times New Roman" pitchFamily="18" charset="0"/>
                <a:cs typeface="Times New Roman" pitchFamily="18" charset="0"/>
              </a:rPr>
              <a:t>Ухтинского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района, на восточном склоне </a:t>
            </a:r>
            <a:r>
              <a:rPr lang="ru-RU" sz="2200" dirty="0" err="1" smtClean="0">
                <a:latin typeface="Times New Roman" pitchFamily="18" charset="0"/>
                <a:cs typeface="Times New Roman" pitchFamily="18" charset="0"/>
              </a:rPr>
              <a:t>Тимана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, один из уголков, где, словно на удивление, собраны неповторимые красоты природы, обусловленные развитием здесь карстовых форм ландшафта. В народе это место знают как </a:t>
            </a:r>
            <a:r>
              <a:rPr lang="ru-RU" sz="2200" dirty="0" err="1" smtClean="0">
                <a:latin typeface="Times New Roman" pitchFamily="18" charset="0"/>
                <a:cs typeface="Times New Roman" pitchFamily="18" charset="0"/>
              </a:rPr>
              <a:t>Параськины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озёра.</a:t>
            </a:r>
            <a:endParaRPr lang="ru-RU" sz="22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Названия этих мест – </a:t>
            </a:r>
            <a:r>
              <a:rPr lang="ru-RU" sz="2200" dirty="0" err="1" smtClean="0">
                <a:latin typeface="Times New Roman" pitchFamily="18" charset="0"/>
                <a:cs typeface="Times New Roman" pitchFamily="18" charset="0"/>
              </a:rPr>
              <a:t>Параськины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озёра, получили благодаря строителям «Сияние севера». Их очень удивил тот факт, что женщина – егерь живёт в тайге одна уже 45 лет, воспитывает двух дочерей, занимается промысловой охотой, бережёт и охраняет красивейшие озёра. В этом местечке, их насчитываются более двадцати, из которых охраняются только три. Все озёра карстового происхождения, порой очень глубокие. Их глубина колеблется от 15 до 30 метров. Вода удивительно холодная и прозрачная. Самое большое озеро Егор Ты – его водная гладь составляет 9га. Второе по величине – </a:t>
            </a:r>
            <a:r>
              <a:rPr lang="ru-RU" sz="2200" dirty="0" err="1" smtClean="0">
                <a:latin typeface="Times New Roman" pitchFamily="18" charset="0"/>
                <a:cs typeface="Times New Roman" pitchFamily="18" charset="0"/>
              </a:rPr>
              <a:t>Парась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Ты – 5га. Озеро «Бабочка», или как раньше называли – озеро Кауфмана, пожалуй, самое глубокое. Самые маленькие не имеют названия. На карте они обозначены номерами.</a:t>
            </a:r>
            <a:endParaRPr lang="ru-RU" sz="2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4764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test.uhta24.ru/foto/_original_/409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6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2910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332656"/>
            <a:ext cx="7992888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Хозяйка озёр</a:t>
            </a:r>
          </a:p>
          <a:p>
            <a:pPr algn="just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Родилась </a:t>
            </a:r>
            <a:r>
              <a:rPr lang="ru-RU" sz="2200" dirty="0" err="1" smtClean="0">
                <a:latin typeface="Times New Roman" pitchFamily="18" charset="0"/>
                <a:cs typeface="Times New Roman" pitchFamily="18" charset="0"/>
              </a:rPr>
              <a:t>Парасковья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Кирилловна в 1904 году на </a:t>
            </a:r>
            <a:r>
              <a:rPr lang="ru-RU" sz="2200" dirty="0" err="1" smtClean="0">
                <a:latin typeface="Times New Roman" pitchFamily="18" charset="0"/>
                <a:cs typeface="Times New Roman" pitchFamily="18" charset="0"/>
              </a:rPr>
              <a:t>на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юге Коми в деревне </a:t>
            </a:r>
            <a:r>
              <a:rPr lang="ru-RU" sz="2200" dirty="0" err="1" smtClean="0">
                <a:latin typeface="Times New Roman" pitchFamily="18" charset="0"/>
                <a:cs typeface="Times New Roman" pitchFamily="18" charset="0"/>
              </a:rPr>
              <a:t>Лымва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 smtClean="0">
                <a:latin typeface="Times New Roman" pitchFamily="18" charset="0"/>
                <a:cs typeface="Times New Roman" pitchFamily="18" charset="0"/>
              </a:rPr>
              <a:t>Сторожевского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района. Приехала под Ухту перед самой войной вслед за мужем, </a:t>
            </a:r>
            <a:r>
              <a:rPr lang="ru-RU" sz="2200" dirty="0" err="1" smtClean="0">
                <a:latin typeface="Times New Roman" pitchFamily="18" charset="0"/>
                <a:cs typeface="Times New Roman" pitchFamily="18" charset="0"/>
              </a:rPr>
              <a:t>нившерским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мужиком, подавшимся на север, в охотники сразу после начавшихся в деревне коллективизации и раскулачивания. Муж </a:t>
            </a:r>
            <a:r>
              <a:rPr lang="ru-RU" sz="2200" dirty="0" err="1" smtClean="0">
                <a:latin typeface="Times New Roman" pitchFamily="18" charset="0"/>
                <a:cs typeface="Times New Roman" pitchFamily="18" charset="0"/>
              </a:rPr>
              <a:t>Парасковьи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в 42-м ушёл на фронт и пропал без вести уже в 45-м. А сама она, оставшись одна в пятистенке, срубленной мужем, стала промысловым охотником.</a:t>
            </a:r>
          </a:p>
          <a:p>
            <a:pPr algn="just"/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Была </a:t>
            </a:r>
            <a:r>
              <a:rPr lang="ru-RU" sz="2200" dirty="0" err="1" smtClean="0">
                <a:latin typeface="Times New Roman" pitchFamily="18" charset="0"/>
                <a:cs typeface="Times New Roman" pitchFamily="18" charset="0"/>
              </a:rPr>
              <a:t>Парасковья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женщиной крепкой и даже в 50-летнем возрасте легко управлялась с лодкой, ставила сети и капканы. Работала сторожем моста через реку </a:t>
            </a:r>
            <a:r>
              <a:rPr lang="ru-RU" sz="2200" dirty="0" err="1" smtClean="0">
                <a:latin typeface="Times New Roman" pitchFamily="18" charset="0"/>
                <a:cs typeface="Times New Roman" pitchFamily="18" charset="0"/>
              </a:rPr>
              <a:t>Тобысь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, помогала газовикам и нефтяникам при прокладке трасс.</a:t>
            </a:r>
          </a:p>
          <a:p>
            <a:pPr algn="just"/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Так и прожила </a:t>
            </a:r>
            <a:r>
              <a:rPr lang="ru-RU" sz="2200" dirty="0" err="1" smtClean="0">
                <a:latin typeface="Times New Roman" pitchFamily="18" charset="0"/>
                <a:cs typeface="Times New Roman" pitchFamily="18" charset="0"/>
              </a:rPr>
              <a:t>Парасковья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Кирилловна в лесу до середины 70-х годов, занимаясь рыбалкой, охотясь, привечая всех, забредших в эти места. Лишь за год до смерти своей переехала она в город к родне.</a:t>
            </a:r>
            <a:endParaRPr lang="ru-RU" sz="2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7832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F:\мои фотки\фото7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90" t="19750" r="28144" b="17298"/>
          <a:stretch/>
        </p:blipFill>
        <p:spPr bwMode="auto">
          <a:xfrm>
            <a:off x="755576" y="461392"/>
            <a:ext cx="7704856" cy="5487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15616" y="6165304"/>
            <a:ext cx="73448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Хозяйка озёр Михайлова Прасковья Кирилловна</a:t>
            </a:r>
            <a:endParaRPr lang="ru-RU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726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Так какие же тайны хранят эти озёра? 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520" y="1484784"/>
            <a:ext cx="8568952" cy="52783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100" dirty="0" smtClean="0">
                <a:latin typeface="Times New Roman" pitchFamily="18" charset="0"/>
                <a:cs typeface="Times New Roman" pitchFamily="18" charset="0"/>
              </a:rPr>
              <a:t>Отдыхающим на </a:t>
            </a:r>
            <a:r>
              <a:rPr lang="ru-RU" sz="2100" dirty="0" err="1" smtClean="0">
                <a:latin typeface="Times New Roman" pitchFamily="18" charset="0"/>
                <a:cs typeface="Times New Roman" pitchFamily="18" charset="0"/>
              </a:rPr>
              <a:t>Параськиных</a:t>
            </a:r>
            <a:r>
              <a:rPr lang="ru-RU" sz="2100" dirty="0" smtClean="0">
                <a:latin typeface="Times New Roman" pitchFamily="18" charset="0"/>
                <a:cs typeface="Times New Roman" pitchFamily="18" charset="0"/>
              </a:rPr>
              <a:t> озёрах сегодня мало что указывает на то, что здесь с начала 30-х годов располагался лагерь-лазарет «</a:t>
            </a:r>
            <a:r>
              <a:rPr lang="ru-RU" sz="2100" dirty="0" err="1" smtClean="0">
                <a:latin typeface="Times New Roman" pitchFamily="18" charset="0"/>
                <a:cs typeface="Times New Roman" pitchFamily="18" charset="0"/>
              </a:rPr>
              <a:t>Ухтарка</a:t>
            </a:r>
            <a:r>
              <a:rPr lang="ru-RU" sz="2100" dirty="0" smtClean="0">
                <a:latin typeface="Times New Roman" pitchFamily="18" charset="0"/>
                <a:cs typeface="Times New Roman" pitchFamily="18" charset="0"/>
              </a:rPr>
              <a:t>», и весь этот район был покрыт сетью командировок – посёлков, где работали заключённые на вырубке леса и строительстве дорог. Не осталось и следа от покосившихся крестов на бугорках земли. Те могилы располагались в пятистах метрах от озера Кауфмана, получившего своё название, как говорят, по имени работавшего на «</a:t>
            </a:r>
            <a:r>
              <a:rPr lang="ru-RU" sz="2100" dirty="0" err="1" smtClean="0">
                <a:latin typeface="Times New Roman" pitchFamily="18" charset="0"/>
                <a:cs typeface="Times New Roman" pitchFamily="18" charset="0"/>
              </a:rPr>
              <a:t>Ухтарке</a:t>
            </a:r>
            <a:r>
              <a:rPr lang="ru-RU" sz="2100" dirty="0" smtClean="0">
                <a:latin typeface="Times New Roman" pitchFamily="18" charset="0"/>
                <a:cs typeface="Times New Roman" pitchFamily="18" charset="0"/>
              </a:rPr>
              <a:t>» врача – то ли немца, то ли еврея.</a:t>
            </a:r>
          </a:p>
          <a:p>
            <a:pPr algn="just"/>
            <a:r>
              <a:rPr lang="ru-RU" sz="2100" dirty="0" smtClean="0">
                <a:latin typeface="Times New Roman" pitchFamily="18" charset="0"/>
                <a:cs typeface="Times New Roman" pitchFamily="18" charset="0"/>
              </a:rPr>
              <a:t> Во время больших эпидемий трупы умерших складывали на лёд этого озера. Вывозить и хоронить не спешили, и весной могилой им становилось дно водоёма. По воспоминаниям охотников и рыбаков, озеро Кауфмана в те годы просто кишело крупными, жирными налимами, которые, как известно, очень неравнодушны к падали. </a:t>
            </a:r>
            <a:r>
              <a:rPr lang="ru-RU" sz="2100" dirty="0" err="1" smtClean="0">
                <a:latin typeface="Times New Roman" pitchFamily="18" charset="0"/>
                <a:cs typeface="Times New Roman" pitchFamily="18" charset="0"/>
              </a:rPr>
              <a:t>Парасковья</a:t>
            </a:r>
            <a:r>
              <a:rPr lang="ru-RU" sz="2100" dirty="0" smtClean="0">
                <a:latin typeface="Times New Roman" pitchFamily="18" charset="0"/>
                <a:cs typeface="Times New Roman" pitchFamily="18" charset="0"/>
              </a:rPr>
              <a:t> Кирилловна рыбу в этом озере не ловила. Теперь о страшных временах знающим людям может напомнить лишь старая грунтовая дорога, по которой  из Микуни приводили сюда заключённых</a:t>
            </a:r>
            <a:r>
              <a:rPr lang="ru-RU" sz="2100" dirty="0" smtClean="0"/>
              <a:t>.</a:t>
            </a:r>
            <a:endParaRPr lang="ru-RU" sz="2100" dirty="0"/>
          </a:p>
        </p:txBody>
      </p:sp>
    </p:spTree>
    <p:extLst>
      <p:ext uri="{BB962C8B-B14F-4D97-AF65-F5344CB8AC3E}">
        <p14:creationId xmlns:p14="http://schemas.microsoft.com/office/powerpoint/2010/main" val="2089847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im1-tub-ru.yandex.net/i?id=728635637d3fe0cb2f4eae55a7464760&amp;n=33&amp;h=215&amp;w=28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5536" y="6237312"/>
            <a:ext cx="324036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Чёрное озеро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3752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Библиотека\Desktop\фото1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12" r="5149"/>
          <a:stretch/>
        </p:blipFill>
        <p:spPr bwMode="auto">
          <a:xfrm>
            <a:off x="395536" y="188640"/>
            <a:ext cx="8239539" cy="5646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5536" y="6021288"/>
            <a:ext cx="84249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Озеро Кауфмана, получившее своё название по имени работавшего на «</a:t>
            </a:r>
            <a:r>
              <a:rPr lang="ru-RU" sz="2000" b="1" dirty="0" err="1" smtClean="0">
                <a:solidFill>
                  <a:srgbClr val="C00000"/>
                </a:solidFill>
              </a:rPr>
              <a:t>Ухтарке</a:t>
            </a:r>
            <a:r>
              <a:rPr lang="ru-RU" sz="2000" b="1" dirty="0" smtClean="0">
                <a:solidFill>
                  <a:srgbClr val="C00000"/>
                </a:solidFill>
              </a:rPr>
              <a:t>» врача – то ли немца, то ли еврея.</a:t>
            </a:r>
            <a:endParaRPr lang="ru-RU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4499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Библиотека\Desktop\фото8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392"/>
            <a:ext cx="9144000" cy="6862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220072" y="5373216"/>
            <a:ext cx="3240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Одна из карстовых воронок, ставшая озером</a:t>
            </a:r>
            <a:endParaRPr lang="ru-RU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0852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1282</TotalTime>
  <Words>819</Words>
  <Application>Microsoft Office PowerPoint</Application>
  <PresentationFormat>Экран (4:3)</PresentationFormat>
  <Paragraphs>24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Так какие же тайны хранят эти озёра? </vt:lpstr>
      <vt:lpstr>Презентация PowerPoint</vt:lpstr>
      <vt:lpstr>Презентация PowerPoint</vt:lpstr>
      <vt:lpstr>Презентация PowerPoint</vt:lpstr>
      <vt:lpstr>Презентация PowerPoint</vt:lpstr>
      <vt:lpstr>Боль и тревога Параськиных озёр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Водный памятник природы  «Параськины озёра»</dc:title>
  <dc:creator>Библиотека</dc:creator>
  <cp:lastModifiedBy>Библиотека</cp:lastModifiedBy>
  <cp:revision>43</cp:revision>
  <dcterms:created xsi:type="dcterms:W3CDTF">2015-09-27T18:35:39Z</dcterms:created>
  <dcterms:modified xsi:type="dcterms:W3CDTF">2017-10-27T20:18:02Z</dcterms:modified>
</cp:coreProperties>
</file>