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2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IM\Desktop\ШКОЛА 2020-2021\Уроки ЛИТЕРАТУР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186" y="99152"/>
            <a:ext cx="89153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800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Книга – твой друг!</a:t>
            </a:r>
            <a:endParaRPr lang="ru-RU" sz="8000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57" name="Picture 33" descr="✓ Осенние листья #8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0111">
            <a:off x="4595435" y="3154021"/>
            <a:ext cx="4417864" cy="32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Картинки на прозрачном фоне осень 25 png » Шапки сайтов jpg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Вперёд</a:t>
            </a:r>
            <a:r>
              <a:rPr lang="ru-RU" sz="48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, по </a:t>
            </a:r>
            <a:r>
              <a:rPr lang="ru-RU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лабиринтам</a:t>
            </a:r>
            <a:r>
              <a:rPr lang="en-US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учебника!</a:t>
            </a:r>
            <a:endParaRPr lang="ru-RU" sz="4800" b="0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0" cap="none" spc="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ru-RU" sz="28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Обложка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это бумажное покрытие печатного издания</a:t>
            </a: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(книги, брошюры, тетради) обычно содержит сведения об издании.</a:t>
            </a:r>
          </a:p>
          <a:p>
            <a:r>
              <a:rPr lang="ru-RU" sz="28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Форзац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- двойные листы плотной бумаги, расположенные в книге между блоком и переплётной крышкой.</a:t>
            </a:r>
          </a:p>
          <a:p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Фронтиспис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это иллюстрация, которая говорит нам о самом главном, что есть в книге. На нём может быть портрет писателя – автора книги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r>
              <a:rPr lang="ru-RU" sz="28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Титульный лист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– начальная страница книги, на которой  размещаются её основные выходные сведения. 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6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0877"/>
            <a:ext cx="4917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Как сберечь книгу</a:t>
            </a:r>
            <a:endParaRPr lang="ru-RU" sz="4800" b="0" cap="none" spc="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494" y="1124744"/>
            <a:ext cx="888200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Получив учебник, оберни его.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2.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Следи за чистотой книги, не читай во время еды, не бери книгу грязными руками.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3.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Не загибать страниц, а пользуйся закладкой.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4.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Не делай на страницах учебников пометок, записей.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5.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Не клади в книгу карандаши, ручки и другие толстые предметы: от этого рвётся </a:t>
            </a:r>
            <a:r>
              <a:rPr lang="ru-RU" sz="240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палитурка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6.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Следи за состоянием книги, своевременно ремонтируй её</a:t>
            </a: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40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7. </a:t>
            </a:r>
            <a:r>
              <a:rPr lang="ru-RU" sz="24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В конце учебного года своевременно возвращай учебник в отличном состоянии своей родной школе, ибо его ожидают твои младшие товарищи-школьники.</a:t>
            </a:r>
            <a:endParaRPr lang="ru-RU" sz="24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7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Домашнее задание</a:t>
            </a:r>
          </a:p>
          <a:p>
            <a:pPr algn="ctr"/>
            <a:endParaRPr lang="ru-RU" sz="280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Письменно ответьте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вопрос: «Почему нужно читать книги?»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AutoShape 8" descr="Understanding Giftedness - World Book Day Png ,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GEIM\Desktop\книгаа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0" b="14373"/>
          <a:stretch/>
        </p:blipFill>
        <p:spPr bwMode="auto">
          <a:xfrm>
            <a:off x="3011689" y="1988840"/>
            <a:ext cx="3163224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r="11617"/>
          <a:stretch/>
        </p:blipFill>
        <p:spPr bwMode="auto">
          <a:xfrm>
            <a:off x="3059832" y="1412776"/>
            <a:ext cx="2880320" cy="3828478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07" y="167360"/>
            <a:ext cx="2828579" cy="397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GEIM\Desktop\Лето с книго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741" r="15109"/>
          <a:stretch/>
        </p:blipFill>
        <p:spPr bwMode="auto">
          <a:xfrm>
            <a:off x="-15549" y="0"/>
            <a:ext cx="2643333" cy="325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лександр Иликаев - Мифы древних славян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3765"/>
            <a:ext cx="2583369" cy="35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2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9" y="3126896"/>
            <a:ext cx="2714858" cy="37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омплект в коробке «Дары волхвов» и «Снежная королева» (О. Генр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 b="7662"/>
          <a:stretch/>
        </p:blipFill>
        <p:spPr bwMode="auto">
          <a:xfrm>
            <a:off x="5940152" y="93527"/>
            <a:ext cx="3024336" cy="41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нига: &quot;Каменный цветок&quot; - Павел Бажов. Купить книгу, читать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20" y="1628800"/>
            <a:ext cx="2858616" cy="42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614"/>
            <a:ext cx="2555776" cy="31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3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ум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" y="3356992"/>
            <a:ext cx="2364293" cy="31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нига: &quot;Кавказский пленник&quot; - Лев Толстой. Купить книгу, читать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07" y="2780928"/>
            <a:ext cx="2169787" cy="32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40" y="908720"/>
            <a:ext cx="2173040" cy="307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31" y="-19356"/>
            <a:ext cx="255428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33" y="125855"/>
            <a:ext cx="2096188" cy="2856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38"/>
            <a:ext cx="8928992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/>
                <a:cs typeface="Times New Roman"/>
              </a:rPr>
              <a:t>   </a:t>
            </a:r>
            <a:r>
              <a:rPr lang="ru-RU" sz="48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/>
                <a:cs typeface="Times New Roman"/>
              </a:rPr>
              <a:t>Предмет – литература</a:t>
            </a:r>
          </a:p>
          <a:p>
            <a:endParaRPr lang="ru-RU" sz="28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/>
              <a:cs typeface="Times New Roman"/>
            </a:endParaRPr>
          </a:p>
          <a:p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/>
                <a:cs typeface="Times New Roman"/>
              </a:rPr>
              <a:t>Литература </a:t>
            </a:r>
            <a:r>
              <a:rPr lang="ru-RU" sz="28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/>
                <a:cs typeface="Times New Roman"/>
              </a:rPr>
              <a:t>(лат.) — «написанное»</a:t>
            </a:r>
            <a:endParaRPr lang="ru-RU" sz="2800" b="0" cap="none" spc="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/>
              <a:cs typeface="Times New Roman"/>
            </a:endParaRP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Times New Roman"/>
              </a:rPr>
              <a:t>	</a:t>
            </a: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В словаре С.И. Ожегова </a:t>
            </a:r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«</a:t>
            </a:r>
            <a:r>
              <a:rPr lang="ru-RU" sz="28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Литера</a:t>
            </a:r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»:</a:t>
            </a: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- буква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;</a:t>
            </a:r>
            <a:endParaRPr lang="ru-RU" sz="28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/>
            </a:endParaRPr>
          </a:p>
          <a:p>
            <a:r>
              <a:rPr lang="ru-RU" sz="2800" b="0" cap="none" spc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- металлический 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брусочек с выпуклым</a:t>
            </a:r>
          </a:p>
          <a:p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изображением печатного знака, употреблённого в типографском наборе (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спец). </a:t>
            </a:r>
          </a:p>
          <a:p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           </a:t>
            </a:r>
          </a:p>
          <a:p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«</a:t>
            </a:r>
            <a:r>
              <a:rPr lang="ru-RU" sz="2800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Библио</a:t>
            </a:r>
            <a:r>
              <a:rPr lang="ru-RU" sz="28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»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(лат.) - книга; </a:t>
            </a:r>
            <a:endParaRPr lang="ru-RU" sz="280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/>
            </a:endParaRPr>
          </a:p>
          <a:p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«</a:t>
            </a:r>
            <a:r>
              <a:rPr lang="ru-RU" sz="28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/>
              </a:rPr>
              <a:t>библиотека»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/>
              </a:rPr>
              <a:t>- «хранилище» книг.</a:t>
            </a:r>
            <a:endParaRPr lang="ru-RU" sz="2800" b="0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/>
            </a:endParaRPr>
          </a:p>
          <a:p>
            <a:pPr algn="ctr"/>
            <a:endParaRPr lang="ru-RU" sz="32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5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му принесли азбуку Кирилл и Мефодий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" y="1268760"/>
            <a:ext cx="837309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9036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снователи </a:t>
            </a:r>
            <a:r>
              <a:rPr lang="ru-RU" sz="2800" b="0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славянской 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письменности </a:t>
            </a:r>
          </a:p>
          <a:p>
            <a:pPr algn="ctr"/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Кирилл </a:t>
            </a:r>
            <a:r>
              <a:rPr lang="ru-RU" sz="2800" b="0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</a:t>
            </a:r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Мефодий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усский ОШО Портал :: Просмотр темы - Тайна славянской азб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09" y="1556792"/>
            <a:ext cx="3950079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7504" y="1811949"/>
            <a:ext cx="476230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Кириллица 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азбука,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созданная Кириллом 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один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из славянских 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первоучителей.  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9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стория книги: долгий путь от глины до бумаги | Дневник моих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3346" r="1614" b="2703"/>
          <a:stretch/>
        </p:blipFill>
        <p:spPr bwMode="auto">
          <a:xfrm>
            <a:off x="23562" y="783868"/>
            <a:ext cx="3707904" cy="2381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От </a:t>
            </a:r>
            <a:r>
              <a:rPr lang="ru-RU" sz="2800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глиняной таблички до нынешней </a:t>
            </a:r>
            <a:r>
              <a:rPr lang="ru-RU" sz="28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странички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173" name="Picture 5" descr="Книжная миниатюра Древнего Египта — Искусствоед.р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78" y="3165711"/>
            <a:ext cx="3769775" cy="2582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9" t="5333" r="2941" b="48706"/>
          <a:stretch/>
        </p:blipFill>
        <p:spPr bwMode="auto">
          <a:xfrm>
            <a:off x="5649557" y="3992329"/>
            <a:ext cx="3413376" cy="286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7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23159" r="55268" b="14319"/>
          <a:stretch/>
        </p:blipFill>
        <p:spPr bwMode="auto">
          <a:xfrm>
            <a:off x="251520" y="1534289"/>
            <a:ext cx="3128051" cy="417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2814" y="404664"/>
            <a:ext cx="665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Знакомство с учебником</a:t>
            </a:r>
            <a:endParaRPr lang="ru-RU" sz="4800" b="0" cap="none" spc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628800"/>
            <a:ext cx="5688632" cy="1872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Автор учебника – Меркин Геннадий Самуилович доктор педагогических наук, профессор, заслуженный учитель России.</a:t>
            </a:r>
            <a:endParaRPr lang="ru-RU" sz="28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99" y="3641158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t="2750" r="8588" b="2212"/>
          <a:stretch/>
        </p:blipFill>
        <p:spPr bwMode="auto">
          <a:xfrm>
            <a:off x="5498406" y="4148321"/>
            <a:ext cx="1694365" cy="25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923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263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GEIM</dc:creator>
  <cp:lastModifiedBy>GEIM</cp:lastModifiedBy>
  <cp:revision>47</cp:revision>
  <dcterms:created xsi:type="dcterms:W3CDTF">2020-06-16T10:07:50Z</dcterms:created>
  <dcterms:modified xsi:type="dcterms:W3CDTF">2020-06-18T03:48:02Z</dcterms:modified>
</cp:coreProperties>
</file>