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9825-C62F-4B31-B327-706CADC35563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D8B-EFBF-48F4-A2E5-7636841E5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772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9825-C62F-4B31-B327-706CADC35563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D8B-EFBF-48F4-A2E5-7636841E5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156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9825-C62F-4B31-B327-706CADC35563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D8B-EFBF-48F4-A2E5-7636841E5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92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9825-C62F-4B31-B327-706CADC35563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D8B-EFBF-48F4-A2E5-7636841E5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813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9825-C62F-4B31-B327-706CADC35563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D8B-EFBF-48F4-A2E5-7636841E5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4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9825-C62F-4B31-B327-706CADC35563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D8B-EFBF-48F4-A2E5-7636841E5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5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9825-C62F-4B31-B327-706CADC35563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D8B-EFBF-48F4-A2E5-7636841E5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15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9825-C62F-4B31-B327-706CADC35563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D8B-EFBF-48F4-A2E5-7636841E5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77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9825-C62F-4B31-B327-706CADC35563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D8B-EFBF-48F4-A2E5-7636841E5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52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9825-C62F-4B31-B327-706CADC35563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D8B-EFBF-48F4-A2E5-7636841E5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058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9825-C62F-4B31-B327-706CADC35563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0D8B-EFBF-48F4-A2E5-7636841E5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920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09825-C62F-4B31-B327-706CADC35563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10D8B-EFBF-48F4-A2E5-7636841E58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30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29946" y="840259"/>
            <a:ext cx="970005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Государственное бюджетное профессиональное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образовательное учреждение Иркутской области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«Чунский многопрофильный техникум»</a:t>
            </a:r>
          </a:p>
          <a:p>
            <a:endParaRPr lang="ru-RU" sz="3200" b="1" dirty="0" smtClean="0">
              <a:solidFill>
                <a:srgbClr val="C00000"/>
              </a:solidFill>
              <a:latin typeface="Arial Black" pitchFamily="34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rgbClr val="C00000"/>
              </a:solidFill>
              <a:latin typeface="Arial Black" pitchFamily="34" charset="0"/>
              <a:cs typeface="Times New Roman" panose="02020603050405020304" pitchFamily="18" charset="0"/>
            </a:endParaRPr>
          </a:p>
          <a:p>
            <a:endParaRPr lang="ru-RU" sz="3200" b="1" dirty="0" smtClean="0">
              <a:solidFill>
                <a:srgbClr val="C00000"/>
              </a:solidFill>
              <a:latin typeface="Arial Black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Мастер-класс</a:t>
            </a:r>
            <a:br>
              <a:rPr lang="ru-RU" sz="3200" b="1" dirty="0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    «Чайные </a:t>
            </a:r>
            <a:r>
              <a:rPr lang="ru-RU" sz="3200" b="1" dirty="0" err="1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бомбочки</a:t>
            </a: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  из </a:t>
            </a:r>
            <a:r>
              <a:rPr lang="ru-RU" sz="3200" b="1" dirty="0" err="1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изомальта</a:t>
            </a:r>
            <a:r>
              <a:rPr lang="ru-RU" sz="3200" b="1" dirty="0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»</a:t>
            </a:r>
            <a:endParaRPr lang="ru-RU" sz="3200" b="1" dirty="0">
              <a:solidFill>
                <a:srgbClr val="C00000"/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50257" y="51488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Выполнила: Пьянкова Анастасия Юрьевна, 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мастер производственного обучения  ГБПОУ ЧМТ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5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4810"/>
          </a:xfrm>
        </p:spPr>
      </p:pic>
      <p:sp>
        <p:nvSpPr>
          <p:cNvPr id="8" name="Прямоугольник 7"/>
          <p:cNvSpPr/>
          <p:nvPr/>
        </p:nvSpPr>
        <p:spPr>
          <a:xfrm>
            <a:off x="5575716" y="139409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Далее берём сухую сковороду ,нагреваем её и пустые половинки, которые не наполненные, не много плавим и соединяем с половинкой наполненной чаем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84645"/>
            <a:ext cx="5700112" cy="32084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71" y="344149"/>
            <a:ext cx="5001746" cy="304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9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726674" y="102790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полусферы готовы,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украшаем их бутонами чайных цветов, фруктами и ягодами (на ваше усмотрение)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" y="2353469"/>
            <a:ext cx="6719505" cy="409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8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93"/>
            <a:ext cx="12192000" cy="6860193"/>
          </a:xfrm>
        </p:spPr>
      </p:pic>
      <p:sp>
        <p:nvSpPr>
          <p:cNvPr id="5" name="Прямоугольник 4"/>
          <p:cNvSpPr/>
          <p:nvPr/>
        </p:nvSpPr>
        <p:spPr>
          <a:xfrm>
            <a:off x="5395414" y="108255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Чайные </a:t>
            </a:r>
            <a:r>
              <a:rPr lang="ru-RU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бомбочки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готовы!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41" y="219218"/>
            <a:ext cx="4857465" cy="36430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288" y="2775439"/>
            <a:ext cx="4869263" cy="365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7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14041"/>
          </a:xfrm>
        </p:spPr>
      </p:pic>
      <p:sp>
        <p:nvSpPr>
          <p:cNvPr id="5" name="Прямоугольник 4"/>
          <p:cNvSpPr/>
          <p:nvPr/>
        </p:nvSpPr>
        <p:spPr>
          <a:xfrm>
            <a:off x="552736" y="4446549"/>
            <a:ext cx="57366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теперь самое интересное!!!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Готовые чайные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бомбочки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мы опускаем во френч-пресс с кипятком и наблюдаем, как чайная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бомбочка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трескается, и чай начинает всплывать.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Потрясающее зрелище!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6" y="412230"/>
            <a:ext cx="5766822" cy="35058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080" y="2934269"/>
            <a:ext cx="5011099" cy="375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2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173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539" y="1549416"/>
            <a:ext cx="8113760" cy="50061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67100" y="54095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Даём чаю настояться 10-15 минут и дегустируем.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Приятного чаепития!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12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048000" y="310583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39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850990"/>
          </a:xfrm>
        </p:spPr>
      </p:pic>
      <p:sp>
        <p:nvSpPr>
          <p:cNvPr id="5" name="Прямоугольник 4"/>
          <p:cNvSpPr/>
          <p:nvPr/>
        </p:nvSpPr>
        <p:spPr>
          <a:xfrm>
            <a:off x="2447191" y="1386338"/>
            <a:ext cx="794539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Изомальти́т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 (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изома́льт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палатини́т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) —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O-α-D-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глюкопиранол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 -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D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маннит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белые, сладкие на вкус кристаллы, растворимые в воде. В пищевой промышленности используется в качестве сахарозаменителя.</a:t>
            </a:r>
          </a:p>
          <a:p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Изомальтит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 синтезируют из сахарозы,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изомеризуя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 её на первой стадии в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изомальтулозу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 с её последующим каталитическим гидрированием над никелем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Ренея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. Гидрирование ведёт к восстановлению карбонильной группы фруктозного остатка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изомальтулозы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, при этом образуются два изомерных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глюкопиранозилальдита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—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мальтит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 и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изомальтит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По сладости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изомальтит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 близок к сахарозе (0,5 сладости сахарозы), но плохо всасывается в кишечном тракте, используется как подсластитель и сахарозаменитель при производстве продуктов для диабетиков. </a:t>
            </a:r>
            <a:r>
              <a:rPr lang="ru-RU" dirty="0" err="1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Изомальт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Times New Roman" panose="02020603050405020304" pitchFamily="18" charset="0"/>
              </a:rPr>
              <a:t> встречается в природе в сахарном тростнике, сахарной свёкле и мёде. В пищевой промышленности известен и зарегистрирован в качестве пищевой добавки Е953.</a:t>
            </a:r>
            <a:endParaRPr lang="ru-RU" dirty="0">
              <a:solidFill>
                <a:srgbClr val="C00000"/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456597" y="1378425"/>
            <a:ext cx="7315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</a:t>
            </a:r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изомальта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Изомальт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придаёт продуктам объём, обеспечивает требуемую структуру, среднюю сладость. Поэтому его часто используют при приготовлении кондитерских изделий: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шоколада,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грильяжа,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мягкой карамели,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твёрдой карамели (леденцов),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драже,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мороженого,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конфитюров,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жевательной резинки,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других пищевых продуктов.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8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0963"/>
          </a:xfrm>
        </p:spPr>
      </p:pic>
      <p:sp>
        <p:nvSpPr>
          <p:cNvPr id="5" name="Прямоугольник 4"/>
          <p:cNvSpPr/>
          <p:nvPr/>
        </p:nvSpPr>
        <p:spPr>
          <a:xfrm>
            <a:off x="2438258" y="918875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Изомальт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Термометр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Силиконовый коврик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Силиконовая форма полусферы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Перчатки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Пищевой краситель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Чай </a:t>
            </a:r>
            <a:r>
              <a:rPr lang="ru-RU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крупнолистовой,сущённые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фрукты и ягоды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Бутоны чайных цветов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Кондитерские украшения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96983" y="329287"/>
            <a:ext cx="87622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чайных </a:t>
            </a:r>
            <a:r>
              <a:rPr lang="ru-RU" sz="32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бомбочек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нам понадобиться: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7" y="3490875"/>
            <a:ext cx="4377803" cy="32833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678" y="2920622"/>
            <a:ext cx="5067408" cy="380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6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461592" y="494360"/>
            <a:ext cx="5107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приготовления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38467" y="114069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отейник с толстым дном высыпать две-три столовые ложки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изомальта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постепенно уваривая  его до 180 градусов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34" y="677792"/>
            <a:ext cx="4422001" cy="58960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438" y="2588812"/>
            <a:ext cx="4637808" cy="347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5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424"/>
          </a:xfrm>
        </p:spPr>
      </p:pic>
      <p:sp>
        <p:nvSpPr>
          <p:cNvPr id="5" name="Прямоугольник 4"/>
          <p:cNvSpPr/>
          <p:nvPr/>
        </p:nvSpPr>
        <p:spPr>
          <a:xfrm>
            <a:off x="4644788" y="93830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только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изомальт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растопился, добавляем 1-2 капли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пещевого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красителя и, пока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изомальт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горячий, отливаем его в формы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057" y="2388358"/>
            <a:ext cx="5502386" cy="41267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31" y="625347"/>
            <a:ext cx="3653000" cy="588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5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6" y="-108365"/>
            <a:ext cx="12192000" cy="68601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34" y="537137"/>
            <a:ext cx="3451612" cy="58647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422" y="1503267"/>
            <a:ext cx="3673944" cy="489859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080680" y="31436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только  отлили полусферы, быстрым движением руки при помощи ложки или силиконовой лопатки  распределяем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изомальт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форме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56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4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" y="3534723"/>
            <a:ext cx="4143203" cy="31074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09977" y="98280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дём 15-20 минут ,чтобы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изомальт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полностью застыл, и извлекаем полусферы из формы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883" y="3534723"/>
            <a:ext cx="4100017" cy="30750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40572" y="-373533"/>
            <a:ext cx="3128834" cy="417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6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32812"/>
          </a:xfrm>
        </p:spPr>
      </p:pic>
      <p:sp>
        <p:nvSpPr>
          <p:cNvPr id="5" name="Прямоугольник 4"/>
          <p:cNvSpPr/>
          <p:nvPr/>
        </p:nvSpPr>
        <p:spPr>
          <a:xfrm>
            <a:off x="5095164" y="879227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основа готова, приступаем к наполнению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бомбочки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(наполняем только одну полусферу),для этого берём чай (желательно с фруктами и ягодами, чтобы смотрелось наряднее),можно так же добавить сушёные фрукты или ягоды ,взрывную карамель и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т.д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своему усмотрению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589948"/>
            <a:ext cx="4256964" cy="56759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031" y="3125996"/>
            <a:ext cx="4364440" cy="327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4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308</Words>
  <Application>Microsoft Office PowerPoint</Application>
  <PresentationFormat>Широкоэкранный</PresentationFormat>
  <Paragraphs>48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17</cp:revision>
  <dcterms:created xsi:type="dcterms:W3CDTF">2023-04-10T06:44:08Z</dcterms:created>
  <dcterms:modified xsi:type="dcterms:W3CDTF">2023-04-13T02:11:08Z</dcterms:modified>
</cp:coreProperties>
</file>