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874-A275-440F-A983-370844E1161B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E735-5A36-4804-A31B-80BDAE20E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22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874-A275-440F-A983-370844E1161B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E735-5A36-4804-A31B-80BDAE20E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6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874-A275-440F-A983-370844E1161B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E735-5A36-4804-A31B-80BDAE20E2A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7114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874-A275-440F-A983-370844E1161B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E735-5A36-4804-A31B-80BDAE20E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78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874-A275-440F-A983-370844E1161B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E735-5A36-4804-A31B-80BDAE20E2A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9775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874-A275-440F-A983-370844E1161B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E735-5A36-4804-A31B-80BDAE20E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542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874-A275-440F-A983-370844E1161B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E735-5A36-4804-A31B-80BDAE20E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820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874-A275-440F-A983-370844E1161B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E735-5A36-4804-A31B-80BDAE20E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0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874-A275-440F-A983-370844E1161B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E735-5A36-4804-A31B-80BDAE20E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186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874-A275-440F-A983-370844E1161B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E735-5A36-4804-A31B-80BDAE20E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563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874-A275-440F-A983-370844E1161B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E735-5A36-4804-A31B-80BDAE20E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180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874-A275-440F-A983-370844E1161B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E735-5A36-4804-A31B-80BDAE20E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458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874-A275-440F-A983-370844E1161B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E735-5A36-4804-A31B-80BDAE20E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9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874-A275-440F-A983-370844E1161B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E735-5A36-4804-A31B-80BDAE20E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138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874-A275-440F-A983-370844E1161B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E735-5A36-4804-A31B-80BDAE20E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751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874-A275-440F-A983-370844E1161B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E735-5A36-4804-A31B-80BDAE20E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346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15874-A275-440F-A983-370844E1161B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1CEE735-5A36-4804-A31B-80BDAE20E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7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3501430"/>
            <a:ext cx="7766936" cy="1646302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Групповая работа как эффективный вид деятельности на уроках русского </a:t>
            </a:r>
            <a:r>
              <a:rPr lang="ru-RU" sz="2800" b="1" dirty="0" smtClean="0">
                <a:solidFill>
                  <a:schemeClr val="tx1"/>
                </a:solidFill>
              </a:rPr>
              <a:t>языка и литературы.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5475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Групповая работа - это распространенная стратегия преподавания, которая используется во многих предметах, включая русский язык и литературу. Она предполагает совместную работу учащихся в малых группах для достижения общей цели. Групповая работа - ценный инструмент для преподавателей языка и литературы, поскольку она способствует развитию сотрудничества, общения и критического мышления.</a:t>
            </a:r>
          </a:p>
        </p:txBody>
      </p:sp>
    </p:spTree>
    <p:extLst>
      <p:ext uri="{BB962C8B-B14F-4D97-AF65-F5344CB8AC3E}">
        <p14:creationId xmlns:p14="http://schemas.microsoft.com/office/powerpoint/2010/main" val="3108628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         Преимущества </a:t>
            </a:r>
            <a:r>
              <a:rPr lang="ru-RU" dirty="0">
                <a:solidFill>
                  <a:schemeClr val="tx1"/>
                </a:solidFill>
              </a:rPr>
              <a:t>групповой </a:t>
            </a:r>
            <a:r>
              <a:rPr lang="ru-RU" dirty="0" smtClean="0">
                <a:solidFill>
                  <a:schemeClr val="tx1"/>
                </a:solidFill>
              </a:rPr>
              <a:t>работы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Сотрудничество.</a:t>
            </a:r>
            <a:r>
              <a:rPr lang="ru-RU" sz="2700" dirty="0">
                <a:solidFill>
                  <a:schemeClr val="tx1"/>
                </a:solidFill>
              </a:rPr>
              <a:t/>
            </a:r>
            <a:br>
              <a:rPr lang="ru-RU" sz="2700" dirty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Групповая </a:t>
            </a:r>
            <a:r>
              <a:rPr lang="ru-RU" sz="2700" dirty="0">
                <a:solidFill>
                  <a:schemeClr val="tx1"/>
                </a:solidFill>
              </a:rPr>
              <a:t>работа побуждает учащихся к сотрудничеству и совместной работе для достижения общей цели. Это может быть особенно полезно на уроках языка и литературы, поскольку позволяет учащимся практиковать свои коммуникативные навыки и учиться друг у друга. Работая в группе, учащиеся могут делиться своими идеями и мнениями, что может привести к более глубокому пониманию материала.</a:t>
            </a:r>
          </a:p>
        </p:txBody>
      </p:sp>
    </p:spTree>
    <p:extLst>
      <p:ext uri="{BB962C8B-B14F-4D97-AF65-F5344CB8AC3E}">
        <p14:creationId xmlns:p14="http://schemas.microsoft.com/office/powerpoint/2010/main" val="4062428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12821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Общение.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Работа </a:t>
            </a:r>
            <a:r>
              <a:rPr lang="ru-RU" dirty="0">
                <a:solidFill>
                  <a:schemeClr val="tx1"/>
                </a:solidFill>
              </a:rPr>
              <a:t>в группе также требует от </a:t>
            </a:r>
            <a:r>
              <a:rPr lang="ru-RU" dirty="0" smtClean="0">
                <a:solidFill>
                  <a:schemeClr val="tx1"/>
                </a:solidFill>
              </a:rPr>
              <a:t>учащихся эффективного </a:t>
            </a:r>
            <a:r>
              <a:rPr lang="ru-RU" dirty="0">
                <a:solidFill>
                  <a:schemeClr val="tx1"/>
                </a:solidFill>
              </a:rPr>
              <a:t>общения друг с другом. Это может включать выслушивание друг друга, задавание вопросов и предоставление обратной связи. Эффективное общение - важный навык для успеха в любой области, а групповая работа дает </a:t>
            </a:r>
            <a:r>
              <a:rPr lang="ru-RU" dirty="0" smtClean="0">
                <a:solidFill>
                  <a:schemeClr val="tx1"/>
                </a:solidFill>
              </a:rPr>
              <a:t>учащимся </a:t>
            </a:r>
            <a:r>
              <a:rPr lang="ru-RU" dirty="0">
                <a:solidFill>
                  <a:schemeClr val="tx1"/>
                </a:solidFill>
              </a:rPr>
              <a:t>возможность практиковать этот навык в безопасной и благоприятной обстановке.</a:t>
            </a:r>
          </a:p>
        </p:txBody>
      </p:sp>
    </p:spTree>
    <p:extLst>
      <p:ext uri="{BB962C8B-B14F-4D97-AF65-F5344CB8AC3E}">
        <p14:creationId xmlns:p14="http://schemas.microsoft.com/office/powerpoint/2010/main" val="366622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3812" y="115551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Критическое </a:t>
            </a:r>
            <a:r>
              <a:rPr lang="ru-RU" dirty="0" smtClean="0">
                <a:solidFill>
                  <a:schemeClr val="tx1"/>
                </a:solidFill>
              </a:rPr>
              <a:t>мышление.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Групповая </a:t>
            </a:r>
            <a:r>
              <a:rPr lang="ru-RU" dirty="0">
                <a:solidFill>
                  <a:schemeClr val="tx1"/>
                </a:solidFill>
              </a:rPr>
              <a:t>работа также способствует развитию навыков критического мышления. </a:t>
            </a:r>
            <a:r>
              <a:rPr lang="ru-RU" dirty="0" smtClean="0">
                <a:solidFill>
                  <a:schemeClr val="tx1"/>
                </a:solidFill>
              </a:rPr>
              <a:t>Учащихся побуждают </a:t>
            </a:r>
            <a:r>
              <a:rPr lang="ru-RU" dirty="0">
                <a:solidFill>
                  <a:schemeClr val="tx1"/>
                </a:solidFill>
              </a:rPr>
              <a:t>анализировать, оценивать и синтезировать информацию в процессе совместной работы над заданием. Это может привести к более глубокому пониманию материала и помочь учащимся развить свои аналитические способности и навыки решения проблем.</a:t>
            </a:r>
          </a:p>
        </p:txBody>
      </p:sp>
    </p:spTree>
    <p:extLst>
      <p:ext uri="{BB962C8B-B14F-4D97-AF65-F5344CB8AC3E}">
        <p14:creationId xmlns:p14="http://schemas.microsoft.com/office/powerpoint/2010/main" val="3935664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6865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Примеры групповой </a:t>
            </a:r>
            <a:r>
              <a:rPr lang="ru-RU" dirty="0" smtClean="0">
                <a:solidFill>
                  <a:schemeClr val="tx1"/>
                </a:solidFill>
              </a:rPr>
              <a:t>работы </a:t>
            </a:r>
            <a:r>
              <a:rPr lang="ru-RU" dirty="0">
                <a:solidFill>
                  <a:schemeClr val="tx1"/>
                </a:solidFill>
              </a:rPr>
              <a:t>по </a:t>
            </a:r>
            <a:r>
              <a:rPr lang="ru-RU" dirty="0" smtClean="0">
                <a:solidFill>
                  <a:schemeClr val="tx1"/>
                </a:solidFill>
              </a:rPr>
              <a:t>литературе.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Одним </a:t>
            </a:r>
            <a:r>
              <a:rPr lang="ru-RU" dirty="0">
                <a:solidFill>
                  <a:schemeClr val="tx1"/>
                </a:solidFill>
              </a:rPr>
              <a:t>из примеров групповой работы в классе литературы являются литературные кружки. В литературных кружках учащиеся делятся на небольшие группы и </a:t>
            </a:r>
            <a:r>
              <a:rPr lang="ru-RU" dirty="0" smtClean="0">
                <a:solidFill>
                  <a:schemeClr val="tx1"/>
                </a:solidFill>
              </a:rPr>
              <a:t>получают эпизод для пересказа. </a:t>
            </a:r>
            <a:r>
              <a:rPr lang="ru-RU" dirty="0">
                <a:solidFill>
                  <a:schemeClr val="tx1"/>
                </a:solidFill>
              </a:rPr>
              <a:t>Каждому ученику в группе отводится определенная роль, например, руководителя дискуссии, резюмирующего или </a:t>
            </a:r>
            <a:r>
              <a:rPr lang="ru-RU" dirty="0" smtClean="0">
                <a:solidFill>
                  <a:schemeClr val="tx1"/>
                </a:solidFill>
              </a:rPr>
              <a:t>соединяющего. Цель- </a:t>
            </a:r>
            <a:r>
              <a:rPr lang="ru-RU" dirty="0">
                <a:solidFill>
                  <a:schemeClr val="tx1"/>
                </a:solidFill>
              </a:rPr>
              <a:t>обсудить </a:t>
            </a:r>
            <a:r>
              <a:rPr lang="ru-RU" dirty="0" smtClean="0">
                <a:solidFill>
                  <a:schemeClr val="tx1"/>
                </a:solidFill>
              </a:rPr>
              <a:t>эпизод и </a:t>
            </a:r>
            <a:r>
              <a:rPr lang="ru-RU" dirty="0">
                <a:solidFill>
                  <a:schemeClr val="tx1"/>
                </a:solidFill>
              </a:rPr>
              <a:t>поделиться своими идеями.</a:t>
            </a:r>
          </a:p>
        </p:txBody>
      </p:sp>
    </p:spTree>
    <p:extLst>
      <p:ext uri="{BB962C8B-B14F-4D97-AF65-F5344CB8AC3E}">
        <p14:creationId xmlns:p14="http://schemas.microsoft.com/office/powerpoint/2010/main" val="3336903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0164" y="664191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Дискуссия.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Другой </a:t>
            </a:r>
            <a:r>
              <a:rPr lang="ru-RU" dirty="0">
                <a:solidFill>
                  <a:schemeClr val="tx1"/>
                </a:solidFill>
              </a:rPr>
              <a:t>пример групповой работы в </a:t>
            </a:r>
            <a:r>
              <a:rPr lang="ru-RU" dirty="0" smtClean="0">
                <a:solidFill>
                  <a:schemeClr val="tx1"/>
                </a:solidFill>
              </a:rPr>
              <a:t>классе- </a:t>
            </a:r>
            <a:r>
              <a:rPr lang="ru-RU" dirty="0">
                <a:solidFill>
                  <a:schemeClr val="tx1"/>
                </a:solidFill>
              </a:rPr>
              <a:t>дебаты. Учащиеся делятся на небольшие группы и получают тему для дебатов. Каждой группе </a:t>
            </a:r>
            <a:r>
              <a:rPr lang="ru-RU" dirty="0" smtClean="0">
                <a:solidFill>
                  <a:schemeClr val="tx1"/>
                </a:solidFill>
              </a:rPr>
              <a:t>дается задание, </a:t>
            </a:r>
            <a:r>
              <a:rPr lang="ru-RU" dirty="0">
                <a:solidFill>
                  <a:schemeClr val="tx1"/>
                </a:solidFill>
              </a:rPr>
              <a:t>и они должны провести исследование и подготовить аргументы в поддержку своей позиции. Затем группы </a:t>
            </a:r>
            <a:r>
              <a:rPr lang="ru-RU" dirty="0" smtClean="0">
                <a:solidFill>
                  <a:schemeClr val="tx1"/>
                </a:solidFill>
              </a:rPr>
              <a:t>представляют </a:t>
            </a:r>
            <a:r>
              <a:rPr lang="ru-RU" dirty="0">
                <a:solidFill>
                  <a:schemeClr val="tx1"/>
                </a:solidFill>
              </a:rPr>
              <a:t>свои аргументы и отвечают </a:t>
            </a:r>
            <a:r>
              <a:rPr lang="ru-RU" dirty="0" smtClean="0">
                <a:solidFill>
                  <a:schemeClr val="tx1"/>
                </a:solidFill>
              </a:rPr>
              <a:t>на вопросы своих одноклассников.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843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3812" y="123739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Групповая письменная </a:t>
            </a:r>
            <a:r>
              <a:rPr lang="ru-RU" dirty="0" smtClean="0">
                <a:solidFill>
                  <a:schemeClr val="tx1"/>
                </a:solidFill>
              </a:rPr>
              <a:t>работа.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Групповое </a:t>
            </a:r>
            <a:r>
              <a:rPr lang="ru-RU" dirty="0">
                <a:solidFill>
                  <a:schemeClr val="tx1"/>
                </a:solidFill>
              </a:rPr>
              <a:t>письмо - еще один эффективный вид групповой работы. Учащиеся делятся на небольшие группы и получают задание написать сочинение. Каждый ученик в группе вносит свой вклад в написание, и они вместе работают над созданием целостного произведения.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358909804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</TotalTime>
  <Words>89</Words>
  <Application>Microsoft Office PowerPoint</Application>
  <PresentationFormat>Широкоэкранный</PresentationFormat>
  <Paragraphs>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Грань</vt:lpstr>
      <vt:lpstr>Групповая работа как эффективный вид деятельности на уроках русского языка и литературы.  </vt:lpstr>
      <vt:lpstr>Групповая работа - это распространенная стратегия преподавания, которая используется во многих предметах, включая русский язык и литературу. Она предполагает совместную работу учащихся в малых группах для достижения общей цели. Групповая работа - ценный инструмент для преподавателей языка и литературы, поскольку она способствует развитию сотрудничества, общения и критического мышления.</vt:lpstr>
      <vt:lpstr>         Преимущества групповой работы   Сотрудничество. Групповая работа побуждает учащихся к сотрудничеству и совместной работе для достижения общей цели. Это может быть особенно полезно на уроках языка и литературы, поскольку позволяет учащимся практиковать свои коммуникативные навыки и учиться друг у друга. Работая в группе, учащиеся могут делиться своими идеями и мнениями, что может привести к более глубокому пониманию материала.</vt:lpstr>
      <vt:lpstr>Общение. Работа в группе также требует от учащихся эффективного общения друг с другом. Это может включать выслушивание друг друга, задавание вопросов и предоставление обратной связи. Эффективное общение - важный навык для успеха в любой области, а групповая работа дает учащимся возможность практиковать этот навык в безопасной и благоприятной обстановке.</vt:lpstr>
      <vt:lpstr>Критическое мышление. Групповая работа также способствует развитию навыков критического мышления. Учащихся побуждают анализировать, оценивать и синтезировать информацию в процессе совместной работы над заданием. Это может привести к более глубокому пониманию материала и помочь учащимся развить свои аналитические способности и навыки решения проблем.</vt:lpstr>
      <vt:lpstr>Примеры групповой работы по литературе.  Одним из примеров групповой работы в классе литературы являются литературные кружки. В литературных кружках учащиеся делятся на небольшие группы и получают эпизод для пересказа. Каждому ученику в группе отводится определенная роль, например, руководителя дискуссии, резюмирующего или соединяющего. Цель- обсудить эпизод и поделиться своими идеями.</vt:lpstr>
      <vt:lpstr>Дискуссия. Другой пример групповой работы в классе- дебаты. Учащиеся делятся на небольшие группы и получают тему для дебатов. Каждой группе дается задание, и они должны провести исследование и подготовить аргументы в поддержку своей позиции. Затем группы представляют свои аргументы и отвечают на вопросы своих одноклассников.</vt:lpstr>
      <vt:lpstr>Групповая письменная работа. Групповое письмо - еще один эффективный вид групповой работы. Учащиеся делятся на небольшие группы и получают задание написать сочинение. Каждый ученик в группе вносит свой вклад в написание, и они вместе работают над созданием целостного произведения.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Групповая работа как эффективный вид деятельности на уроках русского языка и литературы.  </dc:title>
  <dc:creator>пользователь</dc:creator>
  <cp:lastModifiedBy>пользователь</cp:lastModifiedBy>
  <cp:revision>5</cp:revision>
  <dcterms:created xsi:type="dcterms:W3CDTF">2023-03-30T14:32:44Z</dcterms:created>
  <dcterms:modified xsi:type="dcterms:W3CDTF">2023-03-30T15:47:19Z</dcterms:modified>
</cp:coreProperties>
</file>