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71" r:id="rId4"/>
    <p:sldId id="269" r:id="rId5"/>
    <p:sldId id="260" r:id="rId6"/>
    <p:sldId id="261" r:id="rId7"/>
    <p:sldId id="272" r:id="rId8"/>
    <p:sldId id="273" r:id="rId9"/>
    <p:sldId id="26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65" r:id="rId21"/>
    <p:sldId id="266" r:id="rId22"/>
    <p:sldId id="267" r:id="rId23"/>
    <p:sldId id="270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9562F-FB5E-40D7-B59B-A392B74A0F5E}" type="doc">
      <dgm:prSet loTypeId="urn:microsoft.com/office/officeart/2005/8/layout/radial4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81A1648-C584-4BB9-99EB-CE49C371086B}">
      <dgm:prSet phldrT="[Текст]"/>
      <dgm:spPr/>
      <dgm:t>
        <a:bodyPr/>
        <a:lstStyle/>
        <a:p>
          <a:r>
            <a:rPr lang="ru-RU" dirty="0" smtClean="0"/>
            <a:t>целью своей работы считаю следующее:</a:t>
          </a:r>
          <a:br>
            <a:rPr lang="ru-RU" dirty="0" smtClean="0"/>
          </a:br>
          <a:endParaRPr lang="ru-RU" dirty="0"/>
        </a:p>
      </dgm:t>
    </dgm:pt>
    <dgm:pt modelId="{398BF645-1919-4949-A705-0A3AFE9C5E19}" type="parTrans" cxnId="{6A7D0A1D-84CE-4E2B-B858-A0E12B902DAE}">
      <dgm:prSet/>
      <dgm:spPr/>
      <dgm:t>
        <a:bodyPr/>
        <a:lstStyle/>
        <a:p>
          <a:endParaRPr lang="ru-RU"/>
        </a:p>
      </dgm:t>
    </dgm:pt>
    <dgm:pt modelId="{13BA2047-F971-4CB7-AE64-117796C5FBDA}" type="sibTrans" cxnId="{6A7D0A1D-84CE-4E2B-B858-A0E12B902DAE}">
      <dgm:prSet/>
      <dgm:spPr/>
      <dgm:t>
        <a:bodyPr/>
        <a:lstStyle/>
        <a:p>
          <a:endParaRPr lang="ru-RU"/>
        </a:p>
      </dgm:t>
    </dgm:pt>
    <dgm:pt modelId="{4F51152B-CBA8-440A-A404-3A9AF1194444}">
      <dgm:prSet phldrT="[Текст]" custT="1"/>
      <dgm:spPr/>
      <dgm:t>
        <a:bodyPr/>
        <a:lstStyle/>
        <a:p>
          <a:r>
            <a:rPr lang="ru-RU" sz="2000" dirty="0" smtClean="0"/>
            <a:t>Своевременное оказание психологической поддержки детям, направленную на обеспечение их психоэмоционального благополучия посредством использования перспективных коррекционно-развивающих средств.</a:t>
          </a:r>
          <a:endParaRPr lang="ru-RU" sz="2000" dirty="0"/>
        </a:p>
      </dgm:t>
    </dgm:pt>
    <dgm:pt modelId="{9E0FFD60-A8C5-40F3-9C11-D70449113868}" type="parTrans" cxnId="{77151638-54AC-4D68-9A72-76558942E42A}">
      <dgm:prSet/>
      <dgm:spPr/>
      <dgm:t>
        <a:bodyPr/>
        <a:lstStyle/>
        <a:p>
          <a:endParaRPr lang="ru-RU"/>
        </a:p>
      </dgm:t>
    </dgm:pt>
    <dgm:pt modelId="{ACC634C3-57C0-44CC-9FE9-9535242F4403}" type="sibTrans" cxnId="{77151638-54AC-4D68-9A72-76558942E42A}">
      <dgm:prSet/>
      <dgm:spPr/>
      <dgm:t>
        <a:bodyPr/>
        <a:lstStyle/>
        <a:p>
          <a:endParaRPr lang="ru-RU"/>
        </a:p>
      </dgm:t>
    </dgm:pt>
    <dgm:pt modelId="{9F6E4C8E-A8AA-4D92-BB5D-492EAF456592}">
      <dgm:prSet phldrT="[Текст]"/>
      <dgm:spPr/>
      <dgm:t>
        <a:bodyPr/>
        <a:lstStyle/>
        <a:p>
          <a:r>
            <a:rPr lang="ru-RU" dirty="0" smtClean="0"/>
            <a:t>Обеспечение безопасности и сохранение психологического здоровья детей, как основу для полноценного психического развития ребенка на всех этапах дошкольного детства.</a:t>
          </a:r>
        </a:p>
        <a:p>
          <a:endParaRPr lang="ru-RU" dirty="0"/>
        </a:p>
      </dgm:t>
    </dgm:pt>
    <dgm:pt modelId="{31085730-646B-45A8-A302-0C3C0A85E975}" type="parTrans" cxnId="{34FA43A7-F9EE-4D5C-A926-652F3C3E8C6F}">
      <dgm:prSet/>
      <dgm:spPr/>
      <dgm:t>
        <a:bodyPr/>
        <a:lstStyle/>
        <a:p>
          <a:endParaRPr lang="ru-RU"/>
        </a:p>
      </dgm:t>
    </dgm:pt>
    <dgm:pt modelId="{37412E9D-26CD-4D7C-A5B8-DD06B328FA87}" type="sibTrans" cxnId="{34FA43A7-F9EE-4D5C-A926-652F3C3E8C6F}">
      <dgm:prSet/>
      <dgm:spPr/>
      <dgm:t>
        <a:bodyPr/>
        <a:lstStyle/>
        <a:p>
          <a:endParaRPr lang="ru-RU"/>
        </a:p>
      </dgm:t>
    </dgm:pt>
    <dgm:pt modelId="{F0D1126F-FB06-48FC-80B9-F6524EAD53FE}" type="pres">
      <dgm:prSet presAssocID="{F1A9562F-FB5E-40D7-B59B-A392B74A0F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5C7B31-529A-491D-AF98-CF9128B101F4}" type="pres">
      <dgm:prSet presAssocID="{B81A1648-C584-4BB9-99EB-CE49C371086B}" presName="centerShape" presStyleLbl="node0" presStyleIdx="0" presStyleCnt="1" custScaleX="232036" custLinFactNeighborX="-1514" custLinFactNeighborY="10134"/>
      <dgm:spPr/>
      <dgm:t>
        <a:bodyPr/>
        <a:lstStyle/>
        <a:p>
          <a:endParaRPr lang="ru-RU"/>
        </a:p>
      </dgm:t>
    </dgm:pt>
    <dgm:pt modelId="{E3759BB2-2070-435A-B65E-0B8D4A812A32}" type="pres">
      <dgm:prSet presAssocID="{9E0FFD60-A8C5-40F3-9C11-D70449113868}" presName="parTrans" presStyleLbl="bgSibTrans2D1" presStyleIdx="0" presStyleCnt="2" custAng="11102689" custScaleX="40021" custLinFactNeighborX="9953" custLinFactNeighborY="91046"/>
      <dgm:spPr/>
      <dgm:t>
        <a:bodyPr/>
        <a:lstStyle/>
        <a:p>
          <a:endParaRPr lang="ru-RU"/>
        </a:p>
      </dgm:t>
    </dgm:pt>
    <dgm:pt modelId="{31D3F833-1C1B-4313-9656-722467739BED}" type="pres">
      <dgm:prSet presAssocID="{4F51152B-CBA8-440A-A404-3A9AF1194444}" presName="node" presStyleLbl="node1" presStyleIdx="0" presStyleCnt="2" custScaleX="174264" custScaleY="130549" custRadScaleRad="107563" custRadScaleInc="20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18834-03DD-4BE4-B87E-F677833F5638}" type="pres">
      <dgm:prSet presAssocID="{31085730-646B-45A8-A302-0C3C0A85E975}" presName="parTrans" presStyleLbl="bgSibTrans2D1" presStyleIdx="1" presStyleCnt="2" custAng="10656110" custScaleX="35345" custLinFactY="3073" custLinFactNeighborX="-19113" custLinFactNeighborY="100000"/>
      <dgm:spPr/>
      <dgm:t>
        <a:bodyPr/>
        <a:lstStyle/>
        <a:p>
          <a:endParaRPr lang="ru-RU"/>
        </a:p>
      </dgm:t>
    </dgm:pt>
    <dgm:pt modelId="{65F3451F-20E6-4357-9B32-65A3C3FFB338}" type="pres">
      <dgm:prSet presAssocID="{9F6E4C8E-A8AA-4D92-BB5D-492EAF456592}" presName="node" presStyleLbl="node1" presStyleIdx="1" presStyleCnt="2" custScaleX="161536" custScaleY="133458" custRadScaleRad="111611" custRadScaleInc="-19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7D0A1D-84CE-4E2B-B858-A0E12B902DAE}" srcId="{F1A9562F-FB5E-40D7-B59B-A392B74A0F5E}" destId="{B81A1648-C584-4BB9-99EB-CE49C371086B}" srcOrd="0" destOrd="0" parTransId="{398BF645-1919-4949-A705-0A3AFE9C5E19}" sibTransId="{13BA2047-F971-4CB7-AE64-117796C5FBDA}"/>
    <dgm:cxn modelId="{D30D737E-F39F-469D-9804-24A0368A27EA}" type="presOf" srcId="{9E0FFD60-A8C5-40F3-9C11-D70449113868}" destId="{E3759BB2-2070-435A-B65E-0B8D4A812A32}" srcOrd="0" destOrd="0" presId="urn:microsoft.com/office/officeart/2005/8/layout/radial4"/>
    <dgm:cxn modelId="{ED4CA5E1-8DBE-4E8E-8CE6-6E5DD3C02BD9}" type="presOf" srcId="{9F6E4C8E-A8AA-4D92-BB5D-492EAF456592}" destId="{65F3451F-20E6-4357-9B32-65A3C3FFB338}" srcOrd="0" destOrd="0" presId="urn:microsoft.com/office/officeart/2005/8/layout/radial4"/>
    <dgm:cxn modelId="{DAC02518-4B39-4A11-87F4-EDF13253D4E5}" type="presOf" srcId="{F1A9562F-FB5E-40D7-B59B-A392B74A0F5E}" destId="{F0D1126F-FB06-48FC-80B9-F6524EAD53FE}" srcOrd="0" destOrd="0" presId="urn:microsoft.com/office/officeart/2005/8/layout/radial4"/>
    <dgm:cxn modelId="{77151638-54AC-4D68-9A72-76558942E42A}" srcId="{B81A1648-C584-4BB9-99EB-CE49C371086B}" destId="{4F51152B-CBA8-440A-A404-3A9AF1194444}" srcOrd="0" destOrd="0" parTransId="{9E0FFD60-A8C5-40F3-9C11-D70449113868}" sibTransId="{ACC634C3-57C0-44CC-9FE9-9535242F4403}"/>
    <dgm:cxn modelId="{AC1C8C50-C0CF-4D82-B553-6D88D7E04CB1}" type="presOf" srcId="{31085730-646B-45A8-A302-0C3C0A85E975}" destId="{6F918834-03DD-4BE4-B87E-F677833F5638}" srcOrd="0" destOrd="0" presId="urn:microsoft.com/office/officeart/2005/8/layout/radial4"/>
    <dgm:cxn modelId="{7D2DAFC2-C723-4246-9AB6-DC15493C70E5}" type="presOf" srcId="{4F51152B-CBA8-440A-A404-3A9AF1194444}" destId="{31D3F833-1C1B-4313-9656-722467739BED}" srcOrd="0" destOrd="0" presId="urn:microsoft.com/office/officeart/2005/8/layout/radial4"/>
    <dgm:cxn modelId="{34FA43A7-F9EE-4D5C-A926-652F3C3E8C6F}" srcId="{B81A1648-C584-4BB9-99EB-CE49C371086B}" destId="{9F6E4C8E-A8AA-4D92-BB5D-492EAF456592}" srcOrd="1" destOrd="0" parTransId="{31085730-646B-45A8-A302-0C3C0A85E975}" sibTransId="{37412E9D-26CD-4D7C-A5B8-DD06B328FA87}"/>
    <dgm:cxn modelId="{8C720550-F09A-40FE-85CA-C237F4BA8CDF}" type="presOf" srcId="{B81A1648-C584-4BB9-99EB-CE49C371086B}" destId="{0E5C7B31-529A-491D-AF98-CF9128B101F4}" srcOrd="0" destOrd="0" presId="urn:microsoft.com/office/officeart/2005/8/layout/radial4"/>
    <dgm:cxn modelId="{DEAA3CAD-D3AD-4096-B255-1993ED8BF42A}" type="presParOf" srcId="{F0D1126F-FB06-48FC-80B9-F6524EAD53FE}" destId="{0E5C7B31-529A-491D-AF98-CF9128B101F4}" srcOrd="0" destOrd="0" presId="urn:microsoft.com/office/officeart/2005/8/layout/radial4"/>
    <dgm:cxn modelId="{63556A50-94EA-4488-94EE-74BD481F0C07}" type="presParOf" srcId="{F0D1126F-FB06-48FC-80B9-F6524EAD53FE}" destId="{E3759BB2-2070-435A-B65E-0B8D4A812A32}" srcOrd="1" destOrd="0" presId="urn:microsoft.com/office/officeart/2005/8/layout/radial4"/>
    <dgm:cxn modelId="{54B51DDA-B23D-4D7A-B02C-05F70148B300}" type="presParOf" srcId="{F0D1126F-FB06-48FC-80B9-F6524EAD53FE}" destId="{31D3F833-1C1B-4313-9656-722467739BED}" srcOrd="2" destOrd="0" presId="urn:microsoft.com/office/officeart/2005/8/layout/radial4"/>
    <dgm:cxn modelId="{68AAF43C-30E2-4A61-87C4-AAB493B8CEA7}" type="presParOf" srcId="{F0D1126F-FB06-48FC-80B9-F6524EAD53FE}" destId="{6F918834-03DD-4BE4-B87E-F677833F5638}" srcOrd="3" destOrd="0" presId="urn:microsoft.com/office/officeart/2005/8/layout/radial4"/>
    <dgm:cxn modelId="{50584241-6B9C-4CD2-8ED8-DF2345A467F0}" type="presParOf" srcId="{F0D1126F-FB06-48FC-80B9-F6524EAD53FE}" destId="{65F3451F-20E6-4357-9B32-65A3C3FFB33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50B0B7-257C-48B7-BBDB-B51A99EA029B}" type="doc">
      <dgm:prSet loTypeId="urn:microsoft.com/office/officeart/2008/layout/HorizontalMultiLevelHierarchy" loCatId="hierarchy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29881A9-4E31-4E19-B6DD-4863579FD6A0}">
      <dgm:prSet phldrT="[Текст]"/>
      <dgm:spPr/>
      <dgm:t>
        <a:bodyPr/>
        <a:lstStyle/>
        <a:p>
          <a:r>
            <a:rPr lang="ru-RU" dirty="0" smtClean="0"/>
            <a:t>Работа </a:t>
          </a:r>
          <a:endParaRPr lang="ru-RU" dirty="0"/>
        </a:p>
      </dgm:t>
    </dgm:pt>
    <dgm:pt modelId="{5BA3EDF9-127C-4104-A3FA-DB77538A2D44}" type="parTrans" cxnId="{8616F981-0110-421C-8121-9591614DF7F2}">
      <dgm:prSet/>
      <dgm:spPr/>
      <dgm:t>
        <a:bodyPr/>
        <a:lstStyle/>
        <a:p>
          <a:endParaRPr lang="ru-RU"/>
        </a:p>
      </dgm:t>
    </dgm:pt>
    <dgm:pt modelId="{8FD7EB1F-FCB9-43CA-942E-63333F5AF5B0}" type="sibTrans" cxnId="{8616F981-0110-421C-8121-9591614DF7F2}">
      <dgm:prSet/>
      <dgm:spPr/>
      <dgm:t>
        <a:bodyPr/>
        <a:lstStyle/>
        <a:p>
          <a:endParaRPr lang="ru-RU"/>
        </a:p>
      </dgm:t>
    </dgm:pt>
    <dgm:pt modelId="{D1BEC6BE-3CAE-4618-9339-4A9DC7690BF5}">
      <dgm:prSet phldrT="[Текст]"/>
      <dgm:spPr/>
      <dgm:t>
        <a:bodyPr/>
        <a:lstStyle/>
        <a:p>
          <a:r>
            <a:rPr lang="ru-RU" dirty="0" smtClean="0"/>
            <a:t>С детьми </a:t>
          </a:r>
          <a:endParaRPr lang="ru-RU" dirty="0"/>
        </a:p>
      </dgm:t>
    </dgm:pt>
    <dgm:pt modelId="{8E97B48C-A3BA-4A4B-81B8-5AC0DA9EDC6E}" type="parTrans" cxnId="{E62DBCA4-0E4B-4EC3-B368-5333B19BDAD3}">
      <dgm:prSet/>
      <dgm:spPr/>
      <dgm:t>
        <a:bodyPr/>
        <a:lstStyle/>
        <a:p>
          <a:endParaRPr lang="ru-RU"/>
        </a:p>
      </dgm:t>
    </dgm:pt>
    <dgm:pt modelId="{18B4B484-60D1-45FF-8017-8DA5B3DFF616}" type="sibTrans" cxnId="{E62DBCA4-0E4B-4EC3-B368-5333B19BDAD3}">
      <dgm:prSet/>
      <dgm:spPr/>
      <dgm:t>
        <a:bodyPr/>
        <a:lstStyle/>
        <a:p>
          <a:endParaRPr lang="ru-RU"/>
        </a:p>
      </dgm:t>
    </dgm:pt>
    <dgm:pt modelId="{3F08666D-C3EA-4F7F-830D-1754FFD384F2}">
      <dgm:prSet phldrT="[Текст]"/>
      <dgm:spPr/>
      <dgm:t>
        <a:bodyPr/>
        <a:lstStyle/>
        <a:p>
          <a:r>
            <a:rPr lang="ru-RU" dirty="0" smtClean="0"/>
            <a:t>С педагогами</a:t>
          </a:r>
          <a:endParaRPr lang="ru-RU" dirty="0"/>
        </a:p>
      </dgm:t>
    </dgm:pt>
    <dgm:pt modelId="{7F0F5BE1-1589-4161-8D4D-4235CBB1541F}" type="parTrans" cxnId="{55818D9C-F298-4DEC-B196-35123FCEA661}">
      <dgm:prSet/>
      <dgm:spPr/>
      <dgm:t>
        <a:bodyPr/>
        <a:lstStyle/>
        <a:p>
          <a:endParaRPr lang="ru-RU"/>
        </a:p>
      </dgm:t>
    </dgm:pt>
    <dgm:pt modelId="{8BFDBC2B-A520-450F-A0BE-C3442639AED2}" type="sibTrans" cxnId="{55818D9C-F298-4DEC-B196-35123FCEA661}">
      <dgm:prSet/>
      <dgm:spPr/>
      <dgm:t>
        <a:bodyPr/>
        <a:lstStyle/>
        <a:p>
          <a:endParaRPr lang="ru-RU"/>
        </a:p>
      </dgm:t>
    </dgm:pt>
    <dgm:pt modelId="{69DE473D-DD24-4A5E-948F-8D894A4F38A7}">
      <dgm:prSet phldrT="[Текст]"/>
      <dgm:spPr/>
      <dgm:t>
        <a:bodyPr/>
        <a:lstStyle/>
        <a:p>
          <a:r>
            <a:rPr lang="ru-RU" dirty="0" smtClean="0"/>
            <a:t>С</a:t>
          </a:r>
          <a:r>
            <a:rPr lang="en-US" dirty="0" smtClean="0"/>
            <a:t> </a:t>
          </a:r>
          <a:r>
            <a:rPr lang="ru-RU" dirty="0" smtClean="0"/>
            <a:t>родителями</a:t>
          </a:r>
          <a:endParaRPr lang="ru-RU" dirty="0"/>
        </a:p>
      </dgm:t>
    </dgm:pt>
    <dgm:pt modelId="{BA2C4E43-EF33-4577-AAB6-265ABB78EA9A}" type="parTrans" cxnId="{95199F8A-7BB5-4E63-96CF-6CDB13A62043}">
      <dgm:prSet/>
      <dgm:spPr/>
      <dgm:t>
        <a:bodyPr/>
        <a:lstStyle/>
        <a:p>
          <a:endParaRPr lang="ru-RU"/>
        </a:p>
      </dgm:t>
    </dgm:pt>
    <dgm:pt modelId="{206DC166-FCFB-4BA5-B76C-AC0BB2ECFBCB}" type="sibTrans" cxnId="{95199F8A-7BB5-4E63-96CF-6CDB13A62043}">
      <dgm:prSet/>
      <dgm:spPr/>
      <dgm:t>
        <a:bodyPr/>
        <a:lstStyle/>
        <a:p>
          <a:endParaRPr lang="ru-RU"/>
        </a:p>
      </dgm:t>
    </dgm:pt>
    <dgm:pt modelId="{21151AF3-F5D5-46DA-BEC6-89E258636E04}" type="pres">
      <dgm:prSet presAssocID="{0A50B0B7-257C-48B7-BBDB-B51A99EA02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65BE3C-E374-4F23-A2BF-F302519F8361}" type="pres">
      <dgm:prSet presAssocID="{B29881A9-4E31-4E19-B6DD-4863579FD6A0}" presName="root1" presStyleCnt="0"/>
      <dgm:spPr/>
      <dgm:t>
        <a:bodyPr/>
        <a:lstStyle/>
        <a:p>
          <a:endParaRPr lang="ru-RU"/>
        </a:p>
      </dgm:t>
    </dgm:pt>
    <dgm:pt modelId="{AA82CC01-5B7A-4866-8F09-13601A641E76}" type="pres">
      <dgm:prSet presAssocID="{B29881A9-4E31-4E19-B6DD-4863579FD6A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FB1AC0-85B3-4D3D-A611-288732A30C92}" type="pres">
      <dgm:prSet presAssocID="{B29881A9-4E31-4E19-B6DD-4863579FD6A0}" presName="level2hierChild" presStyleCnt="0"/>
      <dgm:spPr/>
      <dgm:t>
        <a:bodyPr/>
        <a:lstStyle/>
        <a:p>
          <a:endParaRPr lang="ru-RU"/>
        </a:p>
      </dgm:t>
    </dgm:pt>
    <dgm:pt modelId="{E90E4C23-1ED7-4C6B-A007-50110FC27BE2}" type="pres">
      <dgm:prSet presAssocID="{8E97B48C-A3BA-4A4B-81B8-5AC0DA9EDC6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EBC1DDDF-A2FE-4F27-BC7C-28E3EDF84A6D}" type="pres">
      <dgm:prSet presAssocID="{8E97B48C-A3BA-4A4B-81B8-5AC0DA9EDC6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13B1DC48-57C3-4204-B319-4E00B18E41FE}" type="pres">
      <dgm:prSet presAssocID="{D1BEC6BE-3CAE-4618-9339-4A9DC7690BF5}" presName="root2" presStyleCnt="0"/>
      <dgm:spPr/>
      <dgm:t>
        <a:bodyPr/>
        <a:lstStyle/>
        <a:p>
          <a:endParaRPr lang="ru-RU"/>
        </a:p>
      </dgm:t>
    </dgm:pt>
    <dgm:pt modelId="{83363670-CFAC-40EB-AA25-34FDE90387C2}" type="pres">
      <dgm:prSet presAssocID="{D1BEC6BE-3CAE-4618-9339-4A9DC7690BF5}" presName="LevelTwoTextNode" presStyleLbl="node2" presStyleIdx="0" presStyleCnt="3" custScaleX="1946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900304-131F-4F42-8B8A-CE1C242EB65D}" type="pres">
      <dgm:prSet presAssocID="{D1BEC6BE-3CAE-4618-9339-4A9DC7690BF5}" presName="level3hierChild" presStyleCnt="0"/>
      <dgm:spPr/>
      <dgm:t>
        <a:bodyPr/>
        <a:lstStyle/>
        <a:p>
          <a:endParaRPr lang="ru-RU"/>
        </a:p>
      </dgm:t>
    </dgm:pt>
    <dgm:pt modelId="{3C635DE8-EE7D-4EB8-9CA3-7E81D44EA284}" type="pres">
      <dgm:prSet presAssocID="{7F0F5BE1-1589-4161-8D4D-4235CBB1541F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4DCC862-4773-4D65-B2FF-568E4F74462F}" type="pres">
      <dgm:prSet presAssocID="{7F0F5BE1-1589-4161-8D4D-4235CBB1541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6205E5B-CA97-4809-9A52-4DB662B2616B}" type="pres">
      <dgm:prSet presAssocID="{3F08666D-C3EA-4F7F-830D-1754FFD384F2}" presName="root2" presStyleCnt="0"/>
      <dgm:spPr/>
      <dgm:t>
        <a:bodyPr/>
        <a:lstStyle/>
        <a:p>
          <a:endParaRPr lang="ru-RU"/>
        </a:p>
      </dgm:t>
    </dgm:pt>
    <dgm:pt modelId="{E35EF493-1B5B-428F-9F33-EEE2ACEDDE01}" type="pres">
      <dgm:prSet presAssocID="{3F08666D-C3EA-4F7F-830D-1754FFD384F2}" presName="LevelTwoTextNode" presStyleLbl="node2" presStyleIdx="1" presStyleCnt="3" custScaleX="1953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08FDC5-17B9-4DAA-A6E1-9BD4FB970DAB}" type="pres">
      <dgm:prSet presAssocID="{3F08666D-C3EA-4F7F-830D-1754FFD384F2}" presName="level3hierChild" presStyleCnt="0"/>
      <dgm:spPr/>
      <dgm:t>
        <a:bodyPr/>
        <a:lstStyle/>
        <a:p>
          <a:endParaRPr lang="ru-RU"/>
        </a:p>
      </dgm:t>
    </dgm:pt>
    <dgm:pt modelId="{CB217F32-94A6-4573-968E-6F0D18523A69}" type="pres">
      <dgm:prSet presAssocID="{BA2C4E43-EF33-4577-AAB6-265ABB78EA9A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FE18C37B-BA1C-40EF-AED0-A22DDAEA7368}" type="pres">
      <dgm:prSet presAssocID="{BA2C4E43-EF33-4577-AAB6-265ABB78EA9A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B043F4A-48C8-469D-BCAB-492421906B16}" type="pres">
      <dgm:prSet presAssocID="{69DE473D-DD24-4A5E-948F-8D894A4F38A7}" presName="root2" presStyleCnt="0"/>
      <dgm:spPr/>
      <dgm:t>
        <a:bodyPr/>
        <a:lstStyle/>
        <a:p>
          <a:endParaRPr lang="ru-RU"/>
        </a:p>
      </dgm:t>
    </dgm:pt>
    <dgm:pt modelId="{D6B31DC3-0A25-44AF-99B8-123D01329E51}" type="pres">
      <dgm:prSet presAssocID="{69DE473D-DD24-4A5E-948F-8D894A4F38A7}" presName="LevelTwoTextNode" presStyleLbl="node2" presStyleIdx="2" presStyleCnt="3" custScaleX="1947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E411F3-BA3C-4760-8326-34CCCD90919D}" type="pres">
      <dgm:prSet presAssocID="{69DE473D-DD24-4A5E-948F-8D894A4F38A7}" presName="level3hierChild" presStyleCnt="0"/>
      <dgm:spPr/>
      <dgm:t>
        <a:bodyPr/>
        <a:lstStyle/>
        <a:p>
          <a:endParaRPr lang="ru-RU"/>
        </a:p>
      </dgm:t>
    </dgm:pt>
  </dgm:ptLst>
  <dgm:cxnLst>
    <dgm:cxn modelId="{C7C8E609-ED1C-4131-8C02-51613508A36B}" type="presOf" srcId="{0A50B0B7-257C-48B7-BBDB-B51A99EA029B}" destId="{21151AF3-F5D5-46DA-BEC6-89E258636E04}" srcOrd="0" destOrd="0" presId="urn:microsoft.com/office/officeart/2008/layout/HorizontalMultiLevelHierarchy"/>
    <dgm:cxn modelId="{1BBB38E7-640B-45CB-86F3-603B72F09A87}" type="presOf" srcId="{BA2C4E43-EF33-4577-AAB6-265ABB78EA9A}" destId="{CB217F32-94A6-4573-968E-6F0D18523A69}" srcOrd="0" destOrd="0" presId="urn:microsoft.com/office/officeart/2008/layout/HorizontalMultiLevelHierarchy"/>
    <dgm:cxn modelId="{1732D6CD-F587-432D-B310-99326676C4DF}" type="presOf" srcId="{BA2C4E43-EF33-4577-AAB6-265ABB78EA9A}" destId="{FE18C37B-BA1C-40EF-AED0-A22DDAEA7368}" srcOrd="1" destOrd="0" presId="urn:microsoft.com/office/officeart/2008/layout/HorizontalMultiLevelHierarchy"/>
    <dgm:cxn modelId="{754C5653-732C-4B5E-8C09-28E220BCBD71}" type="presOf" srcId="{B29881A9-4E31-4E19-B6DD-4863579FD6A0}" destId="{AA82CC01-5B7A-4866-8F09-13601A641E76}" srcOrd="0" destOrd="0" presId="urn:microsoft.com/office/officeart/2008/layout/HorizontalMultiLevelHierarchy"/>
    <dgm:cxn modelId="{55818D9C-F298-4DEC-B196-35123FCEA661}" srcId="{B29881A9-4E31-4E19-B6DD-4863579FD6A0}" destId="{3F08666D-C3EA-4F7F-830D-1754FFD384F2}" srcOrd="1" destOrd="0" parTransId="{7F0F5BE1-1589-4161-8D4D-4235CBB1541F}" sibTransId="{8BFDBC2B-A520-450F-A0BE-C3442639AED2}"/>
    <dgm:cxn modelId="{4A07D1DE-236D-4A80-9A9B-BAD536239CE3}" type="presOf" srcId="{8E97B48C-A3BA-4A4B-81B8-5AC0DA9EDC6E}" destId="{E90E4C23-1ED7-4C6B-A007-50110FC27BE2}" srcOrd="0" destOrd="0" presId="urn:microsoft.com/office/officeart/2008/layout/HorizontalMultiLevelHierarchy"/>
    <dgm:cxn modelId="{95199F8A-7BB5-4E63-96CF-6CDB13A62043}" srcId="{B29881A9-4E31-4E19-B6DD-4863579FD6A0}" destId="{69DE473D-DD24-4A5E-948F-8D894A4F38A7}" srcOrd="2" destOrd="0" parTransId="{BA2C4E43-EF33-4577-AAB6-265ABB78EA9A}" sibTransId="{206DC166-FCFB-4BA5-B76C-AC0BB2ECFBCB}"/>
    <dgm:cxn modelId="{E62DBCA4-0E4B-4EC3-B368-5333B19BDAD3}" srcId="{B29881A9-4E31-4E19-B6DD-4863579FD6A0}" destId="{D1BEC6BE-3CAE-4618-9339-4A9DC7690BF5}" srcOrd="0" destOrd="0" parTransId="{8E97B48C-A3BA-4A4B-81B8-5AC0DA9EDC6E}" sibTransId="{18B4B484-60D1-45FF-8017-8DA5B3DFF616}"/>
    <dgm:cxn modelId="{8616F981-0110-421C-8121-9591614DF7F2}" srcId="{0A50B0B7-257C-48B7-BBDB-B51A99EA029B}" destId="{B29881A9-4E31-4E19-B6DD-4863579FD6A0}" srcOrd="0" destOrd="0" parTransId="{5BA3EDF9-127C-4104-A3FA-DB77538A2D44}" sibTransId="{8FD7EB1F-FCB9-43CA-942E-63333F5AF5B0}"/>
    <dgm:cxn modelId="{4ACE275A-8259-4A3F-821B-56611F6E6DB4}" type="presOf" srcId="{D1BEC6BE-3CAE-4618-9339-4A9DC7690BF5}" destId="{83363670-CFAC-40EB-AA25-34FDE90387C2}" srcOrd="0" destOrd="0" presId="urn:microsoft.com/office/officeart/2008/layout/HorizontalMultiLevelHierarchy"/>
    <dgm:cxn modelId="{13F44D05-B9F8-4E17-B040-76C4034F6588}" type="presOf" srcId="{7F0F5BE1-1589-4161-8D4D-4235CBB1541F}" destId="{3C635DE8-EE7D-4EB8-9CA3-7E81D44EA284}" srcOrd="0" destOrd="0" presId="urn:microsoft.com/office/officeart/2008/layout/HorizontalMultiLevelHierarchy"/>
    <dgm:cxn modelId="{5EF45FFF-40EC-48BD-8E9D-253006C59DB3}" type="presOf" srcId="{8E97B48C-A3BA-4A4B-81B8-5AC0DA9EDC6E}" destId="{EBC1DDDF-A2FE-4F27-BC7C-28E3EDF84A6D}" srcOrd="1" destOrd="0" presId="urn:microsoft.com/office/officeart/2008/layout/HorizontalMultiLevelHierarchy"/>
    <dgm:cxn modelId="{A3355A66-C5CB-4F4A-B15E-8B21D99A23D7}" type="presOf" srcId="{7F0F5BE1-1589-4161-8D4D-4235CBB1541F}" destId="{A4DCC862-4773-4D65-B2FF-568E4F74462F}" srcOrd="1" destOrd="0" presId="urn:microsoft.com/office/officeart/2008/layout/HorizontalMultiLevelHierarchy"/>
    <dgm:cxn modelId="{DC8A7AC4-08DC-4262-811B-30C81C5A284A}" type="presOf" srcId="{3F08666D-C3EA-4F7F-830D-1754FFD384F2}" destId="{E35EF493-1B5B-428F-9F33-EEE2ACEDDE01}" srcOrd="0" destOrd="0" presId="urn:microsoft.com/office/officeart/2008/layout/HorizontalMultiLevelHierarchy"/>
    <dgm:cxn modelId="{8CB3DAE6-25A9-45C7-B3FA-C680A3FE25D8}" type="presOf" srcId="{69DE473D-DD24-4A5E-948F-8D894A4F38A7}" destId="{D6B31DC3-0A25-44AF-99B8-123D01329E51}" srcOrd="0" destOrd="0" presId="urn:microsoft.com/office/officeart/2008/layout/HorizontalMultiLevelHierarchy"/>
    <dgm:cxn modelId="{81FDA873-4824-4C57-8912-26663A992E64}" type="presParOf" srcId="{21151AF3-F5D5-46DA-BEC6-89E258636E04}" destId="{3365BE3C-E374-4F23-A2BF-F302519F8361}" srcOrd="0" destOrd="0" presId="urn:microsoft.com/office/officeart/2008/layout/HorizontalMultiLevelHierarchy"/>
    <dgm:cxn modelId="{1C73FBAE-3C72-4284-B5AE-9AB9A0ADB80E}" type="presParOf" srcId="{3365BE3C-E374-4F23-A2BF-F302519F8361}" destId="{AA82CC01-5B7A-4866-8F09-13601A641E76}" srcOrd="0" destOrd="0" presId="urn:microsoft.com/office/officeart/2008/layout/HorizontalMultiLevelHierarchy"/>
    <dgm:cxn modelId="{509F38DF-4C5B-4C8E-BA9F-250C84DAF4AD}" type="presParOf" srcId="{3365BE3C-E374-4F23-A2BF-F302519F8361}" destId="{E0FB1AC0-85B3-4D3D-A611-288732A30C92}" srcOrd="1" destOrd="0" presId="urn:microsoft.com/office/officeart/2008/layout/HorizontalMultiLevelHierarchy"/>
    <dgm:cxn modelId="{C7AE796B-219E-4088-A679-8ADD97D1DC95}" type="presParOf" srcId="{E0FB1AC0-85B3-4D3D-A611-288732A30C92}" destId="{E90E4C23-1ED7-4C6B-A007-50110FC27BE2}" srcOrd="0" destOrd="0" presId="urn:microsoft.com/office/officeart/2008/layout/HorizontalMultiLevelHierarchy"/>
    <dgm:cxn modelId="{FD0A212F-14C9-4C52-8210-1359E7E70E45}" type="presParOf" srcId="{E90E4C23-1ED7-4C6B-A007-50110FC27BE2}" destId="{EBC1DDDF-A2FE-4F27-BC7C-28E3EDF84A6D}" srcOrd="0" destOrd="0" presId="urn:microsoft.com/office/officeart/2008/layout/HorizontalMultiLevelHierarchy"/>
    <dgm:cxn modelId="{FD462B1E-5FFB-4ADD-BE35-90FD566440DB}" type="presParOf" srcId="{E0FB1AC0-85B3-4D3D-A611-288732A30C92}" destId="{13B1DC48-57C3-4204-B319-4E00B18E41FE}" srcOrd="1" destOrd="0" presId="urn:microsoft.com/office/officeart/2008/layout/HorizontalMultiLevelHierarchy"/>
    <dgm:cxn modelId="{7B3B2ED3-8449-4B84-99C8-FA0B72EAC94E}" type="presParOf" srcId="{13B1DC48-57C3-4204-B319-4E00B18E41FE}" destId="{83363670-CFAC-40EB-AA25-34FDE90387C2}" srcOrd="0" destOrd="0" presId="urn:microsoft.com/office/officeart/2008/layout/HorizontalMultiLevelHierarchy"/>
    <dgm:cxn modelId="{868BB5FA-EAD1-4DD2-821D-FD59C08DDBB7}" type="presParOf" srcId="{13B1DC48-57C3-4204-B319-4E00B18E41FE}" destId="{0E900304-131F-4F42-8B8A-CE1C242EB65D}" srcOrd="1" destOrd="0" presId="urn:microsoft.com/office/officeart/2008/layout/HorizontalMultiLevelHierarchy"/>
    <dgm:cxn modelId="{7057E503-EF8C-4737-B664-EA003A1AD688}" type="presParOf" srcId="{E0FB1AC0-85B3-4D3D-A611-288732A30C92}" destId="{3C635DE8-EE7D-4EB8-9CA3-7E81D44EA284}" srcOrd="2" destOrd="0" presId="urn:microsoft.com/office/officeart/2008/layout/HorizontalMultiLevelHierarchy"/>
    <dgm:cxn modelId="{FA7EC44F-6563-463D-9010-2D5AD2DAF561}" type="presParOf" srcId="{3C635DE8-EE7D-4EB8-9CA3-7E81D44EA284}" destId="{A4DCC862-4773-4D65-B2FF-568E4F74462F}" srcOrd="0" destOrd="0" presId="urn:microsoft.com/office/officeart/2008/layout/HorizontalMultiLevelHierarchy"/>
    <dgm:cxn modelId="{77D3ED7C-AF7A-4B42-B2DF-EC67A773436C}" type="presParOf" srcId="{E0FB1AC0-85B3-4D3D-A611-288732A30C92}" destId="{36205E5B-CA97-4809-9A52-4DB662B2616B}" srcOrd="3" destOrd="0" presId="urn:microsoft.com/office/officeart/2008/layout/HorizontalMultiLevelHierarchy"/>
    <dgm:cxn modelId="{271AF2B7-EB0C-4012-9906-3522138B40CB}" type="presParOf" srcId="{36205E5B-CA97-4809-9A52-4DB662B2616B}" destId="{E35EF493-1B5B-428F-9F33-EEE2ACEDDE01}" srcOrd="0" destOrd="0" presId="urn:microsoft.com/office/officeart/2008/layout/HorizontalMultiLevelHierarchy"/>
    <dgm:cxn modelId="{D1DC027E-1901-40FC-A400-2EAF6B6120C0}" type="presParOf" srcId="{36205E5B-CA97-4809-9A52-4DB662B2616B}" destId="{DC08FDC5-17B9-4DAA-A6E1-9BD4FB970DAB}" srcOrd="1" destOrd="0" presId="urn:microsoft.com/office/officeart/2008/layout/HorizontalMultiLevelHierarchy"/>
    <dgm:cxn modelId="{98D53B95-9C31-4649-A343-46F38A019E8D}" type="presParOf" srcId="{E0FB1AC0-85B3-4D3D-A611-288732A30C92}" destId="{CB217F32-94A6-4573-968E-6F0D18523A69}" srcOrd="4" destOrd="0" presId="urn:microsoft.com/office/officeart/2008/layout/HorizontalMultiLevelHierarchy"/>
    <dgm:cxn modelId="{1D5B8E54-39DA-4854-A434-F05A27938B77}" type="presParOf" srcId="{CB217F32-94A6-4573-968E-6F0D18523A69}" destId="{FE18C37B-BA1C-40EF-AED0-A22DDAEA7368}" srcOrd="0" destOrd="0" presId="urn:microsoft.com/office/officeart/2008/layout/HorizontalMultiLevelHierarchy"/>
    <dgm:cxn modelId="{F98F656A-35DB-4A76-B5AC-67F9A0C86710}" type="presParOf" srcId="{E0FB1AC0-85B3-4D3D-A611-288732A30C92}" destId="{5B043F4A-48C8-469D-BCAB-492421906B16}" srcOrd="5" destOrd="0" presId="urn:microsoft.com/office/officeart/2008/layout/HorizontalMultiLevelHierarchy"/>
    <dgm:cxn modelId="{C9521B0C-B4EE-4D6F-9DB8-CE22EE1B2E73}" type="presParOf" srcId="{5B043F4A-48C8-469D-BCAB-492421906B16}" destId="{D6B31DC3-0A25-44AF-99B8-123D01329E51}" srcOrd="0" destOrd="0" presId="urn:microsoft.com/office/officeart/2008/layout/HorizontalMultiLevelHierarchy"/>
    <dgm:cxn modelId="{100E806F-A351-4B91-BD4E-1BA1F6EA391A}" type="presParOf" srcId="{5B043F4A-48C8-469D-BCAB-492421906B16}" destId="{22E411F3-BA3C-4760-8326-34CCCD90919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303DF4-9B29-4EB2-8CD1-A5F0DD1AF6B3}" type="doc">
      <dgm:prSet loTypeId="urn:microsoft.com/office/officeart/2005/8/layout/arrow2" loCatId="process" qsTypeId="urn:microsoft.com/office/officeart/2005/8/quickstyle/3d1" qsCatId="3D" csTypeId="urn:microsoft.com/office/officeart/2005/8/colors/colorful3" csCatId="colorful" phldr="1"/>
      <dgm:spPr/>
    </dgm:pt>
    <dgm:pt modelId="{3238747C-05BD-4955-949A-79BBE1765A6D}">
      <dgm:prSet phldrT="[Текст]" custT="1"/>
      <dgm:spPr/>
      <dgm:t>
        <a:bodyPr/>
        <a:lstStyle/>
        <a:p>
          <a:r>
            <a:rPr lang="ru-RU" sz="2400" dirty="0" smtClean="0"/>
            <a:t>Психическое напряжение</a:t>
          </a:r>
          <a:endParaRPr lang="ru-RU" sz="2400" dirty="0"/>
        </a:p>
      </dgm:t>
    </dgm:pt>
    <dgm:pt modelId="{4304180A-9408-46E1-8FB4-D5CE01F8CBD3}" type="parTrans" cxnId="{CAB56E3A-2EED-4F29-9423-A89CAECC2EA3}">
      <dgm:prSet/>
      <dgm:spPr/>
      <dgm:t>
        <a:bodyPr/>
        <a:lstStyle/>
        <a:p>
          <a:endParaRPr lang="ru-RU"/>
        </a:p>
      </dgm:t>
    </dgm:pt>
    <dgm:pt modelId="{16C20D54-5EFD-47A9-AA5F-195CC181F241}" type="sibTrans" cxnId="{CAB56E3A-2EED-4F29-9423-A89CAECC2EA3}">
      <dgm:prSet/>
      <dgm:spPr/>
      <dgm:t>
        <a:bodyPr/>
        <a:lstStyle/>
        <a:p>
          <a:endParaRPr lang="ru-RU"/>
        </a:p>
      </dgm:t>
    </dgm:pt>
    <dgm:pt modelId="{5DF3F1FA-C1D6-42A4-821C-40166FFFC1EA}">
      <dgm:prSet phldrT="[Текст]" custT="1"/>
      <dgm:spPr/>
      <dgm:t>
        <a:bodyPr/>
        <a:lstStyle/>
        <a:p>
          <a:r>
            <a:rPr lang="ru-RU" sz="2800" dirty="0" smtClean="0"/>
            <a:t>Мышечный тонус</a:t>
          </a:r>
          <a:endParaRPr lang="ru-RU" sz="2800" dirty="0"/>
        </a:p>
      </dgm:t>
    </dgm:pt>
    <dgm:pt modelId="{AED71B5D-C6D8-4A24-9206-9603D6670DA9}" type="parTrans" cxnId="{D74295DB-83A6-419B-B6F7-3D3DA8F2A6A3}">
      <dgm:prSet/>
      <dgm:spPr/>
      <dgm:t>
        <a:bodyPr/>
        <a:lstStyle/>
        <a:p>
          <a:endParaRPr lang="ru-RU"/>
        </a:p>
      </dgm:t>
    </dgm:pt>
    <dgm:pt modelId="{EDA0FC2F-AE03-46B8-89E4-9A51D7718B22}" type="sibTrans" cxnId="{D74295DB-83A6-419B-B6F7-3D3DA8F2A6A3}">
      <dgm:prSet/>
      <dgm:spPr/>
      <dgm:t>
        <a:bodyPr/>
        <a:lstStyle/>
        <a:p>
          <a:endParaRPr lang="ru-RU"/>
        </a:p>
      </dgm:t>
    </dgm:pt>
    <dgm:pt modelId="{031A4FF0-AA3D-4C05-894F-E92F064817DC}">
      <dgm:prSet phldrT="[Текст]" custT="1"/>
      <dgm:spPr/>
      <dgm:t>
        <a:bodyPr/>
        <a:lstStyle/>
        <a:p>
          <a:r>
            <a:rPr lang="ru-RU" sz="3200" dirty="0" smtClean="0"/>
            <a:t>Эмоциональный всплеск</a:t>
          </a:r>
          <a:endParaRPr lang="ru-RU" sz="3200" dirty="0"/>
        </a:p>
      </dgm:t>
    </dgm:pt>
    <dgm:pt modelId="{6F901A5D-F8E7-4E4A-BCC1-599A3ED9D1EA}" type="parTrans" cxnId="{815EFB84-FD67-49AB-B9E9-8FE5C9915363}">
      <dgm:prSet/>
      <dgm:spPr/>
      <dgm:t>
        <a:bodyPr/>
        <a:lstStyle/>
        <a:p>
          <a:endParaRPr lang="ru-RU"/>
        </a:p>
      </dgm:t>
    </dgm:pt>
    <dgm:pt modelId="{5EE3CF86-2546-46FB-AE07-4BA18B119CFC}" type="sibTrans" cxnId="{815EFB84-FD67-49AB-B9E9-8FE5C9915363}">
      <dgm:prSet/>
      <dgm:spPr/>
      <dgm:t>
        <a:bodyPr/>
        <a:lstStyle/>
        <a:p>
          <a:endParaRPr lang="ru-RU"/>
        </a:p>
      </dgm:t>
    </dgm:pt>
    <dgm:pt modelId="{7729977A-65A8-449C-9093-4ABD6AADB7B3}" type="pres">
      <dgm:prSet presAssocID="{38303DF4-9B29-4EB2-8CD1-A5F0DD1AF6B3}" presName="arrowDiagram" presStyleCnt="0">
        <dgm:presLayoutVars>
          <dgm:chMax val="5"/>
          <dgm:dir/>
          <dgm:resizeHandles val="exact"/>
        </dgm:presLayoutVars>
      </dgm:prSet>
      <dgm:spPr/>
    </dgm:pt>
    <dgm:pt modelId="{A7DD4DC9-17A6-44C2-A65D-11748F0D1326}" type="pres">
      <dgm:prSet presAssocID="{38303DF4-9B29-4EB2-8CD1-A5F0DD1AF6B3}" presName="arrow" presStyleLbl="bgShp" presStyleIdx="0" presStyleCnt="1" custScaleY="104422" custLinFactNeighborX="4845" custLinFactNeighborY="-744"/>
      <dgm:spPr/>
    </dgm:pt>
    <dgm:pt modelId="{4DDFCCF6-61FC-4446-8902-2B0E7BFFB278}" type="pres">
      <dgm:prSet presAssocID="{38303DF4-9B29-4EB2-8CD1-A5F0DD1AF6B3}" presName="arrowDiagram3" presStyleCnt="0"/>
      <dgm:spPr/>
    </dgm:pt>
    <dgm:pt modelId="{0BD94A0F-8E86-4AE5-8F05-CB5A47B7E9CB}" type="pres">
      <dgm:prSet presAssocID="{3238747C-05BD-4955-949A-79BBE1765A6D}" presName="bullet3a" presStyleLbl="node1" presStyleIdx="0" presStyleCnt="3" custScaleX="171035" custLinFactX="59593" custLinFactY="16712" custLinFactNeighborX="100000" custLinFactNeighborY="100000"/>
      <dgm:spPr/>
    </dgm:pt>
    <dgm:pt modelId="{808B4E35-AEA1-4FED-B51C-F8497A1B14F0}" type="pres">
      <dgm:prSet presAssocID="{3238747C-05BD-4955-949A-79BBE1765A6D}" presName="textBox3a" presStyleLbl="revTx" presStyleIdx="0" presStyleCnt="3" custScaleX="118705" custScaleY="59100" custLinFactNeighborX="57444" custLinFactNeighborY="-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A2188-D259-4E73-87B1-0FFC240B407E}" type="pres">
      <dgm:prSet presAssocID="{5DF3F1FA-C1D6-42A4-821C-40166FFFC1EA}" presName="bullet3b" presStyleLbl="node1" presStyleIdx="1" presStyleCnt="3" custScaleX="214362" custLinFactY="11637" custLinFactNeighborX="-66002" custLinFactNeighborY="100000"/>
      <dgm:spPr/>
    </dgm:pt>
    <dgm:pt modelId="{5EE8A9DA-729A-4397-AF6B-69331F99AA7B}" type="pres">
      <dgm:prSet presAssocID="{5DF3F1FA-C1D6-42A4-821C-40166FFFC1EA}" presName="textBox3b" presStyleLbl="revTx" presStyleIdx="1" presStyleCnt="3" custScaleX="193160" custScaleY="14671" custLinFactNeighborX="58492" custLinFactNeighborY="-28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FEE64-A9E0-4888-B312-535876FCA586}" type="pres">
      <dgm:prSet presAssocID="{031A4FF0-AA3D-4C05-894F-E92F064817DC}" presName="bullet3c" presStyleLbl="node1" presStyleIdx="2" presStyleCnt="3" custScaleX="184135" custLinFactX="100000" custLinFactNeighborX="109585" custLinFactNeighborY="-30168"/>
      <dgm:spPr/>
    </dgm:pt>
    <dgm:pt modelId="{5AC8C73C-8642-4C06-9F93-5C330F30372C}" type="pres">
      <dgm:prSet presAssocID="{031A4FF0-AA3D-4C05-894F-E92F064817DC}" presName="textBox3c" presStyleLbl="revTx" presStyleIdx="2" presStyleCnt="3" custScaleX="326932" custLinFactNeighborX="14323" custLinFactNeighborY="7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4295DB-83A6-419B-B6F7-3D3DA8F2A6A3}" srcId="{38303DF4-9B29-4EB2-8CD1-A5F0DD1AF6B3}" destId="{5DF3F1FA-C1D6-42A4-821C-40166FFFC1EA}" srcOrd="1" destOrd="0" parTransId="{AED71B5D-C6D8-4A24-9206-9603D6670DA9}" sibTransId="{EDA0FC2F-AE03-46B8-89E4-9A51D7718B22}"/>
    <dgm:cxn modelId="{815EFB84-FD67-49AB-B9E9-8FE5C9915363}" srcId="{38303DF4-9B29-4EB2-8CD1-A5F0DD1AF6B3}" destId="{031A4FF0-AA3D-4C05-894F-E92F064817DC}" srcOrd="2" destOrd="0" parTransId="{6F901A5D-F8E7-4E4A-BCC1-599A3ED9D1EA}" sibTransId="{5EE3CF86-2546-46FB-AE07-4BA18B119CFC}"/>
    <dgm:cxn modelId="{5406CA93-9F08-4984-B144-BC931ED82F8B}" type="presOf" srcId="{3238747C-05BD-4955-949A-79BBE1765A6D}" destId="{808B4E35-AEA1-4FED-B51C-F8497A1B14F0}" srcOrd="0" destOrd="0" presId="urn:microsoft.com/office/officeart/2005/8/layout/arrow2"/>
    <dgm:cxn modelId="{CAB56E3A-2EED-4F29-9423-A89CAECC2EA3}" srcId="{38303DF4-9B29-4EB2-8CD1-A5F0DD1AF6B3}" destId="{3238747C-05BD-4955-949A-79BBE1765A6D}" srcOrd="0" destOrd="0" parTransId="{4304180A-9408-46E1-8FB4-D5CE01F8CBD3}" sibTransId="{16C20D54-5EFD-47A9-AA5F-195CC181F241}"/>
    <dgm:cxn modelId="{70725FF2-B23C-4F43-BEBA-4ED449D515E3}" type="presOf" srcId="{031A4FF0-AA3D-4C05-894F-E92F064817DC}" destId="{5AC8C73C-8642-4C06-9F93-5C330F30372C}" srcOrd="0" destOrd="0" presId="urn:microsoft.com/office/officeart/2005/8/layout/arrow2"/>
    <dgm:cxn modelId="{91FBED57-D588-4C90-B8A5-91231270BD33}" type="presOf" srcId="{5DF3F1FA-C1D6-42A4-821C-40166FFFC1EA}" destId="{5EE8A9DA-729A-4397-AF6B-69331F99AA7B}" srcOrd="0" destOrd="0" presId="urn:microsoft.com/office/officeart/2005/8/layout/arrow2"/>
    <dgm:cxn modelId="{D5B0EB49-F7F2-48A4-9E85-4C0B27832CB8}" type="presOf" srcId="{38303DF4-9B29-4EB2-8CD1-A5F0DD1AF6B3}" destId="{7729977A-65A8-449C-9093-4ABD6AADB7B3}" srcOrd="0" destOrd="0" presId="urn:microsoft.com/office/officeart/2005/8/layout/arrow2"/>
    <dgm:cxn modelId="{4F3251D5-B440-404B-AC12-70B02DFAB65C}" type="presParOf" srcId="{7729977A-65A8-449C-9093-4ABD6AADB7B3}" destId="{A7DD4DC9-17A6-44C2-A65D-11748F0D1326}" srcOrd="0" destOrd="0" presId="urn:microsoft.com/office/officeart/2005/8/layout/arrow2"/>
    <dgm:cxn modelId="{A44AC652-13C7-48B8-AA8B-B55332BFCC45}" type="presParOf" srcId="{7729977A-65A8-449C-9093-4ABD6AADB7B3}" destId="{4DDFCCF6-61FC-4446-8902-2B0E7BFFB278}" srcOrd="1" destOrd="0" presId="urn:microsoft.com/office/officeart/2005/8/layout/arrow2"/>
    <dgm:cxn modelId="{041FCDA2-EDCC-4C33-BB39-94F8BC5E9A3F}" type="presParOf" srcId="{4DDFCCF6-61FC-4446-8902-2B0E7BFFB278}" destId="{0BD94A0F-8E86-4AE5-8F05-CB5A47B7E9CB}" srcOrd="0" destOrd="0" presId="urn:microsoft.com/office/officeart/2005/8/layout/arrow2"/>
    <dgm:cxn modelId="{592EC25B-1FB3-413F-8D8A-5F7C3A8E4CB9}" type="presParOf" srcId="{4DDFCCF6-61FC-4446-8902-2B0E7BFFB278}" destId="{808B4E35-AEA1-4FED-B51C-F8497A1B14F0}" srcOrd="1" destOrd="0" presId="urn:microsoft.com/office/officeart/2005/8/layout/arrow2"/>
    <dgm:cxn modelId="{74CE6F10-515D-428B-B800-5F5BC5086F03}" type="presParOf" srcId="{4DDFCCF6-61FC-4446-8902-2B0E7BFFB278}" destId="{062A2188-D259-4E73-87B1-0FFC240B407E}" srcOrd="2" destOrd="0" presId="urn:microsoft.com/office/officeart/2005/8/layout/arrow2"/>
    <dgm:cxn modelId="{4F49CE59-6333-4C10-B631-CA93679A6184}" type="presParOf" srcId="{4DDFCCF6-61FC-4446-8902-2B0E7BFFB278}" destId="{5EE8A9DA-729A-4397-AF6B-69331F99AA7B}" srcOrd="3" destOrd="0" presId="urn:microsoft.com/office/officeart/2005/8/layout/arrow2"/>
    <dgm:cxn modelId="{10CAFC21-7E79-4091-B34D-D6F77EEFCF7A}" type="presParOf" srcId="{4DDFCCF6-61FC-4446-8902-2B0E7BFFB278}" destId="{960FEE64-A9E0-4888-B312-535876FCA586}" srcOrd="4" destOrd="0" presId="urn:microsoft.com/office/officeart/2005/8/layout/arrow2"/>
    <dgm:cxn modelId="{F230E0CF-CD3B-4FC2-836B-9877EDA55B7F}" type="presParOf" srcId="{4DDFCCF6-61FC-4446-8902-2B0E7BFFB278}" destId="{5AC8C73C-8642-4C06-9F93-5C330F30372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C7B31-529A-491D-AF98-CF9128B101F4}">
      <dsp:nvSpPr>
        <dsp:cNvPr id="0" name=""/>
        <dsp:cNvSpPr/>
      </dsp:nvSpPr>
      <dsp:spPr>
        <a:xfrm>
          <a:off x="1080148" y="3528425"/>
          <a:ext cx="6064644" cy="261366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целью своей работы считаю следующее:</a:t>
          </a:r>
          <a:br>
            <a:rPr lang="ru-RU" sz="3400" kern="1200" dirty="0" smtClean="0"/>
          </a:br>
          <a:endParaRPr lang="ru-RU" sz="3400" kern="1200" dirty="0"/>
        </a:p>
      </dsp:txBody>
      <dsp:txXfrm>
        <a:off x="1968295" y="3911187"/>
        <a:ext cx="4288350" cy="1848141"/>
      </dsp:txXfrm>
    </dsp:sp>
    <dsp:sp modelId="{E3759BB2-2070-435A-B65E-0B8D4A812A32}">
      <dsp:nvSpPr>
        <dsp:cNvPr id="0" name=""/>
        <dsp:cNvSpPr/>
      </dsp:nvSpPr>
      <dsp:spPr>
        <a:xfrm rot="3814225">
          <a:off x="2350704" y="2677318"/>
          <a:ext cx="1008853" cy="74489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D3F833-1C1B-4313-9656-722467739BED}">
      <dsp:nvSpPr>
        <dsp:cNvPr id="0" name=""/>
        <dsp:cNvSpPr/>
      </dsp:nvSpPr>
      <dsp:spPr>
        <a:xfrm>
          <a:off x="-217316" y="0"/>
          <a:ext cx="4326943" cy="25932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Своевременное оказание психологической поддержки детям, направленную на обеспечение их психоэмоционального благополучия посредством использования перспективных коррекционно-развивающих средств.</a:t>
          </a:r>
          <a:endParaRPr lang="ru-RU" sz="2000" kern="1200" dirty="0"/>
        </a:p>
      </dsp:txBody>
      <dsp:txXfrm>
        <a:off x="-141364" y="75952"/>
        <a:ext cx="4175039" cy="2441302"/>
      </dsp:txXfrm>
    </dsp:sp>
    <dsp:sp modelId="{6F918834-03DD-4BE4-B87E-F677833F5638}">
      <dsp:nvSpPr>
        <dsp:cNvPr id="0" name=""/>
        <dsp:cNvSpPr/>
      </dsp:nvSpPr>
      <dsp:spPr>
        <a:xfrm rot="7384823">
          <a:off x="4887733" y="2788935"/>
          <a:ext cx="927190" cy="74489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1856823"/>
            <a:satOff val="-56410"/>
            <a:lumOff val="18628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F3451F-20E6-4357-9B32-65A3C3FFB338}">
      <dsp:nvSpPr>
        <dsp:cNvPr id="0" name=""/>
        <dsp:cNvSpPr/>
      </dsp:nvSpPr>
      <dsp:spPr>
        <a:xfrm>
          <a:off x="4608524" y="0"/>
          <a:ext cx="4010909" cy="2650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856823"/>
                <a:satOff val="-56410"/>
                <a:lumOff val="18628"/>
                <a:alphaOff val="0"/>
                <a:shade val="47500"/>
                <a:satMod val="137000"/>
              </a:schemeClr>
            </a:gs>
            <a:gs pos="55000">
              <a:schemeClr val="accent4">
                <a:hueOff val="1856823"/>
                <a:satOff val="-56410"/>
                <a:lumOff val="18628"/>
                <a:alphaOff val="0"/>
                <a:shade val="69000"/>
                <a:satMod val="137000"/>
              </a:schemeClr>
            </a:gs>
            <a:gs pos="100000">
              <a:schemeClr val="accent4">
                <a:hueOff val="1856823"/>
                <a:satOff val="-56410"/>
                <a:lumOff val="18628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Обеспечение безопасности и сохранение психологического здоровья детей, как основу для полноценного психического развития ребенка на всех этапах дошкольного детства.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686169" y="77645"/>
        <a:ext cx="3855619" cy="2495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17F32-94A6-4573-968E-6F0D18523A69}">
      <dsp:nvSpPr>
        <dsp:cNvPr id="0" name=""/>
        <dsp:cNvSpPr/>
      </dsp:nvSpPr>
      <dsp:spPr>
        <a:xfrm>
          <a:off x="926533" y="2436812"/>
          <a:ext cx="607448" cy="1157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3724" y="0"/>
              </a:lnTo>
              <a:lnTo>
                <a:pt x="303724" y="1157485"/>
              </a:lnTo>
              <a:lnTo>
                <a:pt x="607448" y="1157485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7578" y="2982875"/>
        <a:ext cx="65359" cy="65359"/>
      </dsp:txXfrm>
    </dsp:sp>
    <dsp:sp modelId="{3C635DE8-EE7D-4EB8-9CA3-7E81D44EA284}">
      <dsp:nvSpPr>
        <dsp:cNvPr id="0" name=""/>
        <dsp:cNvSpPr/>
      </dsp:nvSpPr>
      <dsp:spPr>
        <a:xfrm>
          <a:off x="926533" y="2391092"/>
          <a:ext cx="6074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07448" y="45720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15072" y="2421626"/>
        <a:ext cx="30372" cy="30372"/>
      </dsp:txXfrm>
    </dsp:sp>
    <dsp:sp modelId="{E90E4C23-1ED7-4C6B-A007-50110FC27BE2}">
      <dsp:nvSpPr>
        <dsp:cNvPr id="0" name=""/>
        <dsp:cNvSpPr/>
      </dsp:nvSpPr>
      <dsp:spPr>
        <a:xfrm>
          <a:off x="926533" y="1279326"/>
          <a:ext cx="607448" cy="1157485"/>
        </a:xfrm>
        <a:custGeom>
          <a:avLst/>
          <a:gdLst/>
          <a:ahLst/>
          <a:cxnLst/>
          <a:rect l="0" t="0" r="0" b="0"/>
          <a:pathLst>
            <a:path>
              <a:moveTo>
                <a:pt x="0" y="1157485"/>
              </a:moveTo>
              <a:lnTo>
                <a:pt x="303724" y="1157485"/>
              </a:lnTo>
              <a:lnTo>
                <a:pt x="303724" y="0"/>
              </a:lnTo>
              <a:lnTo>
                <a:pt x="607448" y="0"/>
              </a:lnTo>
            </a:path>
          </a:pathLst>
        </a:cu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7578" y="1825389"/>
        <a:ext cx="65359" cy="65359"/>
      </dsp:txXfrm>
    </dsp:sp>
    <dsp:sp modelId="{AA82CC01-5B7A-4866-8F09-13601A641E76}">
      <dsp:nvSpPr>
        <dsp:cNvPr id="0" name=""/>
        <dsp:cNvSpPr/>
      </dsp:nvSpPr>
      <dsp:spPr>
        <a:xfrm rot="16200000">
          <a:off x="-1973272" y="1973818"/>
          <a:ext cx="4873625" cy="925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/>
            <a:t>Работа </a:t>
          </a:r>
          <a:endParaRPr lang="ru-RU" sz="6100" kern="1200" dirty="0"/>
        </a:p>
      </dsp:txBody>
      <dsp:txXfrm>
        <a:off x="-1973272" y="1973818"/>
        <a:ext cx="4873625" cy="925988"/>
      </dsp:txXfrm>
    </dsp:sp>
    <dsp:sp modelId="{83363670-CFAC-40EB-AA25-34FDE90387C2}">
      <dsp:nvSpPr>
        <dsp:cNvPr id="0" name=""/>
        <dsp:cNvSpPr/>
      </dsp:nvSpPr>
      <dsp:spPr>
        <a:xfrm>
          <a:off x="1533982" y="816332"/>
          <a:ext cx="5912358" cy="925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/>
            <a:t>С детьми </a:t>
          </a:r>
          <a:endParaRPr lang="ru-RU" sz="5300" kern="1200" dirty="0"/>
        </a:p>
      </dsp:txBody>
      <dsp:txXfrm>
        <a:off x="1533982" y="816332"/>
        <a:ext cx="5912358" cy="925988"/>
      </dsp:txXfrm>
    </dsp:sp>
    <dsp:sp modelId="{E35EF493-1B5B-428F-9F33-EEE2ACEDDE01}">
      <dsp:nvSpPr>
        <dsp:cNvPr id="0" name=""/>
        <dsp:cNvSpPr/>
      </dsp:nvSpPr>
      <dsp:spPr>
        <a:xfrm>
          <a:off x="1533982" y="1973818"/>
          <a:ext cx="5933072" cy="925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С педагогами</a:t>
          </a:r>
          <a:endParaRPr lang="ru-RU" sz="5200" kern="1200" dirty="0"/>
        </a:p>
      </dsp:txBody>
      <dsp:txXfrm>
        <a:off x="1533982" y="1973818"/>
        <a:ext cx="5933072" cy="925988"/>
      </dsp:txXfrm>
    </dsp:sp>
    <dsp:sp modelId="{D6B31DC3-0A25-44AF-99B8-123D01329E51}">
      <dsp:nvSpPr>
        <dsp:cNvPr id="0" name=""/>
        <dsp:cNvSpPr/>
      </dsp:nvSpPr>
      <dsp:spPr>
        <a:xfrm>
          <a:off x="1533982" y="3131304"/>
          <a:ext cx="5916488" cy="925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С</a:t>
          </a:r>
          <a:r>
            <a:rPr lang="en-US" sz="5100" kern="1200" dirty="0" smtClean="0"/>
            <a:t> </a:t>
          </a:r>
          <a:r>
            <a:rPr lang="ru-RU" sz="5100" kern="1200" dirty="0" smtClean="0"/>
            <a:t>родителями</a:t>
          </a:r>
          <a:endParaRPr lang="ru-RU" sz="5100" kern="1200" dirty="0"/>
        </a:p>
      </dsp:txBody>
      <dsp:txXfrm>
        <a:off x="1533982" y="3131304"/>
        <a:ext cx="5916488" cy="9259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D4DC9-17A6-44C2-A65D-11748F0D1326}">
      <dsp:nvSpPr>
        <dsp:cNvPr id="0" name=""/>
        <dsp:cNvSpPr/>
      </dsp:nvSpPr>
      <dsp:spPr>
        <a:xfrm>
          <a:off x="24" y="-107755"/>
          <a:ext cx="7797800" cy="5089136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tint val="4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BD94A0F-8E86-4AE5-8F05-CB5A47B7E9CB}">
      <dsp:nvSpPr>
        <dsp:cNvPr id="0" name=""/>
        <dsp:cNvSpPr/>
      </dsp:nvSpPr>
      <dsp:spPr>
        <a:xfrm>
          <a:off x="864096" y="3600401"/>
          <a:ext cx="346761" cy="20274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8B4E35-AEA1-4FED-B51C-F8497A1B14F0}">
      <dsp:nvSpPr>
        <dsp:cNvPr id="0" name=""/>
        <dsp:cNvSpPr/>
      </dsp:nvSpPr>
      <dsp:spPr>
        <a:xfrm>
          <a:off x="1587681" y="3744420"/>
          <a:ext cx="2156736" cy="83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42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Психическое напряжение</a:t>
          </a:r>
          <a:endParaRPr lang="ru-RU" sz="2400" kern="1200" dirty="0"/>
        </a:p>
      </dsp:txBody>
      <dsp:txXfrm>
        <a:off x="1587681" y="3744420"/>
        <a:ext cx="2156736" cy="832410"/>
      </dsp:txXfrm>
    </dsp:sp>
    <dsp:sp modelId="{062A2188-D259-4E73-87B1-0FFC240B407E}">
      <dsp:nvSpPr>
        <dsp:cNvPr id="0" name=""/>
        <dsp:cNvSpPr/>
      </dsp:nvSpPr>
      <dsp:spPr>
        <a:xfrm>
          <a:off x="1950675" y="2448270"/>
          <a:ext cx="785629" cy="366496"/>
        </a:xfrm>
        <a:prstGeom prst="ellipse">
          <a:avLst/>
        </a:prstGeom>
        <a:gradFill rotWithShape="0">
          <a:gsLst>
            <a:gs pos="0">
              <a:schemeClr val="accent3">
                <a:hueOff val="4500961"/>
                <a:satOff val="407"/>
                <a:lumOff val="-4315"/>
                <a:alphaOff val="0"/>
                <a:shade val="47500"/>
                <a:satMod val="137000"/>
              </a:schemeClr>
            </a:gs>
            <a:gs pos="55000">
              <a:schemeClr val="accent3">
                <a:hueOff val="4500961"/>
                <a:satOff val="407"/>
                <a:lumOff val="-4315"/>
                <a:alphaOff val="0"/>
                <a:shade val="69000"/>
                <a:satMod val="137000"/>
              </a:schemeClr>
            </a:gs>
            <a:gs pos="100000">
              <a:schemeClr val="accent3">
                <a:hueOff val="4500961"/>
                <a:satOff val="407"/>
                <a:lumOff val="-4315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E8A9DA-729A-4397-AF6B-69331F99AA7B}">
      <dsp:nvSpPr>
        <dsp:cNvPr id="0" name=""/>
        <dsp:cNvSpPr/>
      </dsp:nvSpPr>
      <dsp:spPr>
        <a:xfrm>
          <a:off x="2808315" y="2592288"/>
          <a:ext cx="3614935" cy="388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199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Мышечный тонус</a:t>
          </a:r>
          <a:endParaRPr lang="ru-RU" sz="2800" kern="1200" dirty="0"/>
        </a:p>
      </dsp:txBody>
      <dsp:txXfrm>
        <a:off x="2808315" y="2592288"/>
        <a:ext cx="3614935" cy="388965"/>
      </dsp:txXfrm>
    </dsp:sp>
    <dsp:sp modelId="{960FEE64-A9E0-4888-B312-535876FCA586}">
      <dsp:nvSpPr>
        <dsp:cNvPr id="0" name=""/>
        <dsp:cNvSpPr/>
      </dsp:nvSpPr>
      <dsp:spPr>
        <a:xfrm>
          <a:off x="5403403" y="1080118"/>
          <a:ext cx="933301" cy="506857"/>
        </a:xfrm>
        <a:prstGeom prst="ellipse">
          <a:avLst/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shade val="47500"/>
                <a:satMod val="137000"/>
              </a:schemeClr>
            </a:gs>
            <a:gs pos="55000">
              <a:schemeClr val="accent3">
                <a:hueOff val="9001922"/>
                <a:satOff val="813"/>
                <a:lumOff val="-8631"/>
                <a:alphaOff val="0"/>
                <a:shade val="69000"/>
                <a:satMod val="137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C8C73C-8642-4C06-9F93-5C330F30372C}">
      <dsp:nvSpPr>
        <dsp:cNvPr id="0" name=""/>
        <dsp:cNvSpPr/>
      </dsp:nvSpPr>
      <dsp:spPr>
        <a:xfrm>
          <a:off x="2684273" y="1486455"/>
          <a:ext cx="6118440" cy="3387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573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Эмоциональный всплеск</a:t>
          </a:r>
          <a:endParaRPr lang="ru-RU" sz="3200" kern="1200" dirty="0"/>
        </a:p>
      </dsp:txBody>
      <dsp:txXfrm>
        <a:off x="2684273" y="1486455"/>
        <a:ext cx="6118440" cy="3387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742C60-C9B9-4FFA-9648-4D5470E91ABF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27DBBD-E90E-45DA-9008-92D2273529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smile/detia-658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5" y="476672"/>
            <a:ext cx="7219136" cy="345638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Психологическое сопровождение дошкольников путём сотрудничества с родителями по вопросам физического развития и здорового образа жизни.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869160"/>
            <a:ext cx="3691136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Подготовила: педагог – психолог Кучерова Ирина Валерьевна.</a:t>
            </a:r>
            <a:endParaRPr lang="ru-RU" dirty="0"/>
          </a:p>
        </p:txBody>
      </p:sp>
      <p:pic>
        <p:nvPicPr>
          <p:cNvPr id="4" name="Picture 12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933056"/>
            <a:ext cx="309634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90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956"/>
            <a:ext cx="7467600" cy="7417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/>
              <a:t>Работа с детьми</a:t>
            </a:r>
            <a:r>
              <a:rPr lang="ru-RU" sz="1400" dirty="0" smtClean="0"/>
              <a:t>.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/>
              <a:t>С </a:t>
            </a:r>
            <a:r>
              <a:rPr lang="ru-RU" sz="2000" dirty="0"/>
              <a:t>детьми старшего и подготовительного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5637240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течение всего года на занятиях, я использую упражнения, направленные на развитие психофизических качеств, и развитию эмоциональной сферы применяю их в строгой последовательности, включаю в разные формы двигательной деятельности, в том числе в самостоятельную двигательную деятельность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2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Игры и упражнения с мячом 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имеют большое влияние на психофизическое развитие дошкольников, в частности они развивают ориентировку в пространстве, регулируют силу и точность броска, развивают глазомер, ловкость, быстроту реакции; нормализуют эмоционально-волевую сферу, что особенно важно как для малоподвижных, так и для </a:t>
            </a:r>
            <a:r>
              <a:rPr lang="ru-RU" dirty="0" err="1"/>
              <a:t>гипервозбудимых</a:t>
            </a:r>
            <a:r>
              <a:rPr lang="ru-RU" dirty="0"/>
              <a:t> детей. </a:t>
            </a:r>
          </a:p>
        </p:txBody>
      </p:sp>
    </p:spTree>
    <p:extLst>
      <p:ext uri="{BB962C8B-B14F-4D97-AF65-F5344CB8AC3E}">
        <p14:creationId xmlns:p14="http://schemas.microsoft.com/office/powerpoint/2010/main" val="103926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/>
              <a:t>Рисование двумя руками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Синхронное рисование.)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активизирует координацию глаз и рук; развивает ориентацию в пространстве (особенно понятие «левое» - «правое») ; расширяет периферийное зрение.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9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Элементы </a:t>
            </a:r>
            <a:r>
              <a:rPr lang="ru-RU" dirty="0" err="1"/>
              <a:t>психогимнастики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которые способствуют коррекции трудностей в</a:t>
            </a:r>
            <a:br>
              <a:rPr lang="ru-RU" dirty="0"/>
            </a:br>
            <a:r>
              <a:rPr lang="ru-RU" dirty="0"/>
              <a:t>общении, эмоционально - личностной и познавательной сфер и является</a:t>
            </a:r>
            <a:br>
              <a:rPr lang="ru-RU" dirty="0"/>
            </a:br>
            <a:r>
              <a:rPr lang="ru-RU" dirty="0"/>
              <a:t>психофизической разрядкой для здоровых детей (</a:t>
            </a:r>
            <a:r>
              <a:rPr lang="ru-RU" dirty="0" err="1"/>
              <a:t>Алябьевой</a:t>
            </a:r>
            <a:r>
              <a:rPr lang="ru-RU" dirty="0"/>
              <a:t>, Чистяковой);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5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Упражнения на релаксацию.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которые помогают снизить мышечное и</a:t>
            </a:r>
            <a:br>
              <a:rPr lang="ru-RU" dirty="0"/>
            </a:br>
            <a:r>
              <a:rPr lang="ru-RU" dirty="0"/>
              <a:t>эмоциональное напряжение, развивают воображение и </a:t>
            </a:r>
            <a:r>
              <a:rPr lang="ru-RU" dirty="0" smtClean="0"/>
              <a:t>фантазию;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Это является главным условием для формирования естественной речи и правильных телодвижений.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38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комплексы </a:t>
            </a:r>
            <a:r>
              <a:rPr lang="ru-RU" dirty="0" err="1"/>
              <a:t>кинезиологических</a:t>
            </a:r>
            <a:r>
              <a:rPr lang="ru-RU" dirty="0"/>
              <a:t> </a:t>
            </a:r>
            <a:r>
              <a:rPr lang="ru-RU" dirty="0" smtClean="0"/>
              <a:t>упражнений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по </a:t>
            </a:r>
            <a:r>
              <a:rPr lang="ru-RU" dirty="0"/>
              <a:t>средствам </a:t>
            </a:r>
            <a:r>
              <a:rPr lang="ru-RU" dirty="0" smtClean="0"/>
              <a:t>которых </a:t>
            </a:r>
            <a:r>
              <a:rPr lang="ru-RU" dirty="0"/>
              <a:t>развиваю умственные способности и физическое здоровье.</a:t>
            </a:r>
          </a:p>
          <a:p>
            <a:r>
              <a:rPr lang="ru-RU" dirty="0"/>
              <a:t>Эти упражнения улучшают внимание, память, формируют пространственные представления, устраняют </a:t>
            </a:r>
            <a:r>
              <a:rPr lang="ru-RU" dirty="0" err="1"/>
              <a:t>дезадаптацию</a:t>
            </a:r>
            <a:r>
              <a:rPr lang="ru-RU" dirty="0"/>
              <a:t> в процессе обучения, гармонизируют работу головного мозга.</a:t>
            </a:r>
          </a:p>
        </p:txBody>
      </p:sp>
    </p:spTree>
    <p:extLst>
      <p:ext uri="{BB962C8B-B14F-4D97-AF65-F5344CB8AC3E}">
        <p14:creationId xmlns:p14="http://schemas.microsoft.com/office/powerpoint/2010/main" val="6000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 smtClean="0"/>
              <a:t>физминутки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по средствам, которых, </a:t>
            </a:r>
            <a:r>
              <a:rPr lang="ru-RU" dirty="0" smtClean="0"/>
              <a:t>обучаю </a:t>
            </a:r>
            <a:r>
              <a:rPr lang="ru-RU" dirty="0"/>
              <a:t>детей элементам техники выразительных движений в воспитании эмоций и высших чувств и на приобретении навыков в </a:t>
            </a:r>
            <a:r>
              <a:rPr lang="ru-RU" dirty="0" err="1" smtClean="0"/>
              <a:t>саморасслаблении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9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упражнения </a:t>
            </a:r>
            <a:r>
              <a:rPr lang="ru-RU" dirty="0"/>
              <a:t>для быстрого снятия напряжения и восстановления сил.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Только </a:t>
            </a:r>
            <a:r>
              <a:rPr lang="ru-RU" dirty="0"/>
              <a:t>оптимальные двигательные нагрузки создают благоприятные условия для нормальной работы всех систем и функций организма. Лучшим средством для снятия нервного напряжения является физическая </a:t>
            </a:r>
            <a:r>
              <a:rPr lang="ru-RU" dirty="0" smtClean="0"/>
              <a:t>нагрузка.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6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Графические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использую для подготовки руки к письму, они вырабатывают пластичность и </a:t>
            </a:r>
            <a:r>
              <a:rPr lang="ru-RU" dirty="0" err="1"/>
              <a:t>безотрывность</a:t>
            </a:r>
            <a:r>
              <a:rPr lang="ru-RU" dirty="0"/>
              <a:t> письма. При выполнении графических заданий осуществляю индивидуальный контроль с обязательной похвалой, при необходимости оказываю помощь с индивидуальным показом. Благодаря такому подходу дети больше доверяют взрослому, они не бояться ошибок, так как знают, что им помогут, у них вырабатывается </a:t>
            </a:r>
            <a:r>
              <a:rPr lang="ru-RU" dirty="0" smtClean="0"/>
              <a:t>уверенность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39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упражнения </a:t>
            </a:r>
            <a:r>
              <a:rPr lang="ru-RU" dirty="0"/>
              <a:t>на развитие мелкой моторики (пальчиковая гимнастика)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сопровождается </a:t>
            </a:r>
            <a:r>
              <a:rPr lang="ru-RU" dirty="0"/>
              <a:t>проговариванием четверостиший или небольших стихотворений. </a:t>
            </a:r>
          </a:p>
        </p:txBody>
      </p:sp>
    </p:spTree>
    <p:extLst>
      <p:ext uri="{BB962C8B-B14F-4D97-AF65-F5344CB8AC3E}">
        <p14:creationId xmlns:p14="http://schemas.microsoft.com/office/powerpoint/2010/main" val="35391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61648" cy="6264696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один из главных источников сча­стья и радости человека, неоценимое его богатство, которое медленно и с трудом накапливается, но которое можно бы­стро и легко растерять.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важнейшее условие и в то же время резуль­тат полноценного физического и психического развития ре­бенка, особенно – его эмоциональной сферы.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Здоровый ребенок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правило, жизнерадостный, ак­тивный, любознательный, выносливый, с достаточно высо­ким уровнем физического и умственного развития.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ребенка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состояние жизнедеятельности, соответствующее его биологическому возрасту, гармонич­ное единство физических и интеллектуальных характерис­тик, своевременное формирование адаптивных и компен­саторных реакций в процессе роста.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физиологической точки зрения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характери­зуется правильной и согласованной работой всех жизненно важных органов и физиологических систем организма, их своевременным развитием.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здоровье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основополагающее условие дости­жения успешных результатов в образовательном процессе и становлении основ личности.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93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 smtClean="0"/>
              <a:t>Провожу </a:t>
            </a:r>
            <a:r>
              <a:rPr lang="ru-RU" sz="2700" dirty="0"/>
              <a:t>диагностику уровня психического развития в начале и конце учебного года.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75240" cy="50611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Также </a:t>
            </a:r>
            <a:r>
              <a:rPr lang="ru-RU" dirty="0"/>
              <a:t>провожу д</a:t>
            </a:r>
            <a:r>
              <a:rPr lang="ru-RU" dirty="0" smtClean="0"/>
              <a:t>иагностическое </a:t>
            </a:r>
            <a:r>
              <a:rPr lang="ru-RU" dirty="0"/>
              <a:t>обследование </a:t>
            </a:r>
            <a:r>
              <a:rPr lang="ru-RU" dirty="0" smtClean="0"/>
              <a:t>после </a:t>
            </a:r>
            <a:r>
              <a:rPr lang="ru-RU" dirty="0"/>
              <a:t>проведения </a:t>
            </a:r>
            <a:r>
              <a:rPr lang="ru-RU" dirty="0" err="1"/>
              <a:t>коррекционно</a:t>
            </a:r>
            <a:r>
              <a:rPr lang="ru-RU" dirty="0"/>
              <a:t> - развивающей работы с целью отслеживания результативности принятых мер. </a:t>
            </a: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Коррекционно</a:t>
            </a:r>
            <a:r>
              <a:rPr lang="ru-RU" dirty="0" smtClean="0"/>
              <a:t> </a:t>
            </a:r>
            <a:r>
              <a:rPr lang="ru-RU" dirty="0"/>
              <a:t>-развивающее направление включает в себя и групповые </a:t>
            </a:r>
            <a:r>
              <a:rPr lang="ru-RU" dirty="0" err="1" smtClean="0"/>
              <a:t>психокоррекционные</a:t>
            </a:r>
            <a:r>
              <a:rPr lang="ru-RU" dirty="0" smtClean="0"/>
              <a:t> </a:t>
            </a:r>
            <a:r>
              <a:rPr lang="ru-RU" dirty="0"/>
              <a:t>занятия и индивидуальные.</a:t>
            </a:r>
          </a:p>
        </p:txBody>
      </p:sp>
    </p:spTree>
    <p:extLst>
      <p:ext uri="{BB962C8B-B14F-4D97-AF65-F5344CB8AC3E}">
        <p14:creationId xmlns:p14="http://schemas.microsoft.com/office/powerpoint/2010/main" val="14464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работа с педагогами.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buNone/>
            </a:pPr>
            <a:r>
              <a:rPr lang="ru-RU" dirty="0" smtClean="0"/>
              <a:t> По </a:t>
            </a:r>
            <a:r>
              <a:rPr lang="ru-RU" dirty="0"/>
              <a:t>запросу воспитателей провожу индивидуальные консультации по мере необходимости. </a:t>
            </a:r>
            <a:endParaRPr lang="ru-RU" dirty="0" smtClean="0"/>
          </a:p>
          <a:p>
            <a:pPr marL="0" lvl="0" indent="0" fontAlgn="base">
              <a:buNone/>
            </a:pPr>
            <a:r>
              <a:rPr lang="ru-RU" dirty="0" smtClean="0"/>
              <a:t>Это </a:t>
            </a:r>
            <a:r>
              <a:rPr lang="ru-RU" dirty="0"/>
              <a:t>способствует эффективному и качественному развитию детей, повышению профессионализма педагогов, росту компетентности в области коррекционной педагогики.</a:t>
            </a:r>
          </a:p>
        </p:txBody>
      </p:sp>
    </p:spTree>
    <p:extLst>
      <p:ext uri="{BB962C8B-B14F-4D97-AF65-F5344CB8AC3E}">
        <p14:creationId xmlns:p14="http://schemas.microsoft.com/office/powerpoint/2010/main" val="32185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работа с родителями.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течении учебного года выступаю на родительских собраниях («Психологическое здоровье ребенка в условиях семьи», «Адаптация детей к условиям детского сада», «Психофизические возрастные особенности развития дошкольников» (по возрастам), </a:t>
            </a:r>
            <a:r>
              <a:rPr lang="ru-RU" dirty="0" smtClean="0"/>
              <a:t>«Психологическая подготовка к школе» </a:t>
            </a:r>
          </a:p>
          <a:p>
            <a:r>
              <a:rPr lang="ru-RU" dirty="0" smtClean="0"/>
              <a:t>Обеспечиваю </a:t>
            </a:r>
            <a:r>
              <a:rPr lang="ru-RU" dirty="0"/>
              <a:t>специализированной психолого-педагогической литературой, </a:t>
            </a:r>
            <a:r>
              <a:rPr lang="ru-RU" dirty="0" smtClean="0"/>
              <a:t>памятками </a:t>
            </a:r>
            <a:r>
              <a:rPr lang="ru-RU" dirty="0"/>
              <a:t>в родительских уголках по формированию психолого-педагогической культуры родителей;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провожу индивидуальное консультирование родителей по вопросам развития, воспитания и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7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64667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base"/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Только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совместно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проводимая работа помогает детям преодолеть все трудности, открывая путь для дальнейшего благоприятного развития. Благополучное детство и дальнейшая судьба каждого малыша зависят от мудрости воспитателя и родителей, их терпения, внимания к внутреннему миру ребенка. И какие бы усилия не прилагал педагог -психолог, его усилия не будут эффективными без сотрудничества с педагогами и родителями.</a:t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br>
              <a:rPr lang="ru-RU" i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859216" cy="57092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b="1" i="1" dirty="0" smtClean="0"/>
              <a:t>Совместно </a:t>
            </a:r>
            <a:r>
              <a:rPr lang="ru-RU" b="1" i="1" dirty="0"/>
              <a:t>проводимая работа помогает детям преодолеть все трудности, открывая путь для дальнейшего благоприятного развития. Благополучное детство и дальнейшая судьба каждого малыша зависят от мудрости воспитателя и родителей, их терпения, внимания к внутреннему миру ребенка. И какие бы усилия не прилагал педагог -психолог, его усилия не будут эффективными без сотрудничества с педагогами и родителями.</a:t>
            </a:r>
          </a:p>
          <a:p>
            <a:endParaRPr lang="ru-RU" dirty="0"/>
          </a:p>
        </p:txBody>
      </p:sp>
      <p:pic>
        <p:nvPicPr>
          <p:cNvPr id="4" name="Picture 2" descr="F:\картинки\фон\matematika_carica_nau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6" y="1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2348880"/>
            <a:ext cx="806489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внимание.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70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9361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Психофизическое </a:t>
            </a:r>
            <a:r>
              <a:rPr lang="ru-RU" sz="3200" dirty="0"/>
              <a:t>развитие </a:t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- </a:t>
            </a:r>
            <a:r>
              <a:rPr lang="ru-RU" dirty="0" smtClean="0"/>
              <a:t>Включает в себя показатели моторного </a:t>
            </a:r>
            <a:r>
              <a:rPr lang="ru-RU" dirty="0"/>
              <a:t>и сенсорного развития и интеллекта</a:t>
            </a:r>
            <a:r>
              <a:rPr lang="ru-RU" dirty="0" smtClean="0"/>
              <a:t>.</a:t>
            </a:r>
            <a:r>
              <a:rPr lang="ru-RU" dirty="0"/>
              <a:t> В процессе развития и обучения детей в ДОУ происходит постоянное совершенствование сенсорных и моторных функций. Двигательная активность в этом возрасте приобретает особое значение для общего физического развития ребенка. </a:t>
            </a:r>
          </a:p>
          <a:p>
            <a:pPr lvl="0"/>
            <a:r>
              <a:rPr lang="ru-RU" dirty="0"/>
              <a:t>- Быстрота, выносливость, ловкость,</a:t>
            </a:r>
            <a:br>
              <a:rPr lang="ru-RU" dirty="0"/>
            </a:br>
            <a:r>
              <a:rPr lang="ru-RU" dirty="0"/>
              <a:t> гибкость</a:t>
            </a:r>
            <a:r>
              <a:rPr lang="ru-RU" dirty="0" smtClean="0"/>
              <a:t>.</a:t>
            </a:r>
            <a:r>
              <a:rPr lang="ru-RU" dirty="0"/>
              <a:t> Их развитие — важная </a:t>
            </a:r>
            <a:r>
              <a:rPr lang="ru-RU" dirty="0" smtClean="0"/>
              <a:t>задача </a:t>
            </a:r>
            <a:r>
              <a:rPr lang="ru-RU" dirty="0"/>
              <a:t>физического воспитания. </a:t>
            </a:r>
          </a:p>
          <a:p>
            <a:pPr lvl="0"/>
            <a:r>
              <a:rPr lang="ru-RU" dirty="0"/>
              <a:t>- Психофизические качества представляют собой проявления двигательных возможностей человека, которые во многом зависят от его врождённых анатомо-физиологических, биохимических, психологических особенностей. </a:t>
            </a:r>
          </a:p>
        </p:txBody>
      </p:sp>
    </p:spTree>
    <p:extLst>
      <p:ext uri="{BB962C8B-B14F-4D97-AF65-F5344CB8AC3E}">
        <p14:creationId xmlns:p14="http://schemas.microsoft.com/office/powerpoint/2010/main" val="374887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8720" y="0"/>
            <a:ext cx="9843864" cy="63093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5685877"/>
              </p:ext>
            </p:extLst>
          </p:nvPr>
        </p:nvGraphicFramePr>
        <p:xfrm>
          <a:off x="251520" y="116632"/>
          <a:ext cx="828092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6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Работу веду в </a:t>
            </a:r>
            <a:r>
              <a:rPr lang="ru-RU" dirty="0" smtClean="0"/>
              <a:t>трёх </a:t>
            </a:r>
            <a:r>
              <a:rPr lang="ru-RU" dirty="0"/>
              <a:t>направлениях: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9940363"/>
              </p:ext>
            </p:extLst>
          </p:nvPr>
        </p:nvGraphicFramePr>
        <p:xfrm>
          <a:off x="395536" y="155679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11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3610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Исходя из этого решаю следующие задачи: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1.Содействую созданию социально - психологических условий для успешного развития детей, опираясь на индивидуальные особенности, реальные личностные достижения каждого ребенка и зону его ближайшего развития.</a:t>
            </a:r>
          </a:p>
          <a:p>
            <a:pPr fontAlgn="base"/>
            <a:r>
              <a:rPr lang="ru-RU" dirty="0"/>
              <a:t>2. Содействую коллективу дошкольного учреждения в гармонизации психологического климата, благоприятного для развития детей.</a:t>
            </a:r>
          </a:p>
          <a:p>
            <a:pPr fontAlgn="base"/>
            <a:r>
              <a:rPr lang="ru-RU" dirty="0"/>
              <a:t>3.Способствую повышению ответственности родителей за психоэмоциональное благополучие детей, расширяю </a:t>
            </a:r>
            <a:r>
              <a:rPr lang="ru-RU" dirty="0" err="1"/>
              <a:t>психолого</a:t>
            </a:r>
            <a:r>
              <a:rPr lang="ru-RU" dirty="0"/>
              <a:t> -педагогические знания и умения по оптимизации </a:t>
            </a:r>
            <a:r>
              <a:rPr lang="ru-RU" dirty="0" err="1"/>
              <a:t>детско</a:t>
            </a:r>
            <a:r>
              <a:rPr lang="ru-RU" dirty="0"/>
              <a:t> -родительских отношений.</a:t>
            </a:r>
          </a:p>
          <a:p>
            <a:pPr fontAlgn="base"/>
            <a:r>
              <a:rPr lang="ru-RU" dirty="0"/>
              <a:t>4.Взаимодействуя с педагогами осуществляю </a:t>
            </a:r>
            <a:r>
              <a:rPr lang="ru-RU" dirty="0" err="1"/>
              <a:t>психолого</a:t>
            </a:r>
            <a:r>
              <a:rPr lang="ru-RU" dirty="0"/>
              <a:t> -педагогическое сопровождение детей, имеющих трудности в психическом развитии, ограниченные возможности здоровья, использую разнообразные формы психопрофилактической и </a:t>
            </a:r>
            <a:r>
              <a:rPr lang="ru-RU" dirty="0" err="1"/>
              <a:t>коррекционно</a:t>
            </a:r>
            <a:r>
              <a:rPr lang="ru-RU" dirty="0"/>
              <a:t> -развивающей работы.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3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200" dirty="0"/>
              <a:t>Эмоционально-личностное развитие</a:t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ctr"/>
            <a:r>
              <a:rPr lang="ru-RU" dirty="0" smtClean="0"/>
              <a:t>- Общение со взрослыми и со сверстниками.</a:t>
            </a:r>
          </a:p>
          <a:p>
            <a:pPr lvl="0" algn="ctr"/>
            <a:r>
              <a:rPr lang="ru-RU" dirty="0" smtClean="0"/>
              <a:t>- Распознавание эмоционального состояния и настроения другого человека.</a:t>
            </a:r>
          </a:p>
          <a:p>
            <a:pPr lvl="0" algn="ctr"/>
            <a:r>
              <a:rPr lang="ru-RU" dirty="0" smtClean="0"/>
              <a:t>- Стрессовое состояние. </a:t>
            </a:r>
          </a:p>
          <a:p>
            <a:pPr marL="0" lvl="0" indent="0" algn="ctr">
              <a:buNone/>
            </a:pPr>
            <a:r>
              <a:rPr lang="ru-RU" dirty="0" smtClean="0"/>
              <a:t>(особенно велик в детстве при </a:t>
            </a:r>
            <a:r>
              <a:rPr lang="ru-RU" i="1" dirty="0" smtClean="0"/>
              <a:t>нарушении </a:t>
            </a:r>
            <a:r>
              <a:rPr lang="ru-RU" dirty="0" smtClean="0"/>
              <a:t>условий нормального физического развития)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2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Стрессовое состояние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44542919"/>
              </p:ext>
            </p:extLst>
          </p:nvPr>
        </p:nvGraphicFramePr>
        <p:xfrm>
          <a:off x="323528" y="1124744"/>
          <a:ext cx="842493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853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3460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dirty="0" smtClean="0"/>
              <a:t>Работа с детьми</a:t>
            </a:r>
            <a:r>
              <a:rPr lang="ru-RU" sz="2800" dirty="0" smtClean="0"/>
              <a:t>.     </a:t>
            </a:r>
            <a:r>
              <a:rPr lang="ru-RU" sz="2700" dirty="0" smtClean="0"/>
              <a:t>Ранний возраст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476672"/>
            <a:ext cx="8964488" cy="648072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 smtClean="0"/>
              <a:t>Работу по развитию эмоциональной сферы и психофизических качеств я начинаю с приходом ребёнка в ДОУ.</a:t>
            </a:r>
          </a:p>
          <a:p>
            <a:r>
              <a:rPr lang="ru-RU" sz="6200" dirty="0"/>
              <a:t>В этом возрасте дети воспринимают мир всеми органами чувств, строя целостные образы предметов, и не выделяют их отдельные сенсорные свойства. </a:t>
            </a:r>
            <a:endParaRPr lang="ru-RU" sz="6200" dirty="0" smtClean="0"/>
          </a:p>
          <a:p>
            <a:r>
              <a:rPr lang="ru-RU" sz="6200" dirty="0" smtClean="0"/>
              <a:t>Доброжелательно </a:t>
            </a:r>
            <a:r>
              <a:rPr lang="ru-RU" sz="6200" dirty="0"/>
              <a:t>прошу малыша показать мне просто мяч, позже выделяем цвет, форму, размер. </a:t>
            </a:r>
            <a:r>
              <a:rPr lang="ru-RU" sz="6200" dirty="0" smtClean="0"/>
              <a:t>“</a:t>
            </a:r>
            <a:r>
              <a:rPr lang="ru-RU" sz="6200" dirty="0"/>
              <a:t>Покажи мишке мяч”, “Покорми куклу </a:t>
            </a:r>
            <a:r>
              <a:rPr lang="ru-RU" sz="6200" dirty="0" err="1"/>
              <a:t>Таню”и</a:t>
            </a:r>
            <a:r>
              <a:rPr lang="ru-RU" sz="6200" dirty="0"/>
              <a:t> т.д. </a:t>
            </a:r>
            <a:endParaRPr lang="ru-RU" sz="6200" dirty="0" smtClean="0"/>
          </a:p>
          <a:p>
            <a:r>
              <a:rPr lang="ru-RU" sz="6200" dirty="0" smtClean="0"/>
              <a:t>Стараюсь </a:t>
            </a:r>
            <a:r>
              <a:rPr lang="ru-RU" sz="6200" dirty="0"/>
              <a:t>расположить к себе ребенка, обязательно тактильный контакт (погрей мне руки, посмотри на меня). </a:t>
            </a:r>
            <a:endParaRPr lang="ru-RU" sz="6200" dirty="0" smtClean="0"/>
          </a:p>
          <a:p>
            <a:r>
              <a:rPr lang="ru-RU" sz="6200" dirty="0" smtClean="0"/>
              <a:t>Использую </a:t>
            </a:r>
            <a:r>
              <a:rPr lang="ru-RU" sz="6200" dirty="0"/>
              <a:t>упражнения на поглаживание: ”Поделись добротой!”, “Теплые ладошки”. </a:t>
            </a:r>
            <a:endParaRPr lang="ru-RU" sz="6200" dirty="0" smtClean="0"/>
          </a:p>
          <a:p>
            <a:r>
              <a:rPr lang="ru-RU" sz="6200" dirty="0" smtClean="0"/>
              <a:t>А </a:t>
            </a:r>
            <a:r>
              <a:rPr lang="ru-RU" sz="6200" dirty="0"/>
              <a:t>в процессе общения, в игровой форме, развиваю у ребенка познавательную активность и творчество. </a:t>
            </a:r>
            <a:endParaRPr lang="ru-RU" sz="6200" dirty="0" smtClean="0"/>
          </a:p>
          <a:p>
            <a:r>
              <a:rPr lang="ru-RU" sz="6200" dirty="0" smtClean="0"/>
              <a:t>Немаловажную </a:t>
            </a:r>
            <a:r>
              <a:rPr lang="ru-RU" sz="6200" dirty="0"/>
              <a:t>роль в развитии младших дошкольников имеет активизация наглядно - действенного мышления и развитие мелкой моторики рук. </a:t>
            </a:r>
            <a:endParaRPr lang="ru-RU" sz="6200" dirty="0" smtClean="0"/>
          </a:p>
          <a:p>
            <a:r>
              <a:rPr lang="ru-RU" sz="6200" dirty="0" smtClean="0"/>
              <a:t>Использование </a:t>
            </a:r>
            <a:r>
              <a:rPr lang="ru-RU" sz="6200" dirty="0"/>
              <a:t>релаксационных упражнений и самомассажа помогает настроить ребенка на само занятие и в тоже время дает им возможность отдохнуть, снять некоторое напряжение, усталость, накопившиеся в процессе занятия. </a:t>
            </a:r>
            <a:endParaRPr lang="ru-RU" sz="6200" dirty="0" smtClean="0"/>
          </a:p>
          <a:p>
            <a:pPr marL="0" indent="0" algn="ctr">
              <a:buNone/>
            </a:pPr>
            <a:r>
              <a:rPr lang="ru-RU" sz="5500" b="1" i="1" dirty="0" smtClean="0"/>
              <a:t>Почувствовав </a:t>
            </a:r>
            <a:r>
              <a:rPr lang="ru-RU" sz="5500" b="1" i="1" dirty="0"/>
              <a:t>себя нужным, ребенок легче переживает </a:t>
            </a:r>
            <a:r>
              <a:rPr lang="ru-RU" sz="5500" b="1" i="1" dirty="0" smtClean="0"/>
              <a:t>перемену  </a:t>
            </a:r>
            <a:r>
              <a:rPr lang="ru-RU" sz="5500" b="1" i="1" dirty="0"/>
              <a:t>в своей жизни. </a:t>
            </a:r>
          </a:p>
          <a:p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14296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536</TotalTime>
  <Words>1077</Words>
  <Application>Microsoft Office PowerPoint</Application>
  <PresentationFormat>Экран (4:3)</PresentationFormat>
  <Paragraphs>74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Психологическое сопровождение дошкольников путём сотрудничества с родителями по вопросам физического развития и здорового образа жизни.</vt:lpstr>
      <vt:lpstr>Хорошее здоровье – один из главных источников сча­стья и радости человека, неоценимое его богатство, которое медленно и с трудом накапливается, но которое можно бы­стро и легко растерять. Здоровье – важнейшее условие и в то же время резуль­тат полноценного физического и психического развития ре­бенка, особенно – его эмоциональной сферы. Здоровый ребенок – как правило, жизнерадостный, ак­тивный, любознательный, выносливый, с достаточно высо­ким уровнем физического и умственного развития. Здоровье ребенка – это состояние жизнедеятельности, соответствующее его биологическому возрасту, гармонич­ное единство физических и интеллектуальных характерис­тик, своевременное формирование адаптивных и компен­саторных реакций в процессе роста. С физиологической точки зрения здоровье характери­зуется правильной и согласованной работой всех жизненно важных органов и физиологических систем организма, их своевременным развитием. Хорошее здоровье – основополагающее условие дости­жения успешных результатов в образовательном процессе и становлении основ личности. </vt:lpstr>
      <vt:lpstr> Психофизическое развитие  </vt:lpstr>
      <vt:lpstr>Презентация PowerPoint</vt:lpstr>
      <vt:lpstr>Работу веду в трёх направлениях: </vt:lpstr>
      <vt:lpstr>Исходя из этого решаю следующие задачи: </vt:lpstr>
      <vt:lpstr>Эмоционально-личностное развитие </vt:lpstr>
      <vt:lpstr>Стрессовое состояние</vt:lpstr>
      <vt:lpstr>Работа с детьми.     Ранний возраст.</vt:lpstr>
      <vt:lpstr>Работа с детьми.  С детьми старшего и подготовительного возраста</vt:lpstr>
      <vt:lpstr>Игры и упражнения с мячом . </vt:lpstr>
      <vt:lpstr>Рисование двумя руками  (Синхронное рисование.)  </vt:lpstr>
      <vt:lpstr>Элементы психогимнастики. </vt:lpstr>
      <vt:lpstr>Упражнения на релаксацию. </vt:lpstr>
      <vt:lpstr>комплексы кинезиологических упражнений</vt:lpstr>
      <vt:lpstr>физминутки</vt:lpstr>
      <vt:lpstr>упражнения для быстрого снятия напряжения и восстановления сил.</vt:lpstr>
      <vt:lpstr>Графические задания</vt:lpstr>
      <vt:lpstr>упражнения на развитие мелкой моторики (пальчиковая гимнастика)</vt:lpstr>
      <vt:lpstr>    Провожу диагностику уровня психического развития в начале и конце учебного года. </vt:lpstr>
      <vt:lpstr> работа с педагогами.</vt:lpstr>
      <vt:lpstr>работа с родителями. </vt:lpstr>
      <vt:lpstr>Только совместно проводимая работа помогает детям преодолеть все трудности, открывая путь для дальнейшего благоприятного развития. Благополучное детство и дальнейшая судьба каждого малыша зависят от мудрости воспитателя и родителей, их терпения, внимания к внутреннему миру ребенка. И какие бы усилия не прилагал педагог -психолог, его усилия не будут эффективными без сотрудничества с педагогами и родителями.  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дошкольников путём сотрудничества с родителями по вопросам физического развития и здорового образа жизни.</dc:title>
  <dc:creator>связной</dc:creator>
  <cp:lastModifiedBy>связной</cp:lastModifiedBy>
  <cp:revision>29</cp:revision>
  <dcterms:created xsi:type="dcterms:W3CDTF">2014-11-11T05:02:08Z</dcterms:created>
  <dcterms:modified xsi:type="dcterms:W3CDTF">2014-11-25T09:41:26Z</dcterms:modified>
</cp:coreProperties>
</file>