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DFC-E639-4C87-8F9A-4DDCB6627D46}" type="datetimeFigureOut">
              <a:rPr lang="uk-UA" smtClean="0"/>
              <a:pPr/>
              <a:t>08.11.2024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6236-532A-41AE-9FB4-8465231379C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DFC-E639-4C87-8F9A-4DDCB6627D46}" type="datetimeFigureOut">
              <a:rPr lang="uk-UA" smtClean="0"/>
              <a:pPr/>
              <a:t>08.11.2024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6236-532A-41AE-9FB4-8465231379C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DFC-E639-4C87-8F9A-4DDCB6627D46}" type="datetimeFigureOut">
              <a:rPr lang="uk-UA" smtClean="0"/>
              <a:pPr/>
              <a:t>08.11.2024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6236-532A-41AE-9FB4-8465231379C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DFC-E639-4C87-8F9A-4DDCB6627D46}" type="datetimeFigureOut">
              <a:rPr lang="uk-UA" smtClean="0"/>
              <a:pPr/>
              <a:t>08.11.2024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6236-532A-41AE-9FB4-8465231379C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DFC-E639-4C87-8F9A-4DDCB6627D46}" type="datetimeFigureOut">
              <a:rPr lang="uk-UA" smtClean="0"/>
              <a:pPr/>
              <a:t>08.11.2024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6236-532A-41AE-9FB4-8465231379C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DFC-E639-4C87-8F9A-4DDCB6627D46}" type="datetimeFigureOut">
              <a:rPr lang="uk-UA" smtClean="0"/>
              <a:pPr/>
              <a:t>08.11.2024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6236-532A-41AE-9FB4-8465231379C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DFC-E639-4C87-8F9A-4DDCB6627D46}" type="datetimeFigureOut">
              <a:rPr lang="uk-UA" smtClean="0"/>
              <a:pPr/>
              <a:t>08.11.2024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6236-532A-41AE-9FB4-8465231379C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DFC-E639-4C87-8F9A-4DDCB6627D46}" type="datetimeFigureOut">
              <a:rPr lang="uk-UA" smtClean="0"/>
              <a:pPr/>
              <a:t>08.11.2024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6236-532A-41AE-9FB4-8465231379C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DFC-E639-4C87-8F9A-4DDCB6627D46}" type="datetimeFigureOut">
              <a:rPr lang="uk-UA" smtClean="0"/>
              <a:pPr/>
              <a:t>08.11.2024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6236-532A-41AE-9FB4-8465231379C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DFC-E639-4C87-8F9A-4DDCB6627D46}" type="datetimeFigureOut">
              <a:rPr lang="uk-UA" smtClean="0"/>
              <a:pPr/>
              <a:t>08.11.2024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6236-532A-41AE-9FB4-8465231379C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DFC-E639-4C87-8F9A-4DDCB6627D46}" type="datetimeFigureOut">
              <a:rPr lang="uk-UA" smtClean="0"/>
              <a:pPr/>
              <a:t>08.11.2024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6236-532A-41AE-9FB4-8465231379C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97DFC-E639-4C87-8F9A-4DDCB6627D46}" type="datetimeFigureOut">
              <a:rPr lang="uk-UA" smtClean="0"/>
              <a:pPr/>
              <a:t>08.11.2024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16236-532A-41AE-9FB4-8465231379CD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РЕТРОИННОВАЦИИ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ИХ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МЕСТО В СОВРЕМЕННОЙ ИННОВАЦИОННОЙ ШКОЛЕ</a:t>
            </a:r>
            <a:endParaRPr lang="uk-UA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 Проверенные временем предметный подход,  классно-урочная система, объяснительно-иллюстративный метод обучения, ориентация на прочные знания основ наук; на формирование </a:t>
            </a:r>
            <a:r>
              <a:rPr lang="ru-RU" dirty="0" smtClean="0"/>
              <a:t>системного </a:t>
            </a:r>
            <a:r>
              <a:rPr lang="ru-RU" dirty="0"/>
              <a:t>мышления; на  авторитет высокой культуры и личности педагога – всё это не стоит обесценивать. </a:t>
            </a:r>
            <a:endParaRPr lang="ru-RU" dirty="0" smtClean="0"/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Разумно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– оптимально, эффективно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строить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синтез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традиции  и 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инновации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в 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Школе будущего – вот наша задача. </a:t>
            </a:r>
            <a:endParaRPr lang="uk-UA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ru-RU" dirty="0"/>
              <a:t>развитие инновационной деятельности – </a:t>
            </a:r>
            <a:r>
              <a:rPr lang="ru-RU" dirty="0" smtClean="0"/>
              <a:t>одно </a:t>
            </a:r>
            <a:r>
              <a:rPr lang="ru-RU" dirty="0"/>
              <a:t>из стратегических </a:t>
            </a:r>
            <a:r>
              <a:rPr lang="ru-RU" dirty="0" smtClean="0"/>
              <a:t>направлений</a:t>
            </a:r>
          </a:p>
          <a:p>
            <a:r>
              <a:rPr lang="ru-RU" dirty="0"/>
              <a:t>в современном образовании  пока не существует определенной и общепринятой Концепции инновационной образовательной </a:t>
            </a:r>
            <a:r>
              <a:rPr lang="ru-RU" dirty="0" smtClean="0"/>
              <a:t>деятельности</a:t>
            </a:r>
          </a:p>
          <a:p>
            <a:r>
              <a:rPr lang="ru-RU" dirty="0" smtClean="0"/>
              <a:t>нововведения характерны </a:t>
            </a:r>
            <a:r>
              <a:rPr lang="ru-RU" dirty="0"/>
              <a:t>для любой профессиональной деятельности человека, и </a:t>
            </a:r>
            <a:r>
              <a:rPr lang="ru-RU" dirty="0" smtClean="0"/>
              <a:t>поэтому становятся </a:t>
            </a:r>
            <a:r>
              <a:rPr lang="ru-RU" dirty="0"/>
              <a:t>предметом изучения, анализа и внедрения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/>
          </a:bodyPr>
          <a:lstStyle/>
          <a:p>
            <a:r>
              <a:rPr lang="ru-RU" b="1" i="1" dirty="0"/>
              <a:t> Инновация</a:t>
            </a:r>
            <a:r>
              <a:rPr lang="ru-RU" b="1" dirty="0"/>
              <a:t> </a:t>
            </a:r>
            <a:r>
              <a:rPr lang="ru-RU" dirty="0"/>
              <a:t>(от латинского </a:t>
            </a:r>
            <a:r>
              <a:rPr lang="uk-UA" i="1" dirty="0" err="1"/>
              <a:t>in</a:t>
            </a:r>
            <a:r>
              <a:rPr lang="ru-RU" dirty="0"/>
              <a:t> - в и </a:t>
            </a:r>
            <a:r>
              <a:rPr lang="uk-UA" i="1" dirty="0" err="1"/>
              <a:t>novus</a:t>
            </a:r>
            <a:r>
              <a:rPr lang="uk-UA" dirty="0"/>
              <a:t> </a:t>
            </a:r>
            <a:r>
              <a:rPr lang="ru-RU" dirty="0"/>
              <a:t>- новое) - конечный результат инновационной деятельности, получивший воплощение в виде нового продукта, новой технологии, используемой в практической </a:t>
            </a:r>
            <a:r>
              <a:rPr lang="ru-RU" dirty="0" smtClean="0"/>
              <a:t>деятельности</a:t>
            </a:r>
          </a:p>
          <a:p>
            <a:r>
              <a:rPr lang="ru-RU" b="1" i="1" dirty="0"/>
              <a:t>Педагогическая инновация</a:t>
            </a:r>
            <a:r>
              <a:rPr lang="ru-RU" dirty="0"/>
              <a:t> – нововведение в педагогическую деятельность, изменения в содержании и технологиях обучения и воспитания, имеющие целью повышение их эффективности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Основные виды 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</a:rPr>
              <a:t>педагогических технологий современного образования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uk-U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b="1" dirty="0"/>
              <a:t>технология объяснительно-иллюстративного обучения</a:t>
            </a:r>
            <a:r>
              <a:rPr lang="ru-RU" dirty="0"/>
              <a:t>, суть которой заключается в формировании, просвещении учащихся и организации их репродуктивной деятельности с целью выработки </a:t>
            </a:r>
            <a:r>
              <a:rPr lang="ru-RU" dirty="0" err="1"/>
              <a:t>общеучебных</a:t>
            </a:r>
            <a:r>
              <a:rPr lang="ru-RU" dirty="0"/>
              <a:t> и специальных (предметных) умений</a:t>
            </a:r>
            <a:r>
              <a:rPr lang="ru-RU" dirty="0" smtClean="0"/>
              <a:t>;</a:t>
            </a:r>
            <a:endParaRPr lang="uk-UA" dirty="0"/>
          </a:p>
          <a:p>
            <a:pPr lvl="0"/>
            <a:r>
              <a:rPr lang="ru-RU" b="1" dirty="0"/>
              <a:t>технология личностно ориентированного обучения</a:t>
            </a:r>
            <a:r>
              <a:rPr lang="ru-RU" dirty="0"/>
              <a:t>, направленная на перевод учащихся на субъективную основу с установкой на саморазвитие личности</a:t>
            </a:r>
            <a:r>
              <a:rPr lang="ru-RU" dirty="0" smtClean="0"/>
              <a:t>;</a:t>
            </a:r>
            <a:endParaRPr lang="uk-UA" dirty="0"/>
          </a:p>
          <a:p>
            <a:pPr lvl="0"/>
            <a:r>
              <a:rPr lang="ru-RU" b="1" dirty="0"/>
              <a:t>технология развивающего обучения</a:t>
            </a:r>
            <a:r>
              <a:rPr lang="ru-RU" dirty="0"/>
              <a:t>, в основе которой лежит способ обучения, направленный на включение внутренних механизмов личностного развития школьника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Наиболее популярные инновационные технологии</a:t>
            </a:r>
            <a:endParaRPr lang="uk-U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информационно-коммуникационная технология;</a:t>
            </a:r>
            <a:endParaRPr lang="uk-UA" dirty="0"/>
          </a:p>
          <a:p>
            <a:r>
              <a:rPr lang="ru-RU" dirty="0" err="1" smtClean="0"/>
              <a:t>здровьесберегающая</a:t>
            </a:r>
            <a:r>
              <a:rPr lang="ru-RU" dirty="0" smtClean="0"/>
              <a:t> </a:t>
            </a:r>
            <a:r>
              <a:rPr lang="ru-RU" dirty="0"/>
              <a:t>технология;</a:t>
            </a:r>
            <a:endParaRPr lang="uk-UA" dirty="0"/>
          </a:p>
          <a:p>
            <a:r>
              <a:rPr lang="ru-RU" dirty="0" smtClean="0"/>
              <a:t>технология </a:t>
            </a:r>
            <a:r>
              <a:rPr lang="ru-RU" dirty="0"/>
              <a:t>использования в обучении игровых методов;</a:t>
            </a:r>
            <a:endParaRPr lang="uk-UA" dirty="0"/>
          </a:p>
          <a:p>
            <a:r>
              <a:rPr lang="ru-RU" dirty="0" smtClean="0"/>
              <a:t>проектные </a:t>
            </a:r>
            <a:r>
              <a:rPr lang="ru-RU" dirty="0"/>
              <a:t>методы обучения;</a:t>
            </a:r>
            <a:endParaRPr lang="uk-UA" dirty="0"/>
          </a:p>
          <a:p>
            <a:r>
              <a:rPr lang="ru-RU" dirty="0" smtClean="0"/>
              <a:t>технология </a:t>
            </a:r>
            <a:r>
              <a:rPr lang="ru-RU" dirty="0"/>
              <a:t>публичной презентации;</a:t>
            </a:r>
            <a:endParaRPr lang="uk-UA" dirty="0"/>
          </a:p>
          <a:p>
            <a:r>
              <a:rPr lang="ru-RU" dirty="0" smtClean="0"/>
              <a:t>технология </a:t>
            </a:r>
            <a:r>
              <a:rPr lang="ru-RU" dirty="0"/>
              <a:t>критического мышления; </a:t>
            </a:r>
            <a:endParaRPr lang="uk-UA" dirty="0"/>
          </a:p>
          <a:p>
            <a:r>
              <a:rPr lang="ru-RU" dirty="0" smtClean="0"/>
              <a:t>технология </a:t>
            </a:r>
            <a:r>
              <a:rPr lang="ru-RU" dirty="0"/>
              <a:t>проблемного обучения;</a:t>
            </a:r>
            <a:endParaRPr lang="uk-UA" dirty="0"/>
          </a:p>
          <a:p>
            <a:r>
              <a:rPr lang="ru-RU" dirty="0" smtClean="0"/>
              <a:t>технология </a:t>
            </a:r>
            <a:r>
              <a:rPr lang="ru-RU" dirty="0" err="1"/>
              <a:t>деятельностного</a:t>
            </a:r>
            <a:r>
              <a:rPr lang="ru-RU" dirty="0"/>
              <a:t> метода.</a:t>
            </a: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2911477"/>
          </a:xfrm>
        </p:spPr>
        <p:txBody>
          <a:bodyPr/>
          <a:lstStyle/>
          <a:p>
            <a:r>
              <a:rPr lang="ru-RU" dirty="0" err="1"/>
              <a:t>Р</a:t>
            </a:r>
            <a:r>
              <a:rPr lang="ru-RU" dirty="0" err="1" smtClean="0"/>
              <a:t>етроинновации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smtClean="0"/>
              <a:t>технологии, имевшие место </a:t>
            </a:r>
            <a:r>
              <a:rPr lang="ru-RU" dirty="0"/>
              <a:t>в прошлом, но с годами </a:t>
            </a:r>
            <a:r>
              <a:rPr lang="ru-RU" dirty="0" smtClean="0"/>
              <a:t>утратившие </a:t>
            </a:r>
            <a:r>
              <a:rPr lang="ru-RU" dirty="0"/>
              <a:t>свою значимость, </a:t>
            </a:r>
            <a:r>
              <a:rPr lang="ru-RU" dirty="0" smtClean="0"/>
              <a:t>дополненные или заменённые </a:t>
            </a:r>
            <a:r>
              <a:rPr lang="ru-RU" dirty="0"/>
              <a:t>другими технологиями.</a:t>
            </a:r>
            <a:endParaRPr lang="uk-UA" dirty="0"/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428604"/>
            <a:ext cx="67151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РЕТРОИННОВАЦИИ</a:t>
            </a:r>
            <a:b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ИХ МЕСТО В СОВРЕМЕННОЙ ИННОВАЦИОННОЙ ШКОЛЕ</a:t>
            </a:r>
            <a:endParaRPr lang="uk-UA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Ретроинновации</a:t>
            </a:r>
            <a:endParaRPr lang="uk-U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Традиционная форма обучения </a:t>
            </a:r>
            <a:r>
              <a:rPr lang="ru-RU" i="1" dirty="0" smtClean="0"/>
              <a:t>– урок</a:t>
            </a:r>
          </a:p>
          <a:p>
            <a:r>
              <a:rPr lang="ru-RU" i="1" dirty="0"/>
              <a:t>Объяснительно-иллюстративное </a:t>
            </a:r>
            <a:r>
              <a:rPr lang="ru-RU" i="1" dirty="0" smtClean="0"/>
              <a:t>обучение</a:t>
            </a:r>
          </a:p>
          <a:p>
            <a:r>
              <a:rPr lang="ru-RU" i="1" dirty="0"/>
              <a:t>Блочно-тематическое </a:t>
            </a:r>
            <a:r>
              <a:rPr lang="ru-RU" i="1" dirty="0" smtClean="0"/>
              <a:t>планирование</a:t>
            </a:r>
          </a:p>
          <a:p>
            <a:r>
              <a:rPr lang="ru-RU" i="1" dirty="0"/>
              <a:t>Дифференцированное </a:t>
            </a:r>
            <a:r>
              <a:rPr lang="ru-RU" i="1" dirty="0" smtClean="0"/>
              <a:t>обучение</a:t>
            </a:r>
          </a:p>
          <a:p>
            <a:r>
              <a:rPr lang="ru-RU" i="1" dirty="0"/>
              <a:t>Систематизация </a:t>
            </a:r>
            <a:r>
              <a:rPr lang="ru-RU" i="1" dirty="0" smtClean="0"/>
              <a:t>знаний</a:t>
            </a:r>
          </a:p>
          <a:p>
            <a:r>
              <a:rPr lang="ru-RU" i="1" dirty="0" err="1"/>
              <a:t>Инсценизация</a:t>
            </a:r>
            <a:r>
              <a:rPr lang="ru-RU" i="1" dirty="0"/>
              <a:t>, ролевая игра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Традиционное </a:t>
            </a:r>
            <a:r>
              <a:rPr lang="ru-RU" dirty="0"/>
              <a:t>обучение – фундамент для инновационных технологий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uk-UA" dirty="0"/>
          </a:p>
          <a:p>
            <a:r>
              <a:rPr lang="ru-RU" dirty="0"/>
              <a:t>Инновации должны помогать решать объективно значимые педагогические проблемы.</a:t>
            </a: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Что 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</a:rPr>
              <a:t>из традиционной школы непременно должно сохраниться в Школе Будущего?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урок как основная единица процесса обучения;</a:t>
            </a:r>
            <a:endParaRPr lang="uk-UA" dirty="0"/>
          </a:p>
          <a:p>
            <a:pPr lvl="0"/>
            <a:r>
              <a:rPr lang="ru-RU" dirty="0"/>
              <a:t>планирование работы и самого урока;</a:t>
            </a:r>
            <a:endParaRPr lang="uk-UA" dirty="0"/>
          </a:p>
          <a:p>
            <a:pPr lvl="0"/>
            <a:r>
              <a:rPr lang="ru-RU" dirty="0"/>
              <a:t>триединая цель урока;</a:t>
            </a:r>
            <a:endParaRPr lang="uk-UA" dirty="0"/>
          </a:p>
          <a:p>
            <a:pPr lvl="0"/>
            <a:r>
              <a:rPr lang="ru-RU" dirty="0"/>
              <a:t>сотрудничество «учитель-ученик», «ученик-ученик»;</a:t>
            </a:r>
            <a:endParaRPr lang="uk-UA" dirty="0"/>
          </a:p>
          <a:p>
            <a:pPr lvl="0"/>
            <a:r>
              <a:rPr lang="ru-RU" dirty="0"/>
              <a:t>традиционная педагогика - </a:t>
            </a:r>
            <a:r>
              <a:rPr lang="ru-RU" dirty="0" err="1"/>
              <a:t>педагогика</a:t>
            </a:r>
            <a:r>
              <a:rPr lang="ru-RU" dirty="0"/>
              <a:t> труда, дисциплины, силы воли;</a:t>
            </a:r>
            <a:endParaRPr lang="uk-UA" dirty="0"/>
          </a:p>
          <a:p>
            <a:pPr lvl="0"/>
            <a:r>
              <a:rPr lang="ru-RU" dirty="0"/>
              <a:t>ТСО;</a:t>
            </a:r>
            <a:endParaRPr lang="uk-UA" dirty="0"/>
          </a:p>
          <a:p>
            <a:pPr lvl="0"/>
            <a:r>
              <a:rPr lang="ru-RU" dirty="0"/>
              <a:t>наглядность;</a:t>
            </a:r>
            <a:endParaRPr lang="uk-UA" dirty="0"/>
          </a:p>
          <a:p>
            <a:pPr lvl="0"/>
            <a:r>
              <a:rPr lang="ru-RU" dirty="0"/>
              <a:t>разные формы обучения (и коллективные, и личностно ориентированные);</a:t>
            </a:r>
            <a:endParaRPr lang="uk-UA" dirty="0"/>
          </a:p>
          <a:p>
            <a:pPr lvl="0"/>
            <a:r>
              <a:rPr lang="ru-RU" dirty="0"/>
              <a:t>логическая структура и завершённость урока.</a:t>
            </a:r>
            <a:br>
              <a:rPr lang="ru-RU" dirty="0"/>
            </a:b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325</Words>
  <Application>Microsoft Office PowerPoint</Application>
  <PresentationFormat>Экран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РЕТРОИННОВАЦИИ. ИХ МЕСТО В СОВРЕМЕННОЙ ИННОВАЦИОННОЙ ШКОЛЕ</vt:lpstr>
      <vt:lpstr>Презентация PowerPoint</vt:lpstr>
      <vt:lpstr>Презентация PowerPoint</vt:lpstr>
      <vt:lpstr>Основные виды педагогических технологий современного образования:</vt:lpstr>
      <vt:lpstr>Наиболее популярные инновационные технологии</vt:lpstr>
      <vt:lpstr> </vt:lpstr>
      <vt:lpstr>Ретроинновации</vt:lpstr>
      <vt:lpstr>Презентация PowerPoint</vt:lpstr>
      <vt:lpstr> Что из традиционной школы непременно должно сохраниться в Школе Будущего?  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РЕТРОИННОВАЦИИ  ИХ МЕСТО В СОВРЕМЕННОЙ ИННОВАЦИОННОЙ ШКОЛЕ</dc:title>
  <dc:creator>Учитель</dc:creator>
  <cp:lastModifiedBy>Фёдоров</cp:lastModifiedBy>
  <cp:revision>5</cp:revision>
  <dcterms:created xsi:type="dcterms:W3CDTF">2014-01-08T07:46:13Z</dcterms:created>
  <dcterms:modified xsi:type="dcterms:W3CDTF">2024-11-08T10:45:25Z</dcterms:modified>
</cp:coreProperties>
</file>