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xmlns="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xmlns="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xmlns="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5242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59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0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29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xmlns="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xmlns="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xmlns="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xmlns="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xmlns="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xmlns="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340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26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85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07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2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C89B2F1-1E32-44DB-B50E-BEA1896CAD8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312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pPr/>
              <a:t>11/9/2024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0E80DA6-B971-46B7-B0D3-8581AE0B6AC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186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11/9/2024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85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44CA2EAD-E7C7-4F64-924A-52D34FD759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Радуга над долиной">
            <a:extLst>
              <a:ext uri="{FF2B5EF4-FFF2-40B4-BE49-F238E27FC236}">
                <a16:creationId xmlns:a16="http://schemas.microsoft.com/office/drawing/2014/main" xmlns="" id="{95300CA1-AE84-47A7-953C-44EFA27E3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77" r="35130" b="1923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xmlns="" id="{9E7C23BC-DAA6-40E1-8166-B8C4439D1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F299E8-158F-4129-AF49-A287794AA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654" y="1784412"/>
            <a:ext cx="8674767" cy="295002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9600" b="1" i="1" dirty="0">
                <a:ln/>
                <a:solidFill>
                  <a:schemeClr val="accent3"/>
                </a:solidFill>
              </a:rPr>
              <a:t>Здоровый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xmlns="" val="200657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жмите для увеличения. Советы по здоровому образу жизни для детей">
            <a:extLst>
              <a:ext uri="{FF2B5EF4-FFF2-40B4-BE49-F238E27FC236}">
                <a16:creationId xmlns:a16="http://schemas.microsoft.com/office/drawing/2014/main" xmlns="" id="{64B9DC84-86B4-4E7F-AA45-5DE73653F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94" y="310719"/>
            <a:ext cx="4935148" cy="38401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BB445A-4517-4015-9127-69A0A8E17E15}"/>
              </a:ext>
            </a:extLst>
          </p:cNvPr>
          <p:cNvSpPr txBox="1"/>
          <p:nvPr/>
        </p:nvSpPr>
        <p:spPr>
          <a:xfrm>
            <a:off x="5221706" y="649705"/>
            <a:ext cx="656562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Быть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здоровыми, красивыми, полными сил хотят и взрослые и дети. 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что для этого нужно делать? Всего лишь знать и выполнять правила здорового образа жизни.</a:t>
            </a:r>
          </a:p>
          <a:p>
            <a:pPr algn="just"/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Что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же это такое – 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sz="2800" b="1" i="0" dirty="0" smtClean="0">
                <a:solidFill>
                  <a:srgbClr val="005951"/>
                </a:solidFill>
                <a:effectLst/>
                <a:latin typeface="Times New Roman" panose="02020603050405020304" pitchFamily="18" charset="0"/>
              </a:rPr>
              <a:t>Здоровый </a:t>
            </a:r>
            <a:r>
              <a:rPr lang="ru-RU" sz="2800" b="1" i="0" dirty="0">
                <a:solidFill>
                  <a:srgbClr val="005951"/>
                </a:solidFill>
                <a:effectLst/>
                <a:latin typeface="Times New Roman" panose="02020603050405020304" pitchFamily="18" charset="0"/>
              </a:rPr>
              <a:t>Образ Жизни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(ЗОЖ)?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09C49F-9C12-4EED-88E9-00A8C961AD21}"/>
              </a:ext>
            </a:extLst>
          </p:cNvPr>
          <p:cNvSpPr txBox="1"/>
          <p:nvPr/>
        </p:nvSpPr>
        <p:spPr>
          <a:xfrm>
            <a:off x="262494" y="4451684"/>
            <a:ext cx="117578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З</a:t>
            </a:r>
            <a:r>
              <a:rPr lang="ru-RU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доровый </a:t>
            </a: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образ жизни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это действия, нацеленные на укрепление здоровья. </a:t>
            </a:r>
            <a:endParaRPr lang="ru-RU" sz="28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Итак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чтобы быть здоровым, нужно не </a:t>
            </a:r>
            <a:r>
              <a:rPr lang="ru-RU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пренебрегать 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правилами личной гигиены и режимом дня, правильно питаться и заниматься спортом.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155222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8E4C52-7286-4644-902C-9BC6245EA054}"/>
              </a:ext>
            </a:extLst>
          </p:cNvPr>
          <p:cNvSpPr txBox="1"/>
          <p:nvPr/>
        </p:nvSpPr>
        <p:spPr>
          <a:xfrm>
            <a:off x="3635960" y="0"/>
            <a:ext cx="49200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Личная гигиена.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CD8482-2C1E-46A1-8CCA-EFD780C891CB}"/>
              </a:ext>
            </a:extLst>
          </p:cNvPr>
          <p:cNvSpPr txBox="1"/>
          <p:nvPr/>
        </p:nvSpPr>
        <p:spPr>
          <a:xfrm>
            <a:off x="227120" y="6277728"/>
            <a:ext cx="55995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Чистота — залог здоровья (рус. нар. пословица).</a:t>
            </a:r>
            <a:endParaRPr lang="ru-RU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0D78469-5B9D-4714-B50C-80792C37A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5" r="5905"/>
          <a:stretch/>
        </p:blipFill>
        <p:spPr bwMode="auto">
          <a:xfrm>
            <a:off x="517357" y="715721"/>
            <a:ext cx="5578643" cy="542655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63348C-995E-4ADF-B333-8D4A0ADE7827}"/>
              </a:ext>
            </a:extLst>
          </p:cNvPr>
          <p:cNvSpPr txBox="1"/>
          <p:nvPr/>
        </p:nvSpPr>
        <p:spPr>
          <a:xfrm>
            <a:off x="6329782" y="657371"/>
            <a:ext cx="569724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Главное требование гигиены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держать тело в чистоте. Это избавит вас от риска получить заболевания, связанные с размножением бактерий и паразитов. Для этого надо соблюдать элементарные правила гигиены.</a:t>
            </a:r>
          </a:p>
          <a:p>
            <a:pPr algn="just"/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1.Обязательно чистите зубы</a:t>
            </a:r>
            <a:r>
              <a:rPr lang="ru-RU" sz="20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после утреннего пробуждения и перед тем, как отходить ко сну.</a:t>
            </a:r>
          </a:p>
          <a:p>
            <a:pPr algn="just"/>
            <a:r>
              <a:rPr lang="ru-RU" sz="20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2. Регулярно мойте голову</a:t>
            </a:r>
            <a: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3.Содержите в чистоте расчёски, резинки и заколки для волос.</a:t>
            </a:r>
            <a:endParaRPr lang="ru-RU" sz="2000" b="0" i="0" dirty="0">
              <a:solidFill>
                <a:srgbClr val="00B05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4.Принимайте душ или ванну</a:t>
            </a:r>
            <a:r>
              <a:rPr lang="ru-RU" sz="20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 раза в день.</a:t>
            </a:r>
          </a:p>
          <a:p>
            <a:pPr algn="just"/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5. Обязательно мойте руки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приходу домой, до и после еды, после игры с животными, после туалета.</a:t>
            </a:r>
          </a:p>
          <a:p>
            <a:pPr algn="just"/>
            <a:r>
              <a:rPr lang="ru-RU" sz="2000" b="1" i="0" dirty="0">
                <a:solidFill>
                  <a:srgbClr val="FF3300"/>
                </a:solidFill>
                <a:effectLst/>
                <a:latin typeface="Times New Roman" panose="02020603050405020304" pitchFamily="18" charset="0"/>
              </a:rPr>
              <a:t>6. Уделяйте внимание чистоте вашей одежды и обуви.</a:t>
            </a:r>
            <a:endParaRPr lang="ru-RU" sz="2000" b="0" i="0" dirty="0">
              <a:solidFill>
                <a:srgbClr val="FF33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35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232FA2-5DFD-4B9A-8865-8343140E79A6}"/>
              </a:ext>
            </a:extLst>
          </p:cNvPr>
          <p:cNvSpPr txBox="1"/>
          <p:nvPr/>
        </p:nvSpPr>
        <p:spPr>
          <a:xfrm>
            <a:off x="4927661" y="0"/>
            <a:ext cx="2336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Режим дня.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498CC47-82E4-4222-A22A-97181AD5E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7144" y="2542425"/>
            <a:ext cx="6312022" cy="42100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989D4B-4144-48A3-A3D9-21C3937A8A5A}"/>
              </a:ext>
            </a:extLst>
          </p:cNvPr>
          <p:cNvSpPr txBox="1"/>
          <p:nvPr/>
        </p:nvSpPr>
        <p:spPr>
          <a:xfrm>
            <a:off x="9942989" y="0"/>
            <a:ext cx="214617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здоровье сохранить, Организм свой укрепить, </a:t>
            </a:r>
          </a:p>
          <a:p>
            <a:r>
              <a:rPr lang="ru-RU" sz="2000" b="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вся моя семья </a:t>
            </a:r>
          </a:p>
          <a:p>
            <a:r>
              <a:rPr lang="ru-RU" sz="2000" b="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режим у дня.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F1301A-24B2-4EAF-BD5A-9689463DA582}"/>
              </a:ext>
            </a:extLst>
          </p:cNvPr>
          <p:cNvSpPr txBox="1"/>
          <p:nvPr/>
        </p:nvSpPr>
        <p:spPr>
          <a:xfrm>
            <a:off x="62144" y="584775"/>
            <a:ext cx="10147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ежим дня 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это правильное распределение времени на сон, работу, питание и отдых.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AA65E5-9270-4EE2-BCC4-511F5557F6C9}"/>
              </a:ext>
            </a:extLst>
          </p:cNvPr>
          <p:cNvSpPr txBox="1"/>
          <p:nvPr/>
        </p:nvSpPr>
        <p:spPr>
          <a:xfrm>
            <a:off x="62144" y="1554271"/>
            <a:ext cx="8602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О</a:t>
            </a:r>
            <a:r>
              <a:rPr lang="ru-RU" sz="20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снова правильного распорядка дня и хорошего самочувствия это :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9CACD8-CA76-46F3-B79A-203AE47F2102}"/>
              </a:ext>
            </a:extLst>
          </p:cNvPr>
          <p:cNvSpPr txBox="1"/>
          <p:nvPr/>
        </p:nvSpPr>
        <p:spPr>
          <a:xfrm>
            <a:off x="28851" y="1834539"/>
            <a:ext cx="9880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Нормальная продолжительность сна (</a:t>
            </a:r>
            <a:r>
              <a:rPr lang="ru-RU" sz="2000" b="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Школьник должен спать не менее 9-10,5 часов).</a:t>
            </a:r>
            <a:endParaRPr lang="ru-RU" sz="2000" b="0" i="0" dirty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 Соблюдение времени отхода ко сну и ежедневного пробуждения.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1F5B4BF-9AAE-45A8-ABFB-396034C2B08B}"/>
              </a:ext>
            </a:extLst>
          </p:cNvPr>
          <p:cNvSpPr txBox="1"/>
          <p:nvPr/>
        </p:nvSpPr>
        <p:spPr>
          <a:xfrm>
            <a:off x="28851" y="2441407"/>
            <a:ext cx="565285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Соблюдение графика приёма пищи.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>
                <a:solidFill>
                  <a:srgbClr val="CC3399"/>
                </a:solidFill>
                <a:effectLst/>
                <a:latin typeface="Times New Roman" panose="02020603050405020304" pitchFamily="18" charset="0"/>
              </a:rPr>
              <a:t>Соблюдение баланса между учебными занятиями в школе и дома с активным отдыхом и пребыванием на свежем воздухе.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Вернувшись из школы, ребёнок должен пообедать и обязательно отдохнуть. Отдых составит около 1-1,5 часа, без чтения книг и просмотра телевизора. Начинать выполнение домашнего задания рекомендуется с наименее тяжёлых предметов, переходя к более сложным. Через каждые 30-40 минут выполнения уроков, следует проводить 15 минутные перерывы с физкультминуткой под музыку)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5620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ED06E1-D5F5-429A-A6E9-E6BAF50631EB}"/>
              </a:ext>
            </a:extLst>
          </p:cNvPr>
          <p:cNvSpPr txBox="1"/>
          <p:nvPr/>
        </p:nvSpPr>
        <p:spPr>
          <a:xfrm>
            <a:off x="3819987" y="0"/>
            <a:ext cx="4552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Правильное питание.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966C3E8-77E1-45F5-BF76-30C794C8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22" y="584775"/>
            <a:ext cx="3441622" cy="33369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2711F845-4638-48E9-A434-119C8AFAF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2010" y="3429000"/>
            <a:ext cx="3441622" cy="32979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34EC65-D115-4C77-BD90-3B74EBE66690}"/>
              </a:ext>
            </a:extLst>
          </p:cNvPr>
          <p:cNvSpPr txBox="1"/>
          <p:nvPr/>
        </p:nvSpPr>
        <p:spPr>
          <a:xfrm>
            <a:off x="3769861" y="516757"/>
            <a:ext cx="82536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Ешьте богатые витаминами овощи и фрукты</a:t>
            </a:r>
            <a:r>
              <a:rPr lang="ru-RU" sz="20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 отказывайтесь от тех овощей и фруктов, которые однажды показались вам невкусными, попробуйте их ещё раз, вдруг понравятся. Свежие овощи и фрукты не только утолят голод, но и пополнят недостаток полезных веществ.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469098-7721-45B5-957C-6F51BD1B97EC}"/>
              </a:ext>
            </a:extLst>
          </p:cNvPr>
          <p:cNvSpPr txBox="1"/>
          <p:nvPr/>
        </p:nvSpPr>
        <p:spPr>
          <a:xfrm>
            <a:off x="3769862" y="1840196"/>
            <a:ext cx="82536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Употребляйте кисломолочные продукты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(кефир, простоквашу, творог, сметану 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проч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Они содержат полезный белок и способствуют нормальному пищеварению.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3B429AD-B879-4F66-9DA6-CF0D9C2CE960}"/>
              </a:ext>
            </a:extLst>
          </p:cNvPr>
          <p:cNvSpPr txBox="1"/>
          <p:nvPr/>
        </p:nvSpPr>
        <p:spPr>
          <a:xfrm>
            <a:off x="3769860" y="2755800"/>
            <a:ext cx="84221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CC3399"/>
                </a:solidFill>
                <a:effectLst/>
                <a:latin typeface="Times New Roman" panose="02020603050405020304" pitchFamily="18" charset="0"/>
              </a:rPr>
              <a:t>Ешьте каши.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Они содержат сложные углеводы, которые позволяют           организму быть энергичным и бодрым в течение многих часов. 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BF48C4-B368-490E-A951-C8F95DAED74A}"/>
              </a:ext>
            </a:extLst>
          </p:cNvPr>
          <p:cNvSpPr txBox="1"/>
          <p:nvPr/>
        </p:nvSpPr>
        <p:spPr>
          <a:xfrm>
            <a:off x="168486" y="4104601"/>
            <a:ext cx="84635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Не отказывайтесь от мяса.</a:t>
            </a:r>
            <a:r>
              <a:rPr lang="ru-RU" sz="20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мясе содержится огромное количество полезных веществ, таких, как железо, калий, фосфор. Они дают организму силы и возможности правильно развиваться и бороться с болезнями.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A58EB8-35AC-4DCB-8B61-40EBA529653D}"/>
              </a:ext>
            </a:extLst>
          </p:cNvPr>
          <p:cNvSpPr txBox="1"/>
          <p:nvPr/>
        </p:nvSpPr>
        <p:spPr>
          <a:xfrm>
            <a:off x="168487" y="5415791"/>
            <a:ext cx="8463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Совет.</a:t>
            </a:r>
            <a:r>
              <a:rPr lang="ru-RU" sz="2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 торопитесь во время еды, хорошо пережёвывайте пищу. Это спасение для желудка и всей пищеварительной системы. Специалисты рекомендуют жевать пищу не менее двадцати раз.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9A3686-3180-4E83-82EA-783E49642E75}"/>
              </a:ext>
            </a:extLst>
          </p:cNvPr>
          <p:cNvSpPr txBox="1"/>
          <p:nvPr/>
        </p:nvSpPr>
        <p:spPr>
          <a:xfrm>
            <a:off x="3819987" y="3364122"/>
            <a:ext cx="49093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качестве гарнира это блюдо отлично гармонирует с мясом, рыбой и овощами.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3934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EB4538-CCC9-484E-AA6D-A833724DB94C}"/>
              </a:ext>
            </a:extLst>
          </p:cNvPr>
          <p:cNvSpPr txBox="1"/>
          <p:nvPr/>
        </p:nvSpPr>
        <p:spPr>
          <a:xfrm>
            <a:off x="3048740" y="0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Спорт и физические нагрузки.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CA9E73-7CD8-4927-B0EA-AA8C5C6B925D}"/>
              </a:ext>
            </a:extLst>
          </p:cNvPr>
          <p:cNvSpPr txBox="1"/>
          <p:nvPr/>
        </p:nvSpPr>
        <p:spPr>
          <a:xfrm>
            <a:off x="6252099" y="54978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Двигайся больше, проживёшь дольше (рус. нар. пословица)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3E32089-6E73-44B2-8E8D-B2DCDBA4B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92" y="513755"/>
            <a:ext cx="3266242" cy="326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F6241111-8387-431C-AAC0-80031696C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55"/>
          <a:stretch/>
        </p:blipFill>
        <p:spPr bwMode="auto">
          <a:xfrm>
            <a:off x="178292" y="3779997"/>
            <a:ext cx="3266243" cy="30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306BEE-9B7E-4FDD-B514-54074ABB954E}"/>
              </a:ext>
            </a:extLst>
          </p:cNvPr>
          <p:cNvSpPr txBox="1"/>
          <p:nvPr/>
        </p:nvSpPr>
        <p:spPr>
          <a:xfrm>
            <a:off x="3513338" y="884119"/>
            <a:ext cx="85958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Чем меньше мы двигаемся, тем больше риск заболеть. Хорошо, если у вас много свободного времени. Вы можете посещать спортивные секции, упражняться в тренажёрном зале или танцевать. Вариантов очень много. Но что же делать, если вы занятой человек и почти не имеете свободного времени? Тогда начать день необходимо с утренней зарядки, которая поможет перейти от сна к бодрствованию, позволит организму активно включиться в работу. Выполнять упражнения надо в определенной последовательности: </a:t>
            </a:r>
            <a:r>
              <a:rPr lang="ru-RU" sz="20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вначале потягивания, затем упражнения для рук и плечевого пояса, затем туловища и ног.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793427-60B2-4EC1-8C5E-07A073E70BBF}"/>
              </a:ext>
            </a:extLst>
          </p:cNvPr>
          <p:cNvSpPr txBox="1"/>
          <p:nvPr/>
        </p:nvSpPr>
        <p:spPr>
          <a:xfrm>
            <a:off x="3513338" y="3746441"/>
            <a:ext cx="85958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Заканчивают зарядку прыжками и бегом, после чего делают упражнение на восстановление дыхания.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Посвятите зарядке </a:t>
            </a:r>
            <a:r>
              <a:rPr lang="ru-RU" sz="20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10-15 минут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ваше тело всегда будет в отличном состоянии.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Помимо зарядки к физическому воспитанию относится активное пребывание на свежем воздухе: </a:t>
            </a:r>
            <a:r>
              <a:rPr lang="ru-RU" sz="2000" b="0" i="0" dirty="0">
                <a:solidFill>
                  <a:srgbClr val="CC3399"/>
                </a:solidFill>
                <a:effectLst/>
                <a:latin typeface="Times New Roman" panose="02020603050405020304" pitchFamily="18" charset="0"/>
              </a:rPr>
              <a:t>подвижные игры и/или ежедневные прогулки на роликах, велосипеде и проч. Физический труд, гимнастика, прогулка, бег и т.п. улучшают кровообращение, дают энергию, хорошее настроение, здоровье.</a:t>
            </a:r>
          </a:p>
        </p:txBody>
      </p:sp>
    </p:spTree>
    <p:extLst>
      <p:ext uri="{BB962C8B-B14F-4D97-AF65-F5344CB8AC3E}">
        <p14:creationId xmlns:p14="http://schemas.microsoft.com/office/powerpoint/2010/main" xmlns="" val="325116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D73E5D-4872-4382-A19C-0CA6CEBD33D4}"/>
              </a:ext>
            </a:extLst>
          </p:cNvPr>
          <p:cNvSpPr txBox="1"/>
          <p:nvPr/>
        </p:nvSpPr>
        <p:spPr>
          <a:xfrm>
            <a:off x="3048740" y="0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Отказ от вредных привычек.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3147ED7-D9A2-48A2-9837-A5EDAD84A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1964" y="677567"/>
            <a:ext cx="5980896" cy="600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0B1D05-E12C-4CA1-B870-59C4D8F85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14" y="865070"/>
            <a:ext cx="540047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Если хочешь долго жить,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Умей не пить и не курить!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Здоровый образ жизни моден,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От куренья стань свободен.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>
              <a:solidFill>
                <a:srgbClr val="000000"/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Алкоголь нам всем опасен,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Без него наш мир прекрасен.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Давайте люди всех планет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Вредным привычкам скажем: "Нет! 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>
              <a:solidFill>
                <a:srgbClr val="000000"/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Тогда мы будем все дружны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И сигареты не нужны.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Когда вам это будет ясно,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Станет наша жизнь прекрасна!</a:t>
            </a:r>
            <a:b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</a:b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31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55737B-DFC8-4F07-A1F1-5817D11A368B}"/>
              </a:ext>
            </a:extLst>
          </p:cNvPr>
          <p:cNvSpPr txBox="1"/>
          <p:nvPr/>
        </p:nvSpPr>
        <p:spPr>
          <a:xfrm>
            <a:off x="131314" y="257454"/>
            <a:ext cx="119293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Хотите быть лучше, сильнее, веселее? 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Тогда начните вести здоровый образ жизни. На самом деле, вести ЗОЖ намного проще, чем можно подумать. Просто начните с малого. Давайте сами себе задание (встать вовремя, не забыть почистить зубы, поесть до выхода в школу, собраться и сделать уроки за 40 минут и др.) выполняйте их и планомерно формируйте новые полезные привычки.</a:t>
            </a:r>
            <a:endParaRPr lang="ru-RU" sz="24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D5A8EB6C-8CED-4C12-9ECC-17735CA99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63" y="2225843"/>
            <a:ext cx="12076873" cy="43747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533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52E6A30F-7298-4D64-8B32-6E50D2D0F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105"/>
            <a:ext cx="12192000" cy="66737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0277976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LightSeedRightStep">
      <a:dk1>
        <a:srgbClr val="000000"/>
      </a:dk1>
      <a:lt1>
        <a:srgbClr val="FFFFFF"/>
      </a:lt1>
      <a:dk2>
        <a:srgbClr val="33381F"/>
      </a:dk2>
      <a:lt2>
        <a:srgbClr val="E2E4E8"/>
      </a:lt2>
      <a:accent1>
        <a:srgbClr val="C49956"/>
      </a:accent1>
      <a:accent2>
        <a:srgbClr val="A5A752"/>
      </a:accent2>
      <a:accent3>
        <a:srgbClr val="8DAC67"/>
      </a:accent3>
      <a:accent4>
        <a:srgbClr val="65B258"/>
      </a:accent4>
      <a:accent5>
        <a:srgbClr val="5FB176"/>
      </a:accent5>
      <a:accent6>
        <a:srgbClr val="57B095"/>
      </a:accent6>
      <a:hlink>
        <a:srgbClr val="6682AD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539</Words>
  <Application>Microsoft Office PowerPoint</Application>
  <PresentationFormat>Произвольный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FrostyVTI</vt:lpstr>
      <vt:lpstr>Здоровый образ жизни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Анна Фомина</dc:creator>
  <cp:lastModifiedBy>1</cp:lastModifiedBy>
  <cp:revision>17</cp:revision>
  <dcterms:created xsi:type="dcterms:W3CDTF">2021-02-16T15:35:59Z</dcterms:created>
  <dcterms:modified xsi:type="dcterms:W3CDTF">2024-11-09T06:03:29Z</dcterms:modified>
</cp:coreProperties>
</file>