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63" r:id="rId3"/>
    <p:sldId id="264" r:id="rId4"/>
    <p:sldId id="265" r:id="rId5"/>
    <p:sldId id="270" r:id="rId6"/>
    <p:sldId id="266" r:id="rId7"/>
    <p:sldId id="267" r:id="rId8"/>
    <p:sldId id="268" r:id="rId9"/>
    <p:sldId id="269" r:id="rId10"/>
    <p:sldId id="260" r:id="rId11"/>
    <p:sldId id="261" r:id="rId12"/>
  </p:sldIdLst>
  <p:sldSz cx="9144000" cy="6858000" type="screen4x3"/>
  <p:notesSz cx="6858000" cy="9144000"/>
  <p:embeddedFontLst>
    <p:embeddedFont>
      <p:font typeface="SkazkaForSerge"/>
      <p:regular r:id="rId13"/>
    </p:embeddedFont>
  </p:embeddedFont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0066"/>
    <a:srgbClr val="A42320"/>
    <a:srgbClr val="C42A26"/>
    <a:srgbClr val="8D1E1B"/>
    <a:srgbClr val="820041"/>
    <a:srgbClr val="B05408"/>
    <a:srgbClr val="993300"/>
    <a:srgbClr val="BE2824"/>
    <a:srgbClr val="F90B05"/>
    <a:srgbClr val="74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29.11.2024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29.11.2024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851920" y="548680"/>
            <a:ext cx="4896544" cy="2448272"/>
          </a:xfrm>
        </p:spPr>
        <p:txBody>
          <a:bodyPr>
            <a:noAutofit/>
            <a:scene3d>
              <a:camera prst="orthographicFront"/>
              <a:lightRig rig="flat" dir="tl">
                <a:rot lat="0" lon="0" rev="6600000"/>
              </a:lightRig>
            </a:scene3d>
            <a:sp3d extrusionH="31750" contourW="12700">
              <a:bevelT w="63500" h="57150"/>
              <a:contourClr>
                <a:schemeClr val="accent2">
                  <a:shade val="75000"/>
                </a:schemeClr>
              </a:contourClr>
            </a:sp3d>
          </a:bodyPr>
          <a:lstStyle/>
          <a:p>
            <a:r>
              <a:rPr lang="ru-RU" dirty="0" smtClean="0">
                <a:ln w="11430"/>
                <a:solidFill>
                  <a:srgbClr val="CC0066"/>
                </a:solidFill>
                <a:effectLst>
                  <a:outerShdw blurRad="50800" dist="39000" dir="5460000" algn="tl">
                    <a:srgbClr val="000000">
                      <a:alpha val="38000"/>
                    </a:srgbClr>
                  </a:outerShdw>
                </a:effectLst>
                <a:latin typeface="SkazkaForSerge" pitchFamily="18" charset="0"/>
              </a:rPr>
              <a:t>Утренний круг</a:t>
            </a:r>
            <a:endParaRPr lang="ru-RU" sz="5400" b="1" dirty="0">
              <a:ln w="11430"/>
              <a:solidFill>
                <a:srgbClr val="CC0066"/>
              </a:solidFill>
              <a:effectLst>
                <a:outerShdw blurRad="50800" dist="39000" dir="5460000" algn="tl">
                  <a:srgbClr val="000000">
                    <a:alpha val="38000"/>
                  </a:srgbClr>
                </a:outerShdw>
              </a:effectLst>
              <a:latin typeface="SkazkaForSerge" pitchFamily="18" charset="0"/>
            </a:endParaRPr>
          </a:p>
        </p:txBody>
      </p:sp>
      <p:sp>
        <p:nvSpPr>
          <p:cNvPr id="3" name="Подзаголовок 2"/>
          <p:cNvSpPr>
            <a:spLocks noGrp="1"/>
          </p:cNvSpPr>
          <p:nvPr>
            <p:ph type="subTitle" idx="1"/>
          </p:nvPr>
        </p:nvSpPr>
        <p:spPr>
          <a:xfrm>
            <a:off x="4499992" y="4293096"/>
            <a:ext cx="4320480" cy="1728192"/>
          </a:xfrm>
        </p:spPr>
        <p:txBody>
          <a:bodyPr>
            <a:noAutofit/>
          </a:bodyPr>
          <a:lstStyle/>
          <a:p>
            <a:pPr>
              <a:spcBef>
                <a:spcPts val="0"/>
              </a:spcBef>
            </a:pPr>
            <a:endParaRPr lang="ru-RU" sz="2400" dirty="0" smtClean="0">
              <a:solidFill>
                <a:srgbClr val="A42320"/>
              </a:solidFill>
              <a:latin typeface="SkazkaForSerge" pitchFamily="18" charset="0"/>
            </a:endParaRPr>
          </a:p>
          <a:p>
            <a:pPr>
              <a:spcBef>
                <a:spcPts val="0"/>
              </a:spcBef>
            </a:pPr>
            <a:r>
              <a:rPr lang="ru-RU" sz="2400" dirty="0" smtClean="0">
                <a:solidFill>
                  <a:srgbClr val="A42320"/>
                </a:solidFill>
                <a:latin typeface="SkazkaForSerge" pitchFamily="18" charset="0"/>
              </a:rPr>
              <a:t>Третьякова Л.Ш.</a:t>
            </a:r>
          </a:p>
          <a:p>
            <a:pPr>
              <a:spcBef>
                <a:spcPts val="0"/>
              </a:spcBef>
            </a:pPr>
            <a:r>
              <a:rPr lang="ru-RU" sz="2400" dirty="0" smtClean="0">
                <a:solidFill>
                  <a:srgbClr val="A42320"/>
                </a:solidFill>
                <a:latin typeface="SkazkaForSerge" pitchFamily="18" charset="0"/>
              </a:rPr>
              <a:t>Группа «Веснушки»</a:t>
            </a:r>
            <a:endParaRPr lang="ru-RU" sz="2200" dirty="0">
              <a:solidFill>
                <a:schemeClr val="tx1"/>
              </a:solidFill>
              <a:latin typeface="SkazkaForSerge" pitchFamily="18" charset="0"/>
            </a:endParaRPr>
          </a:p>
        </p:txBody>
      </p:sp>
    </p:spTree>
    <p:extLst>
      <p:ext uri="{BB962C8B-B14F-4D97-AF65-F5344CB8AC3E}">
        <p14:creationId xmlns:p14="http://schemas.microsoft.com/office/powerpoint/2010/main" xmlns="" val="7835511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1143000"/>
          </a:xfrm>
        </p:spPr>
        <p:txBody>
          <a:bodyPr>
            <a:noAutofit/>
          </a:bodyPr>
          <a:lstStyle/>
          <a:p>
            <a:pPr algn="l"/>
            <a:r>
              <a:rPr lang="ru-RU" sz="1800" dirty="0" smtClean="0"/>
              <a:t>    Благодаря </a:t>
            </a:r>
            <a:r>
              <a:rPr lang="ru-RU" sz="1800" dirty="0"/>
              <a:t>творческому подходу к организации данного компонента режима пребывания в ДОУ у детей формируется положительный настрой на весь день, что благоприятно сказывается на воспитательно-образовательном процессе в целом.</a:t>
            </a:r>
            <a:br>
              <a:rPr lang="ru-RU" sz="1800" dirty="0"/>
            </a:br>
            <a:endParaRPr lang="ru-RU" sz="1800" dirty="0">
              <a:solidFill>
                <a:schemeClr val="accent2">
                  <a:lumMod val="75000"/>
                </a:schemeClr>
              </a:solidFill>
            </a:endParaRPr>
          </a:p>
        </p:txBody>
      </p:sp>
      <p:sp>
        <p:nvSpPr>
          <p:cNvPr id="4" name="Содержимое 3"/>
          <p:cNvSpPr>
            <a:spLocks noGrp="1"/>
          </p:cNvSpPr>
          <p:nvPr>
            <p:ph idx="1"/>
          </p:nvPr>
        </p:nvSpPr>
        <p:spPr/>
        <p:txBody>
          <a:bodyPr/>
          <a:lstStyle/>
          <a:p>
            <a:endParaRPr lang="ru-RU"/>
          </a:p>
        </p:txBody>
      </p:sp>
    </p:spTree>
    <p:extLst>
      <p:ext uri="{BB962C8B-B14F-4D97-AF65-F5344CB8AC3E}">
        <p14:creationId xmlns:p14="http://schemas.microsoft.com/office/powerpoint/2010/main" xmlns="" val="678277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43808" y="1484784"/>
            <a:ext cx="6162272" cy="1728192"/>
          </a:xfrm>
        </p:spPr>
        <p:txBody>
          <a:bodyPr/>
          <a:lstStyle/>
          <a:p>
            <a:r>
              <a:rPr lang="ru-RU" dirty="0" smtClean="0"/>
              <a:t>Спасибо </a:t>
            </a:r>
            <a:br>
              <a:rPr lang="ru-RU" dirty="0" smtClean="0"/>
            </a:br>
            <a:r>
              <a:rPr lang="ru-RU" dirty="0" smtClean="0"/>
              <a:t>за внимание! </a:t>
            </a:r>
            <a:r>
              <a:rPr lang="ru-RU" dirty="0" smtClean="0">
                <a:sym typeface="Wingdings" panose="05000000000000000000" pitchFamily="2" charset="2"/>
              </a:rPr>
              <a:t></a:t>
            </a:r>
            <a:endParaRPr lang="ru-RU" dirty="0"/>
          </a:p>
        </p:txBody>
      </p:sp>
    </p:spTree>
    <p:extLst>
      <p:ext uri="{BB962C8B-B14F-4D97-AF65-F5344CB8AC3E}">
        <p14:creationId xmlns:p14="http://schemas.microsoft.com/office/powerpoint/2010/main" xmlns="" val="3582664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864096"/>
          </a:xfrm>
        </p:spPr>
        <p:txBody>
          <a:bodyPr>
            <a:normAutofit fontScale="90000"/>
          </a:bodyPr>
          <a:lstStyle/>
          <a:p>
            <a:r>
              <a:rPr lang="ru-RU" b="1" dirty="0">
                <a:solidFill>
                  <a:srgbClr val="C00000"/>
                </a:solidFill>
              </a:rPr>
              <a:t>«Утренний круг»</a:t>
            </a:r>
            <a:r>
              <a:rPr lang="ru-RU" dirty="0">
                <a:solidFill>
                  <a:srgbClr val="C00000"/>
                </a:solidFill>
              </a:rPr>
              <a:t/>
            </a:r>
            <a:br>
              <a:rPr lang="ru-RU" dirty="0">
                <a:solidFill>
                  <a:srgbClr val="C00000"/>
                </a:solidFill>
              </a:rPr>
            </a:br>
            <a:endParaRPr lang="ru-RU" dirty="0">
              <a:solidFill>
                <a:srgbClr val="C00000"/>
              </a:solidFill>
            </a:endParaRPr>
          </a:p>
        </p:txBody>
      </p:sp>
      <p:sp>
        <p:nvSpPr>
          <p:cNvPr id="3" name="Объект 2"/>
          <p:cNvSpPr>
            <a:spLocks noGrp="1"/>
          </p:cNvSpPr>
          <p:nvPr>
            <p:ph idx="1"/>
          </p:nvPr>
        </p:nvSpPr>
        <p:spPr>
          <a:xfrm>
            <a:off x="1331640" y="1124745"/>
            <a:ext cx="7200800" cy="4824536"/>
          </a:xfrm>
        </p:spPr>
        <p:txBody>
          <a:bodyPr>
            <a:normAutofit fontScale="85000" lnSpcReduction="20000"/>
          </a:bodyPr>
          <a:lstStyle/>
          <a:p>
            <a:pPr marL="0" indent="0">
              <a:buNone/>
            </a:pPr>
            <a:r>
              <a:rPr lang="ru-RU" dirty="0" smtClean="0"/>
              <a:t>    </a:t>
            </a:r>
            <a:r>
              <a:rPr lang="ru-RU" u="sng" dirty="0" smtClean="0"/>
              <a:t>Утренний </a:t>
            </a:r>
            <a:r>
              <a:rPr lang="ru-RU" u="sng" dirty="0"/>
              <a:t>круг</a:t>
            </a:r>
            <a:r>
              <a:rPr lang="ru-RU" dirty="0"/>
              <a:t> </a:t>
            </a:r>
            <a:r>
              <a:rPr lang="ru-RU" dirty="0" smtClean="0"/>
              <a:t>- </a:t>
            </a:r>
            <a:r>
              <a:rPr lang="ru-RU" dirty="0"/>
              <a:t>это начало дня, когда дети собираются все вместе для того, чтобы вместе порадоваться предстоящему дню, поделиться впечатлениями, узнать новости (что интересного будет </a:t>
            </a:r>
            <a:r>
              <a:rPr lang="ru-RU" dirty="0" smtClean="0"/>
              <a:t>сегодня), </a:t>
            </a:r>
            <a:r>
              <a:rPr lang="ru-RU" dirty="0"/>
              <a:t>обсудить совместные планы, проблемы, договориться о правилах и т. д.</a:t>
            </a:r>
          </a:p>
          <a:p>
            <a:pPr marL="0" indent="0">
              <a:buNone/>
            </a:pPr>
            <a:r>
              <a:rPr lang="ru-RU" dirty="0" smtClean="0"/>
              <a:t>   Именно </a:t>
            </a:r>
            <a:r>
              <a:rPr lang="ru-RU" dirty="0"/>
              <a:t>на  утреннем круге зарождается и  обсуждается новое </a:t>
            </a:r>
            <a:r>
              <a:rPr lang="ru-RU" dirty="0" smtClean="0"/>
              <a:t>приключение (образовательное </a:t>
            </a:r>
            <a:r>
              <a:rPr lang="ru-RU" dirty="0"/>
              <a:t>событие), дети договариваются о совместных правилах </a:t>
            </a:r>
            <a:r>
              <a:rPr lang="ru-RU" dirty="0" smtClean="0"/>
              <a:t>группы, </a:t>
            </a:r>
            <a:r>
              <a:rPr lang="ru-RU" dirty="0"/>
              <a:t>обсуждаются «мировые» и  «научные» проблемы (развивающий диалог) и т. д.</a:t>
            </a:r>
          </a:p>
          <a:p>
            <a:endParaRPr lang="ru-RU" dirty="0"/>
          </a:p>
        </p:txBody>
      </p:sp>
    </p:spTree>
    <p:extLst>
      <p:ext uri="{BB962C8B-B14F-4D97-AF65-F5344CB8AC3E}">
        <p14:creationId xmlns:p14="http://schemas.microsoft.com/office/powerpoint/2010/main" xmlns="" val="3925928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normAutofit/>
          </a:bodyPr>
          <a:lstStyle/>
          <a:p>
            <a:r>
              <a:rPr lang="ru-RU" sz="4000" dirty="0" smtClean="0"/>
              <a:t>Цель:</a:t>
            </a:r>
            <a:endParaRPr lang="ru-RU" sz="4000" dirty="0"/>
          </a:p>
        </p:txBody>
      </p:sp>
      <p:sp>
        <p:nvSpPr>
          <p:cNvPr id="3" name="Объект 2"/>
          <p:cNvSpPr>
            <a:spLocks noGrp="1"/>
          </p:cNvSpPr>
          <p:nvPr>
            <p:ph idx="1"/>
          </p:nvPr>
        </p:nvSpPr>
        <p:spPr>
          <a:xfrm>
            <a:off x="1259632" y="1268760"/>
            <a:ext cx="7427168" cy="4857403"/>
          </a:xfrm>
        </p:spPr>
        <p:txBody>
          <a:bodyPr>
            <a:normAutofit fontScale="70000" lnSpcReduction="20000"/>
          </a:bodyPr>
          <a:lstStyle/>
          <a:p>
            <a:r>
              <a:rPr lang="ru-RU" dirty="0" smtClean="0"/>
              <a:t> </a:t>
            </a:r>
            <a:r>
              <a:rPr lang="ru-RU" dirty="0"/>
              <a:t>создать положительный эмоциональный настрой и вселить в ребёнка уверенность, что среди сверстников ему будет хорошо, а день обещает быть интересным и насыщенным.</a:t>
            </a:r>
          </a:p>
          <a:p>
            <a:pPr marL="0" indent="0" algn="ctr">
              <a:buNone/>
            </a:pPr>
            <a:r>
              <a:rPr lang="ru-RU" sz="5700" dirty="0" smtClean="0"/>
              <a:t>Задачи:</a:t>
            </a:r>
            <a:endParaRPr lang="ru-RU" sz="5700" dirty="0"/>
          </a:p>
          <a:p>
            <a:pPr marL="0" indent="0">
              <a:buNone/>
            </a:pPr>
            <a:r>
              <a:rPr lang="ru-RU" dirty="0" smtClean="0"/>
              <a:t>     1</a:t>
            </a:r>
            <a:r>
              <a:rPr lang="ru-RU" dirty="0"/>
              <a:t>. Создание эмоционального настроя на весь день;</a:t>
            </a:r>
          </a:p>
          <a:p>
            <a:pPr marL="0" indent="0">
              <a:buNone/>
            </a:pPr>
            <a:r>
              <a:rPr lang="ru-RU" dirty="0" smtClean="0"/>
              <a:t>     2</a:t>
            </a:r>
            <a:r>
              <a:rPr lang="ru-RU" dirty="0"/>
              <a:t>. Установление комфортного социально-психологического </a:t>
            </a:r>
            <a:r>
              <a:rPr lang="ru-RU" dirty="0" smtClean="0"/>
              <a:t> климата </a:t>
            </a:r>
            <a:r>
              <a:rPr lang="ru-RU" dirty="0"/>
              <a:t>в детском коллективе через свободное общение со </a:t>
            </a:r>
            <a:r>
              <a:rPr lang="ru-RU" dirty="0" smtClean="0"/>
              <a:t>сверстниками</a:t>
            </a:r>
            <a:r>
              <a:rPr lang="ru-RU" dirty="0"/>
              <a:t> </a:t>
            </a:r>
            <a:r>
              <a:rPr lang="ru-RU" i="1" dirty="0"/>
              <a:t>(учить объяснять словами свое эмоциональное состояние)</a:t>
            </a:r>
            <a:r>
              <a:rPr lang="ru-RU" dirty="0"/>
              <a:t>;</a:t>
            </a:r>
          </a:p>
          <a:p>
            <a:pPr marL="0" indent="0">
              <a:buNone/>
            </a:pPr>
            <a:r>
              <a:rPr lang="ru-RU" dirty="0" smtClean="0"/>
              <a:t>    3</a:t>
            </a:r>
            <a:r>
              <a:rPr lang="ru-RU" dirty="0"/>
              <a:t>. Социально - коммуникативное развитие </a:t>
            </a:r>
            <a:r>
              <a:rPr lang="ru-RU" i="1" dirty="0"/>
              <a:t>(развитие общения и взаимодействия ребёнка с взрослыми и сверстниками)</a:t>
            </a:r>
            <a:r>
              <a:rPr lang="ru-RU" dirty="0"/>
              <a:t> и речевого развития детей </a:t>
            </a:r>
            <a:r>
              <a:rPr lang="ru-RU" i="1" dirty="0"/>
              <a:t>(обогащение активного словаря; развитие связной, речи.)</a:t>
            </a:r>
            <a:endParaRPr lang="ru-RU" dirty="0"/>
          </a:p>
          <a:p>
            <a:endParaRPr lang="ru-RU" dirty="0"/>
          </a:p>
        </p:txBody>
      </p:sp>
    </p:spTree>
    <p:extLst>
      <p:ext uri="{BB962C8B-B14F-4D97-AF65-F5344CB8AC3E}">
        <p14:creationId xmlns:p14="http://schemas.microsoft.com/office/powerpoint/2010/main" xmlns="" val="3993504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solidFill>
                  <a:srgbClr val="C00000"/>
                </a:solidFill>
              </a:rPr>
              <a:t>Структура </a:t>
            </a:r>
            <a:r>
              <a:rPr lang="ru-RU" i="1" dirty="0">
                <a:solidFill>
                  <a:srgbClr val="C00000"/>
                </a:solidFill>
              </a:rPr>
              <a:t>«Утреннего круга»</a:t>
            </a:r>
            <a:r>
              <a:rPr lang="ru-RU" dirty="0">
                <a:solidFill>
                  <a:srgbClr val="C00000"/>
                </a:solidFill>
              </a:rPr>
              <a:t/>
            </a:r>
            <a:br>
              <a:rPr lang="ru-RU" dirty="0">
                <a:solidFill>
                  <a:srgbClr val="C00000"/>
                </a:solidFill>
              </a:rPr>
            </a:br>
            <a:endParaRPr lang="ru-RU" dirty="0">
              <a:solidFill>
                <a:srgbClr val="C00000"/>
              </a:solidFill>
            </a:endParaRPr>
          </a:p>
        </p:txBody>
      </p:sp>
      <p:sp>
        <p:nvSpPr>
          <p:cNvPr id="3" name="Объект 2"/>
          <p:cNvSpPr>
            <a:spLocks noGrp="1"/>
          </p:cNvSpPr>
          <p:nvPr>
            <p:ph idx="1"/>
          </p:nvPr>
        </p:nvSpPr>
        <p:spPr>
          <a:xfrm>
            <a:off x="457200" y="1628799"/>
            <a:ext cx="8229600" cy="2736305"/>
          </a:xfrm>
        </p:spPr>
        <p:txBody>
          <a:bodyPr>
            <a:normAutofit fontScale="77500" lnSpcReduction="20000"/>
          </a:bodyPr>
          <a:lstStyle/>
          <a:p>
            <a:pPr marL="0" indent="0">
              <a:buNone/>
            </a:pPr>
            <a:r>
              <a:rPr lang="ru-RU" dirty="0" smtClean="0"/>
              <a:t>Проводиться </a:t>
            </a:r>
            <a:r>
              <a:rPr lang="ru-RU" dirty="0"/>
              <a:t>в форме развивающего общения </a:t>
            </a:r>
            <a:r>
              <a:rPr lang="ru-RU" i="1" dirty="0"/>
              <a:t>(диалога)</a:t>
            </a:r>
            <a:r>
              <a:rPr lang="ru-RU" dirty="0"/>
              <a:t>.</a:t>
            </a:r>
          </a:p>
          <a:p>
            <a:pPr marL="0" indent="0">
              <a:buNone/>
            </a:pPr>
            <a:r>
              <a:rPr lang="ru-RU" dirty="0" smtClean="0"/>
              <a:t>     1</a:t>
            </a:r>
            <a:r>
              <a:rPr lang="ru-RU" dirty="0"/>
              <a:t>. Приветствие или </a:t>
            </a:r>
            <a:r>
              <a:rPr lang="ru-RU" i="1" dirty="0"/>
              <a:t>«Минутка вхождения в день»</a:t>
            </a:r>
            <a:endParaRPr lang="ru-RU" dirty="0"/>
          </a:p>
          <a:p>
            <a:pPr marL="0" indent="0">
              <a:buNone/>
            </a:pPr>
            <a:r>
              <a:rPr lang="ru-RU" dirty="0" smtClean="0"/>
              <a:t>     2</a:t>
            </a:r>
            <a:r>
              <a:rPr lang="ru-RU" dirty="0"/>
              <a:t>. </a:t>
            </a:r>
            <a:r>
              <a:rPr lang="ru-RU" i="1" dirty="0"/>
              <a:t>«Новости дня»</a:t>
            </a:r>
            <a:r>
              <a:rPr lang="ru-RU" dirty="0"/>
              <a:t> : обмен информацией.</a:t>
            </a:r>
          </a:p>
          <a:p>
            <a:pPr marL="0" indent="0">
              <a:buNone/>
            </a:pPr>
            <a:r>
              <a:rPr lang="ru-RU" dirty="0" smtClean="0"/>
              <a:t>     3</a:t>
            </a:r>
            <a:r>
              <a:rPr lang="ru-RU" dirty="0"/>
              <a:t>. Дыхательная и пальчиковая гимнастика.</a:t>
            </a:r>
          </a:p>
          <a:p>
            <a:pPr marL="0" indent="0">
              <a:buNone/>
            </a:pPr>
            <a:r>
              <a:rPr lang="ru-RU" dirty="0" smtClean="0"/>
              <a:t>     4</a:t>
            </a:r>
            <a:r>
              <a:rPr lang="ru-RU" dirty="0"/>
              <a:t>. Игра по теме периода.</a:t>
            </a:r>
          </a:p>
          <a:p>
            <a:pPr marL="0" indent="0">
              <a:buNone/>
            </a:pPr>
            <a:r>
              <a:rPr lang="ru-RU" dirty="0" smtClean="0"/>
              <a:t>     5</a:t>
            </a:r>
            <a:r>
              <a:rPr lang="ru-RU" dirty="0"/>
              <a:t>. Планирование или календарь дел.</a:t>
            </a:r>
          </a:p>
          <a:p>
            <a:endParaRPr lang="ru-RU" dirty="0"/>
          </a:p>
        </p:txBody>
      </p:sp>
    </p:spTree>
    <p:extLst>
      <p:ext uri="{BB962C8B-B14F-4D97-AF65-F5344CB8AC3E}">
        <p14:creationId xmlns:p14="http://schemas.microsoft.com/office/powerpoint/2010/main" xmlns="" val="1140518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143000"/>
          </a:xfrm>
        </p:spPr>
        <p:txBody>
          <a:bodyPr>
            <a:normAutofit/>
          </a:bodyPr>
          <a:lstStyle/>
          <a:p>
            <a:r>
              <a:rPr lang="ru-RU" sz="4000" dirty="0">
                <a:solidFill>
                  <a:srgbClr val="C00000"/>
                </a:solidFill>
              </a:rPr>
              <a:t>Позывные для утреннего круга</a:t>
            </a:r>
          </a:p>
        </p:txBody>
      </p:sp>
      <p:sp>
        <p:nvSpPr>
          <p:cNvPr id="3" name="Объект 2"/>
          <p:cNvSpPr>
            <a:spLocks noGrp="1"/>
          </p:cNvSpPr>
          <p:nvPr>
            <p:ph idx="1"/>
          </p:nvPr>
        </p:nvSpPr>
        <p:spPr>
          <a:xfrm>
            <a:off x="1691680" y="1124744"/>
            <a:ext cx="6192688" cy="4680520"/>
          </a:xfrm>
        </p:spPr>
        <p:txBody>
          <a:bodyPr>
            <a:normAutofit fontScale="70000" lnSpcReduction="20000"/>
          </a:bodyPr>
          <a:lstStyle/>
          <a:p>
            <a:pPr marL="0" indent="0">
              <a:buNone/>
            </a:pPr>
            <a:endParaRPr lang="ru-RU" dirty="0"/>
          </a:p>
          <a:p>
            <a:pPr marL="0" indent="0">
              <a:buNone/>
            </a:pPr>
            <a:r>
              <a:rPr lang="ru-RU" dirty="0" smtClean="0"/>
              <a:t>    Каждая </a:t>
            </a:r>
            <a:r>
              <a:rPr lang="ru-RU" dirty="0"/>
              <a:t>группа выбирает для себя собственную традицию для оповещения детей о начале утреннего круга.</a:t>
            </a:r>
          </a:p>
          <a:p>
            <a:pPr marL="0" indent="0">
              <a:buNone/>
            </a:pPr>
            <a:r>
              <a:rPr lang="ru-RU" dirty="0" smtClean="0"/>
              <a:t>   Это </a:t>
            </a:r>
            <a:r>
              <a:rPr lang="ru-RU" dirty="0"/>
              <a:t>может быть веселая музыка, звон колокольчика, речёвка, эстафета волшебного клубочка, когда дети, передавая друг другу клубок вместе с пожеланиями добра, счастья и любви, разматывают нить, связавшую их воедино. У детей, стоящих в кругу и соединенных одной нитью, педагог формирует чувство единения, взаимной привязанности, коллективизма и толерантности. Позывные можно связать с требуемой темой.</a:t>
            </a:r>
          </a:p>
          <a:p>
            <a:endParaRPr lang="ru-RU" dirty="0"/>
          </a:p>
        </p:txBody>
      </p:sp>
      <p:pic>
        <p:nvPicPr>
          <p:cNvPr id="1026" name="Picture 2" descr="https://4party.ua/upload/iblock/ffd/34.jpg"/>
          <p:cNvPicPr>
            <a:picLocks noChangeAspect="1" noChangeArrowheads="1"/>
          </p:cNvPicPr>
          <p:nvPr/>
        </p:nvPicPr>
        <p:blipFill>
          <a:blip r:embed="rId2" cstate="print">
            <a:extLst>
              <a:ext uri="{BEBA8EAE-BF5A-486C-A8C5-ECC9F3942E4B}">
                <a14:imgProps xmlns:a14="http://schemas.microsoft.com/office/drawing/2010/main" xmlns="">
                  <a14:imgLayer r:embed="rId3">
                    <a14:imgEffect>
                      <a14:backgroundRemoval t="10000" b="90000" l="600" r="98700"/>
                    </a14:imgEffect>
                  </a14:imgLayer>
                </a14:imgProps>
              </a:ext>
              <a:ext uri="{28A0092B-C50C-407E-A947-70E740481C1C}">
                <a14:useLocalDpi xmlns:a14="http://schemas.microsoft.com/office/drawing/2010/main" xmlns="" val="0"/>
              </a:ext>
            </a:extLst>
          </a:blip>
          <a:srcRect/>
          <a:stretch>
            <a:fillRect/>
          </a:stretch>
        </p:blipFill>
        <p:spPr bwMode="auto">
          <a:xfrm>
            <a:off x="323528" y="607987"/>
            <a:ext cx="1440160" cy="1440160"/>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https://fsd.kopilkaurokov.ru/up/html/2019/05/23/k_5ce69b2f6fca7/511973_7.jpeg"/>
          <p:cNvPicPr>
            <a:picLocks noChangeAspect="1" noChangeArrowheads="1"/>
          </p:cNvPicPr>
          <p:nvPr/>
        </p:nvPicPr>
        <p:blipFill>
          <a:blip r:embed="rId4" cstate="print">
            <a:extLst>
              <a:ext uri="{BEBA8EAE-BF5A-486C-A8C5-ECC9F3942E4B}">
                <a14:imgProps xmlns:a14="http://schemas.microsoft.com/office/drawing/2010/main" xmlns="">
                  <a14:imgLayer r:embed="rId5">
                    <a14:imgEffect>
                      <a14:backgroundRemoval t="2174" b="92464" l="10000" r="90000"/>
                    </a14:imgEffect>
                  </a14:imgLayer>
                </a14:imgProps>
              </a:ext>
              <a:ext uri="{28A0092B-C50C-407E-A947-70E740481C1C}">
                <a14:useLocalDpi xmlns:a14="http://schemas.microsoft.com/office/drawing/2010/main" xmlns="" val="0"/>
              </a:ext>
            </a:extLst>
          </a:blip>
          <a:srcRect/>
          <a:stretch>
            <a:fillRect/>
          </a:stretch>
        </p:blipFill>
        <p:spPr bwMode="auto">
          <a:xfrm>
            <a:off x="7549571" y="4293096"/>
            <a:ext cx="1461031" cy="126014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759091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solidFill>
                  <a:srgbClr val="C00000"/>
                </a:solidFill>
              </a:rPr>
              <a:t>Приветствие</a:t>
            </a:r>
            <a:br>
              <a:rPr lang="ru-RU" dirty="0">
                <a:solidFill>
                  <a:srgbClr val="C00000"/>
                </a:solidFill>
              </a:rPr>
            </a:br>
            <a:endParaRPr lang="ru-RU" dirty="0">
              <a:solidFill>
                <a:srgbClr val="C00000"/>
              </a:solidFill>
            </a:endParaRPr>
          </a:p>
        </p:txBody>
      </p:sp>
      <p:sp>
        <p:nvSpPr>
          <p:cNvPr id="3" name="Объект 2"/>
          <p:cNvSpPr>
            <a:spLocks noGrp="1"/>
          </p:cNvSpPr>
          <p:nvPr>
            <p:ph idx="1"/>
          </p:nvPr>
        </p:nvSpPr>
        <p:spPr>
          <a:xfrm>
            <a:off x="1043608" y="908720"/>
            <a:ext cx="7643192" cy="5217443"/>
          </a:xfrm>
        </p:spPr>
        <p:txBody>
          <a:bodyPr>
            <a:noAutofit/>
          </a:bodyPr>
          <a:lstStyle/>
          <a:p>
            <a:pPr marL="0" indent="0">
              <a:buNone/>
            </a:pPr>
            <a:r>
              <a:rPr lang="ru-RU" sz="1600" dirty="0" smtClean="0"/>
              <a:t>     Дети </a:t>
            </a:r>
            <a:r>
              <a:rPr lang="ru-RU" sz="1600" dirty="0"/>
              <a:t>нуждаются в любви и уважении своих сверстников, они хотят чувствовать себя частью группы. Приветствие адресовано каждому, кто находится в круге. Прежде чем начать приветствие, педагог его моделирует, то есть показывает, как это делается.</a:t>
            </a:r>
          </a:p>
          <a:p>
            <a:pPr marL="0" indent="0">
              <a:buNone/>
            </a:pPr>
            <a:r>
              <a:rPr lang="ru-RU" sz="1600" dirty="0" smtClean="0"/>
              <a:t>     Моделирование </a:t>
            </a:r>
            <a:r>
              <a:rPr lang="ru-RU" sz="1600" dirty="0"/>
              <a:t>происходит каждый раз, когда приступают к новому этапу. Воспитатель поворачивается к ребенку, сидящему слева или справа, и приветствует его </a:t>
            </a:r>
            <a:r>
              <a:rPr lang="ru-RU" sz="1600" i="1" dirty="0"/>
              <a:t>(ее)</a:t>
            </a:r>
            <a:r>
              <a:rPr lang="ru-RU" sz="1600" dirty="0"/>
              <a:t> : </a:t>
            </a:r>
            <a:r>
              <a:rPr lang="ru-RU" sz="1600" i="1" dirty="0"/>
              <a:t>«Доброе утро, </a:t>
            </a:r>
            <a:r>
              <a:rPr lang="ru-RU" sz="1600" i="1" dirty="0" smtClean="0"/>
              <a:t>Марина! </a:t>
            </a:r>
            <a:r>
              <a:rPr lang="ru-RU" sz="1600" i="1" dirty="0"/>
              <a:t>Я рада, что ты сегодня с нами»</a:t>
            </a:r>
            <a:r>
              <a:rPr lang="ru-RU" sz="1600" dirty="0"/>
              <a:t>. Когда пример показан</a:t>
            </a:r>
            <a:r>
              <a:rPr lang="ru-RU" sz="1600" dirty="0" smtClean="0"/>
              <a:t>, Марина, </a:t>
            </a:r>
            <a:r>
              <a:rPr lang="ru-RU" sz="1600" dirty="0"/>
              <a:t>повернувшись к своему соседу, приветствует его таким образом. Дети продолжают приветствовать друг друга по кругу, пока приветствие не вернется к воспитателю.</a:t>
            </a:r>
          </a:p>
          <a:p>
            <a:pPr marL="0" indent="0">
              <a:buNone/>
            </a:pPr>
            <a:r>
              <a:rPr lang="ru-RU" sz="1600" dirty="0" smtClean="0"/>
              <a:t>     Есть </a:t>
            </a:r>
            <a:r>
              <a:rPr lang="ru-RU" sz="1600" dirty="0"/>
              <a:t>много способов приветствия. Оно может быть вербальным и невербальным. Дети обращаются друг к другу по имени, с улыбкой, глаза в глаза. Устанавливается дружеская атмосфера. Большое значение имеет поза, спокойный и искренний тон голоса, дружелюбное выражение лица, открытые жесты. Дети усваивают множество веселых, занимательных, уважительных приветствий. Используется  пантомима, игровые моменты, песни, считалки, речевки, формы приветствий разных народов. Приветствия могут содержать эпитеты, комплименты.</a:t>
            </a:r>
          </a:p>
          <a:p>
            <a:pPr marL="0" indent="0">
              <a:buNone/>
            </a:pPr>
            <a:r>
              <a:rPr lang="ru-RU" sz="1600" dirty="0" smtClean="0"/>
              <a:t>    Когда </a:t>
            </a:r>
            <a:r>
              <a:rPr lang="ru-RU" sz="1600" dirty="0"/>
              <a:t>процедура усвоена, дети могут выбирать или предлагать новые способы приветствия. Возможно использование различных предметов, которые передаются по кругу тому, кому адресуется приветствие. Это может быть любимая игрушка, мяч, флажок, волшебная палочка, микрофон или другой значимый для детей предмет</a:t>
            </a:r>
            <a:r>
              <a:rPr lang="ru-RU" sz="1600" dirty="0" smtClean="0"/>
              <a:t>.</a:t>
            </a:r>
          </a:p>
          <a:p>
            <a:pPr marL="0" indent="0">
              <a:buNone/>
            </a:pPr>
            <a:endParaRPr lang="ru-RU" sz="1600" dirty="0"/>
          </a:p>
        </p:txBody>
      </p:sp>
    </p:spTree>
    <p:extLst>
      <p:ext uri="{BB962C8B-B14F-4D97-AF65-F5344CB8AC3E}">
        <p14:creationId xmlns:p14="http://schemas.microsoft.com/office/powerpoint/2010/main" xmlns="" val="3351572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solidFill>
                  <a:srgbClr val="C00000"/>
                </a:solidFill>
              </a:rPr>
              <a:t>Обмен информацией</a:t>
            </a:r>
            <a:br>
              <a:rPr lang="ru-RU" dirty="0">
                <a:solidFill>
                  <a:srgbClr val="C00000"/>
                </a:solidFill>
              </a:rPr>
            </a:br>
            <a:endParaRPr lang="ru-RU" dirty="0">
              <a:solidFill>
                <a:srgbClr val="C00000"/>
              </a:solidFill>
            </a:endParaRPr>
          </a:p>
        </p:txBody>
      </p:sp>
      <p:sp>
        <p:nvSpPr>
          <p:cNvPr id="3" name="Объект 2"/>
          <p:cNvSpPr>
            <a:spLocks noGrp="1"/>
          </p:cNvSpPr>
          <p:nvPr>
            <p:ph idx="1"/>
          </p:nvPr>
        </p:nvSpPr>
        <p:spPr>
          <a:xfrm>
            <a:off x="611560" y="1201717"/>
            <a:ext cx="3168352" cy="3672408"/>
          </a:xfrm>
        </p:spPr>
        <p:txBody>
          <a:bodyPr>
            <a:normAutofit fontScale="77500" lnSpcReduction="20000"/>
          </a:bodyPr>
          <a:lstStyle/>
          <a:p>
            <a:pPr marL="0" indent="0">
              <a:buNone/>
            </a:pPr>
            <a:r>
              <a:rPr lang="ru-RU" dirty="0" smtClean="0"/>
              <a:t>Важной </a:t>
            </a:r>
            <a:r>
              <a:rPr lang="ru-RU" dirty="0"/>
              <a:t>частью утреннего круга является обмен информацией </a:t>
            </a:r>
            <a:r>
              <a:rPr lang="ru-RU" i="1" dirty="0"/>
              <a:t>(идеями, новостями)</a:t>
            </a:r>
            <a:r>
              <a:rPr lang="ru-RU" dirty="0"/>
              <a:t>. Вовремя обмена информацией дети учатся выражать свои собственные идеи, мысли, чувства, важные для них.</a:t>
            </a:r>
          </a:p>
          <a:p>
            <a:endParaRPr lang="ru-RU" dirty="0"/>
          </a:p>
        </p:txBody>
      </p:sp>
    </p:spTree>
    <p:extLst>
      <p:ext uri="{BB962C8B-B14F-4D97-AF65-F5344CB8AC3E}">
        <p14:creationId xmlns:p14="http://schemas.microsoft.com/office/powerpoint/2010/main" xmlns="" val="3538440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648072"/>
          </a:xfrm>
        </p:spPr>
        <p:txBody>
          <a:bodyPr>
            <a:normAutofit fontScale="90000"/>
          </a:bodyPr>
          <a:lstStyle/>
          <a:p>
            <a:r>
              <a:rPr lang="ru-RU" dirty="0">
                <a:solidFill>
                  <a:srgbClr val="C00000"/>
                </a:solidFill>
              </a:rPr>
              <a:t>Новости</a:t>
            </a:r>
            <a:br>
              <a:rPr lang="ru-RU" dirty="0">
                <a:solidFill>
                  <a:srgbClr val="C00000"/>
                </a:solidFill>
              </a:rPr>
            </a:br>
            <a:endParaRPr lang="ru-RU" dirty="0">
              <a:solidFill>
                <a:srgbClr val="C00000"/>
              </a:solidFill>
            </a:endParaRPr>
          </a:p>
        </p:txBody>
      </p:sp>
      <p:sp>
        <p:nvSpPr>
          <p:cNvPr id="3" name="Объект 2"/>
          <p:cNvSpPr>
            <a:spLocks noGrp="1"/>
          </p:cNvSpPr>
          <p:nvPr>
            <p:ph idx="1"/>
          </p:nvPr>
        </p:nvSpPr>
        <p:spPr>
          <a:xfrm>
            <a:off x="539552" y="764704"/>
            <a:ext cx="8496944" cy="5184576"/>
          </a:xfrm>
        </p:spPr>
        <p:txBody>
          <a:bodyPr>
            <a:noAutofit/>
          </a:bodyPr>
          <a:lstStyle/>
          <a:p>
            <a:pPr marL="0" indent="0">
              <a:buNone/>
            </a:pPr>
            <a:r>
              <a:rPr lang="ru-RU" sz="1600" dirty="0" smtClean="0"/>
              <a:t>   Одной </a:t>
            </a:r>
            <a:r>
              <a:rPr lang="ru-RU" sz="1600" dirty="0"/>
              <a:t>из самых любимых частей утреннего круга для детей является обмен новостями – ведь это возможность рассказать другим то, </a:t>
            </a:r>
            <a:r>
              <a:rPr lang="ru-RU" sz="1600" i="1" dirty="0"/>
              <a:t>«что еще никто, кроме меня не знает»</a:t>
            </a:r>
            <a:r>
              <a:rPr lang="ru-RU" sz="1600" dirty="0"/>
              <a:t>, поделиться своими наблюдениями, похвастаться интересными событиями.</a:t>
            </a:r>
          </a:p>
          <a:p>
            <a:pPr marL="0" indent="0">
              <a:buNone/>
            </a:pPr>
            <a:r>
              <a:rPr lang="ru-RU" sz="1600" dirty="0" smtClean="0"/>
              <a:t>   Темы </a:t>
            </a:r>
            <a:r>
              <a:rPr lang="ru-RU" sz="1600" dirty="0"/>
              <a:t>новостей могут быть и свободными, и </a:t>
            </a:r>
            <a:r>
              <a:rPr lang="ru-RU" sz="1600" i="1" dirty="0"/>
              <a:t>«заданными»</a:t>
            </a:r>
            <a:r>
              <a:rPr lang="ru-RU" sz="1600" dirty="0"/>
              <a:t>. Например, в понедельник традиционно проводятся </a:t>
            </a:r>
            <a:r>
              <a:rPr lang="ru-RU" sz="1600" i="1" dirty="0"/>
              <a:t>«Новости выходного дня»</a:t>
            </a:r>
            <a:r>
              <a:rPr lang="ru-RU" sz="1600" dirty="0"/>
              <a:t>.</a:t>
            </a:r>
          </a:p>
          <a:p>
            <a:pPr marL="0" indent="0">
              <a:buNone/>
            </a:pPr>
            <a:r>
              <a:rPr lang="ru-RU" sz="1600" dirty="0" smtClean="0"/>
              <a:t>   Важной </a:t>
            </a:r>
            <a:r>
              <a:rPr lang="ru-RU" sz="1600" dirty="0"/>
              <a:t>темой является тема </a:t>
            </a:r>
            <a:r>
              <a:rPr lang="ru-RU" sz="1600" i="1" dirty="0"/>
              <a:t>«Добрые дела»</a:t>
            </a:r>
            <a:r>
              <a:rPr lang="ru-RU" sz="1600" dirty="0"/>
              <a:t>. Дети стремятся поделиться всем, что переполняет их душу, что, просится на язык – домашними событиями, удачами и неудачами, детскими обидами и достижениями. Дети рассказывают, какие наиболее интересные события произошли в их жизни. Затем педагог организует обсуждение. Дети принимают в нем участие, т. е. задают вопросы и комментируют услышанное. Таким образом, дети учатся правилам ведения речевого диалога, умению выражать свои чувства; обогащается и активизируется словарный запас. Дети очень любят делиться новостями, и поэтому всегда возникает проблема, как в течение небольшого отрезка времени удовлетворить желание всех </a:t>
            </a:r>
            <a:r>
              <a:rPr lang="ru-RU" sz="1600" dirty="0" smtClean="0"/>
              <a:t>детей.</a:t>
            </a:r>
          </a:p>
          <a:p>
            <a:pPr marL="0" indent="0">
              <a:buNone/>
            </a:pPr>
            <a:r>
              <a:rPr lang="ru-RU" sz="1600" dirty="0"/>
              <a:t> </a:t>
            </a:r>
            <a:r>
              <a:rPr lang="ru-RU" sz="1600" dirty="0" smtClean="0"/>
              <a:t>  Для </a:t>
            </a:r>
            <a:r>
              <a:rPr lang="ru-RU" sz="1600" dirty="0"/>
              <a:t>решения данной проблемы можно предложить детям коллегиально решить, какое количество и кого мы сегодня выслушаем. У детей развивается эмоциональная отзывчивость, доброжелательность, уверенность в том, что его любят и принимают таким, какой он есть.</a:t>
            </a:r>
          </a:p>
          <a:p>
            <a:pPr marL="0" indent="0">
              <a:buNone/>
            </a:pPr>
            <a:r>
              <a:rPr lang="ru-RU" sz="1600" dirty="0" smtClean="0"/>
              <a:t>   Также </a:t>
            </a:r>
            <a:r>
              <a:rPr lang="ru-RU" sz="1600" dirty="0"/>
              <a:t>важно, чтобы на утреннем круге происходил общий обмен информацией: какая сегодня погода (день недели, время года, праздник, сколько сегодня всего детей (мальчиков, </a:t>
            </a:r>
            <a:r>
              <a:rPr lang="ru-RU" sz="1600" dirty="0" smtClean="0"/>
              <a:t>девочек), </a:t>
            </a:r>
            <a:r>
              <a:rPr lang="ru-RU" sz="1600" dirty="0"/>
              <a:t>кто отсутствует, сколько дней осталось до ближайшего дня рождения, что сегодня нам предстоит делать, что интересного заметили в группе. Каждый день все дети не могут поучаствовать, поэтому вводим различные критерии – кто и что будет рассказывать сегодня</a:t>
            </a:r>
            <a:r>
              <a:rPr lang="ru-RU" sz="1600" dirty="0" smtClean="0"/>
              <a:t>.</a:t>
            </a:r>
            <a:endParaRPr lang="ru-RU" sz="1600" dirty="0"/>
          </a:p>
        </p:txBody>
      </p:sp>
    </p:spTree>
    <p:extLst>
      <p:ext uri="{BB962C8B-B14F-4D97-AF65-F5344CB8AC3E}">
        <p14:creationId xmlns:p14="http://schemas.microsoft.com/office/powerpoint/2010/main" xmlns="" val="3607449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u-RU" dirty="0">
                <a:solidFill>
                  <a:srgbClr val="C00000"/>
                </a:solidFill>
              </a:rPr>
              <a:t>Планирование или календарь </a:t>
            </a:r>
            <a:r>
              <a:rPr lang="ru-RU" dirty="0" smtClean="0">
                <a:solidFill>
                  <a:srgbClr val="C00000"/>
                </a:solidFill>
              </a:rPr>
              <a:t>дел</a:t>
            </a:r>
            <a:endParaRPr lang="ru-RU" dirty="0">
              <a:solidFill>
                <a:srgbClr val="C00000"/>
              </a:solidFill>
            </a:endParaRPr>
          </a:p>
        </p:txBody>
      </p:sp>
      <p:sp>
        <p:nvSpPr>
          <p:cNvPr id="3" name="Объект 2"/>
          <p:cNvSpPr>
            <a:spLocks noGrp="1"/>
          </p:cNvSpPr>
          <p:nvPr>
            <p:ph idx="1"/>
          </p:nvPr>
        </p:nvSpPr>
        <p:spPr>
          <a:xfrm>
            <a:off x="971600" y="1124744"/>
            <a:ext cx="7992888" cy="5001419"/>
          </a:xfrm>
        </p:spPr>
        <p:txBody>
          <a:bodyPr>
            <a:noAutofit/>
          </a:bodyPr>
          <a:lstStyle/>
          <a:p>
            <a:pPr marL="0" indent="0">
              <a:buNone/>
            </a:pPr>
            <a:r>
              <a:rPr lang="ru-RU" sz="1550" i="1" dirty="0" smtClean="0"/>
              <a:t>(</a:t>
            </a:r>
            <a:r>
              <a:rPr lang="ru-RU" sz="1550" i="1" dirty="0"/>
              <a:t>Совместное планирование деятельности на текущий день)</a:t>
            </a:r>
          </a:p>
          <a:p>
            <a:r>
              <a:rPr lang="ru-RU" sz="1550" dirty="0"/>
              <a:t>Предоставление права выбора центра активности.</a:t>
            </a:r>
          </a:p>
          <a:p>
            <a:r>
              <a:rPr lang="ru-RU" sz="1550" dirty="0"/>
              <a:t>Завершающим компонентом утреннего круга является презентация педагогом деятельности в центрах активности и выбор детьми центра, в котором они будут заниматься. Свой выбор дети закрепляют карточкой на доске выбора. Воспитатель может использовать этот момент и как образовательный.</a:t>
            </a:r>
          </a:p>
          <a:p>
            <a:r>
              <a:rPr lang="ru-RU" sz="1550" dirty="0"/>
              <a:t>Выбор карточек, обозначающих действия: игры, загадки, чтение сказок, далее выбор карточки изображающей занятие и работы в центрах активности.</a:t>
            </a:r>
          </a:p>
          <a:p>
            <a:r>
              <a:rPr lang="ru-RU" sz="1550" dirty="0"/>
              <a:t>Так утренний круг позволяет спокойно и организованно переключиться на непосредственно образовательную деятельность.</a:t>
            </a:r>
          </a:p>
          <a:p>
            <a:r>
              <a:rPr lang="ru-RU" sz="1550" dirty="0"/>
              <a:t>Если в традиции дошкольного учреждения входит утренний сбор, он становится любимым «ритуалом» и для детей и для взрослых.</a:t>
            </a:r>
          </a:p>
          <a:p>
            <a:r>
              <a:rPr lang="ru-RU" sz="1550" dirty="0"/>
              <a:t>Таким образом, для педагогов утренний круг – это один из способов организации свободного общения и развития речи воспитанников, возможность создать атмосферу коллективного творчества, что помогает развитию у воспитанников чувства взаимного уважения и доброты. Для детей – это, прежде всего, возможность несколько минут побыть вместе, что немаловажно для застенчивых детей, рассказать, о чем думаешь, что чувствуешь.</a:t>
            </a:r>
          </a:p>
          <a:p>
            <a:endParaRPr lang="ru-RU" sz="1550" dirty="0"/>
          </a:p>
        </p:txBody>
      </p:sp>
    </p:spTree>
    <p:extLst>
      <p:ext uri="{BB962C8B-B14F-4D97-AF65-F5344CB8AC3E}">
        <p14:creationId xmlns:p14="http://schemas.microsoft.com/office/powerpoint/2010/main" xmlns="" val="1539551255"/>
      </p:ext>
    </p:extLst>
  </p:cSld>
  <p:clrMapOvr>
    <a:masterClrMapping/>
  </p:clrMapOvr>
</p:sld>
</file>

<file path=ppt/theme/theme1.xml><?xml version="1.0" encoding="utf-8"?>
<a:theme xmlns:a="http://schemas.openxmlformats.org/drawingml/2006/main" name="Тема Office">
  <a:themeElements>
    <a:clrScheme name="Другая 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7A0000"/>
      </a:hlink>
      <a:folHlink>
        <a:srgbClr val="FAC08F"/>
      </a:folHlink>
    </a:clrScheme>
    <a:fontScheme name="Другая 1">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614</TotalTime>
  <Words>172</Words>
  <Application>Microsoft Office PowerPoint</Application>
  <PresentationFormat>Экран (4:3)</PresentationFormat>
  <Paragraphs>47</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SkazkaForSerge</vt:lpstr>
      <vt:lpstr>Times New Roman</vt:lpstr>
      <vt:lpstr>Wingdings</vt:lpstr>
      <vt:lpstr>Тема Office</vt:lpstr>
      <vt:lpstr>Утренний круг</vt:lpstr>
      <vt:lpstr>«Утренний круг» </vt:lpstr>
      <vt:lpstr>Цель:</vt:lpstr>
      <vt:lpstr>Структура «Утреннего круга» </vt:lpstr>
      <vt:lpstr>Позывные для утреннего круга</vt:lpstr>
      <vt:lpstr>Приветствие </vt:lpstr>
      <vt:lpstr>Обмен информацией </vt:lpstr>
      <vt:lpstr>Новости </vt:lpstr>
      <vt:lpstr>Планирование или календарь дел</vt:lpstr>
      <vt:lpstr>    Благодаря творческому подходу к организации данного компонента режима пребывания в ДОУ у детей формируется положительный настрой на весь день, что благоприятно сказывается на воспитательно-образовательном процессе в целом. </vt:lpstr>
      <vt:lpstr>Спасибо  за внимание! </vt:lpstr>
    </vt:vector>
  </TitlesOfParts>
  <Company>МАОУ лицей №21</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Сказочные</dc:title>
  <dc:creator>Ранько Елена</dc:creator>
  <cp:lastModifiedBy>новый</cp:lastModifiedBy>
  <cp:revision>51</cp:revision>
  <dcterms:created xsi:type="dcterms:W3CDTF">2015-04-19T15:51:03Z</dcterms:created>
  <dcterms:modified xsi:type="dcterms:W3CDTF">2024-11-29T05:44:56Z</dcterms:modified>
</cp:coreProperties>
</file>