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  <p:sldMasterId id="2147483764" r:id="rId2"/>
  </p:sldMasterIdLst>
  <p:sldIdLst>
    <p:sldId id="256" r:id="rId3"/>
    <p:sldId id="257" r:id="rId4"/>
    <p:sldId id="259" r:id="rId5"/>
    <p:sldId id="260" r:id="rId6"/>
    <p:sldId id="264" r:id="rId7"/>
    <p:sldId id="265" r:id="rId8"/>
    <p:sldId id="266" r:id="rId9"/>
    <p:sldId id="258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36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238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052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04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470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8141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2080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730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398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9245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117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258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2549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0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1241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5924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6110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6497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113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05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163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584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448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68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798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3382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274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488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415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88C69-281A-4FAC-A194-12FBD7E1ECC0}" type="datetimeFigureOut">
              <a:rPr lang="ru-RU" smtClean="0"/>
              <a:t>08.12.2024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CBCC7BB-5A06-4B7C-9244-E423B42F1E3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1964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003BFBA-BBD5-42AC-859B-1F2BF206AF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48" b="190"/>
          <a:stretch/>
        </p:blipFill>
        <p:spPr>
          <a:xfrm>
            <a:off x="0" y="221226"/>
            <a:ext cx="9144000" cy="641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8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электроника, снимок экрана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C896D34A-A8C1-4F0E-8860-447654A5D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241"/>
            <a:ext cx="9170939" cy="666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698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письмо&#10;&#10;Автоматически созданное описание">
            <a:extLst>
              <a:ext uri="{FF2B5EF4-FFF2-40B4-BE49-F238E27FC236}">
                <a16:creationId xmlns:a16="http://schemas.microsoft.com/office/drawing/2014/main" id="{755F8CB6-E1C9-4596-BCC3-E61EDA776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5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49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CCD7A2-5B0B-47ED-82A0-8231A5273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07" y="368709"/>
            <a:ext cx="8959786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559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544642A-B39F-488B-AE41-632DB0C95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1"/>
            <a:ext cx="9190251" cy="660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24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9B2CDF-2848-451E-9439-6497AE1FB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6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45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7F404-7593-411B-9BF2-2D6B78CA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5" y="250722"/>
            <a:ext cx="9112625" cy="635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06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39B74F6-A6DA-413A-B69F-DC5C9002D9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740" y="81116"/>
            <a:ext cx="8987689" cy="669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B66508-F523-4319-9EAA-F8B787B73683}"/>
              </a:ext>
            </a:extLst>
          </p:cNvPr>
          <p:cNvSpPr txBox="1"/>
          <p:nvPr/>
        </p:nvSpPr>
        <p:spPr>
          <a:xfrm>
            <a:off x="322253" y="150478"/>
            <a:ext cx="742065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Преимуществом технологии ТРИЗ являются:</a:t>
            </a:r>
          </a:p>
          <a:p>
            <a:endParaRPr lang="ru-RU" sz="2800" dirty="0"/>
          </a:p>
          <a:p>
            <a:r>
              <a:rPr lang="ru-RU" sz="2800" dirty="0"/>
              <a:t>1. Доступность и посильность.</a:t>
            </a:r>
          </a:p>
          <a:p>
            <a:endParaRPr lang="ru-RU" sz="2800" dirty="0"/>
          </a:p>
          <a:p>
            <a:r>
              <a:rPr lang="ru-RU" sz="2800" dirty="0"/>
              <a:t>2. Использование в любой системе обучения.</a:t>
            </a:r>
          </a:p>
          <a:p>
            <a:endParaRPr lang="ru-RU" sz="2800" dirty="0"/>
          </a:p>
          <a:p>
            <a:r>
              <a:rPr lang="ru-RU" sz="2800" dirty="0"/>
              <a:t>3. Инструмент для развития системного творческого мышления, фантазии, воображения.</a:t>
            </a:r>
          </a:p>
          <a:p>
            <a:endParaRPr lang="ru-RU" sz="2800" dirty="0"/>
          </a:p>
          <a:p>
            <a:r>
              <a:rPr lang="ru-RU" sz="2800" dirty="0"/>
              <a:t>4. Использование изученных алгоритмов в последующей работе, в иных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1991185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8FA0AF-9BB3-4B3F-8940-2E44391A53E6}"/>
              </a:ext>
            </a:extLst>
          </p:cNvPr>
          <p:cNvSpPr txBox="1"/>
          <p:nvPr/>
        </p:nvSpPr>
        <p:spPr>
          <a:xfrm>
            <a:off x="0" y="-1"/>
            <a:ext cx="8303342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Использование приемов методики ТРИЗ в процессе проведения учебных занятий позволяет решать следующие педагогические задачи:</a:t>
            </a:r>
          </a:p>
          <a:p>
            <a:endParaRPr lang="ru-RU" sz="2000" dirty="0"/>
          </a:p>
          <a:p>
            <a:r>
              <a:rPr lang="ru-RU" sz="2000" b="1" i="1" dirty="0"/>
              <a:t>1. Воспитательные: </a:t>
            </a:r>
            <a:r>
              <a:rPr lang="ru-RU" sz="2000" dirty="0"/>
              <a:t>развитие у детей самостоятельности, уверенности в своих силах, ощущения, что они могут справиться с решением любой задачи; формирование у детей правильного отношения к окружающему миру, основ анализа действительности.</a:t>
            </a:r>
          </a:p>
          <a:p>
            <a:endParaRPr lang="ru-RU" sz="2000" dirty="0"/>
          </a:p>
          <a:p>
            <a:r>
              <a:rPr lang="ru-RU" sz="2000" b="1" i="1" dirty="0"/>
              <a:t>2. Образовательные</a:t>
            </a:r>
            <a:r>
              <a:rPr lang="ru-RU" sz="2000" dirty="0"/>
              <a:t>: повышение уровня общей образованности учащихся; формирование положительного отношения детей к учебному процессу; умение анализировать и решать изобретательские, практические и социальные задачи; целенаправленное развитие системно-диалектического мышления.</a:t>
            </a:r>
          </a:p>
          <a:p>
            <a:endParaRPr lang="ru-RU" sz="2000" dirty="0"/>
          </a:p>
          <a:p>
            <a:r>
              <a:rPr lang="ru-RU" sz="2000" b="1" i="1" dirty="0"/>
              <a:t>3. Развивающие: </a:t>
            </a:r>
            <a:r>
              <a:rPr lang="ru-RU" sz="2000" dirty="0"/>
              <a:t>развитие памяти, внимания, логики и интеллекта; развитие творческих способностей (беглости, гибкости, оригинальности мышления); развитие пространственного мышления; развитие речи; умение анализировать, синтезировать, комбинировать; развитие творческого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20872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73325202-A2A8-4E2E-A155-6FE77B9C12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" y="57500"/>
            <a:ext cx="8863781" cy="674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8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ультфильм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834F5B9-9A19-4FB2-ABB6-1C9B64769B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33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A88C3B7C-56A1-41B3-ACFA-A73B6BF9D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11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26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AB1DC8-A18C-4170-B262-23EADBE9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67"/>
            <a:ext cx="9135919" cy="6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22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3FCB659A-E69E-4ABF-B5E4-EA9723853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51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426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175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Wingdings 3</vt:lpstr>
      <vt:lpstr>Тема Office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2024-12-07T22:45:55Z</dcterms:created>
  <dcterms:modified xsi:type="dcterms:W3CDTF">2024-12-08T09:51:57Z</dcterms:modified>
</cp:coreProperties>
</file>