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4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 id="278" r:id="rId16"/>
    <p:sldId id="269" r:id="rId17"/>
    <p:sldId id="276" r:id="rId18"/>
    <p:sldId id="270" r:id="rId19"/>
    <p:sldId id="271" r:id="rId20"/>
    <p:sldId id="272" r:id="rId21"/>
    <p:sldId id="273" r:id="rId22"/>
    <p:sldId id="274" r:id="rId23"/>
    <p:sldId id="275" r:id="rId24"/>
  </p:sldIdLst>
  <p:sldSz cx="9144000" cy="5143500" type="screen16x9"/>
  <p:notesSz cx="6858000" cy="9144000"/>
  <p:embeddedFontLst>
    <p:embeddedFont>
      <p:font typeface="Trebuchet MS" panose="020B0603020202020204" pitchFamily="34" charset="0"/>
      <p:regular r:id="rId26"/>
      <p:bold r:id="rId27"/>
      <p:italic r:id="rId28"/>
      <p:boldItalic r:id="rId29"/>
    </p:embeddedFont>
    <p:embeddedFont>
      <p:font typeface="Wingdings 3" panose="05040102010807070707" pitchFamily="18" charset="2"/>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48" y="2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2587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SLIDES_API166324560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SLIDES_API166324560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99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SLIDES_API1663245603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SLIDES_API1663245603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90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SLIDES_API1663245603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SLIDES_API1663245603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671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SLIDES_API166324560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SLIDES_API166324560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542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SLIDES_API1663245603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SLIDES_API1663245603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596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SLIDES_API1663245603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SLIDES_API1663245603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26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SLIDES_API1663245603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SLIDES_API1663245603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310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SLIDES_API1663245603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SLIDES_API1663245603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195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SLIDES_API1663245603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SLIDES_API1663245603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991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SLIDES_API1663245603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SLIDES_API1663245603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368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SLIDES_API1663245603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SLIDES_API1663245603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15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SLIDES_API166324560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SLIDES_API166324560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044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SLIDES_API1663245603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SLIDES_API1663245603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1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SLIDES_API166324560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SLIDES_API166324560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26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SLIDES_API166324560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SLIDES_API166324560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08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SLIDES_API166324560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SLIDES_API166324560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20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SLIDES_API166324560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SLIDES_API166324560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85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SLIDES_API166324560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SLIDES_API166324560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69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SLIDES_API166324560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SLIDES_API166324560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924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SLIDES_API1663245603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SLIDES_API166324560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20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647746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9149421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72672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9576794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373929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298CD5-6C1E-4009-B41F-6DF62E31D3BE}" type="datetimeFigureOut">
              <a:rPr lang="en-US" smtClean="0"/>
              <a:pPr/>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7724502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231933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232992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511975"/>
            <a:ext cx="8520600" cy="3203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63189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7381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506191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61015F-7CC6-4D0A-9D87-873EA4C304CC}"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227659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4776425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03604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78463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211354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ru-RU" smtClean="0"/>
              <a:t>Образец заголовка</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5C68B11-C5A8-448C-8CE9-B1A273C79CFC}"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88492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5" name="Date Placeholder 4"/>
          <p:cNvSpPr>
            <a:spLocks noGrp="1"/>
          </p:cNvSpPr>
          <p:nvPr>
            <p:ph type="dt" sz="half" idx="10"/>
          </p:nvPr>
        </p:nvSpPr>
        <p:spPr/>
        <p:txBody>
          <a:bodyPr/>
          <a:lstStyle/>
          <a:p>
            <a:fld id="{C7616CA0-919D-4A49-9C8A-62FDFB3A5183}" type="datetimeFigureOut">
              <a:rPr lang="en-US" smtClean="0"/>
              <a:t>1/18/2025</a:t>
            </a:fld>
            <a:endParaRPr lang="en-US" dirty="0"/>
          </a:p>
        </p:txBody>
      </p:sp>
    </p:spTree>
    <p:extLst>
      <p:ext uri="{BB962C8B-B14F-4D97-AF65-F5344CB8AC3E}">
        <p14:creationId xmlns:p14="http://schemas.microsoft.com/office/powerpoint/2010/main" val="50657648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0">
              <a:schemeClr val="accent4">
                <a:lumMod val="95000"/>
                <a:lumOff val="5000"/>
              </a:schemeClr>
            </a:gs>
            <a:gs pos="100000">
              <a:schemeClr val="accent4">
                <a:lumMod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90298CD5-6C1E-4009-B41F-6DF62E31D3BE}" type="datetimeFigureOut">
              <a:rPr lang="en-US" smtClean="0"/>
              <a:pPr/>
              <a:t>1/18/2025</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42537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Наглядные доказательства теоремы Пифагора</a:t>
            </a:r>
            <a:endParaRPr dirty="0">
              <a:solidFill>
                <a:schemeClr val="bg1"/>
              </a:solidFill>
            </a:endParaRPr>
          </a:p>
        </p:txBody>
      </p:sp>
      <p:sp>
        <p:nvSpPr>
          <p:cNvPr id="60" name="Google Shape;60;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bg1"/>
                </a:solidFill>
              </a:rPr>
              <a:t>Исследовательский проект</a:t>
            </a:r>
            <a:endParaRPr sz="2000" dirty="0">
              <a:solidFill>
                <a:schemeClr val="bg1"/>
              </a:solidFill>
            </a:endParaRPr>
          </a:p>
        </p:txBody>
      </p:sp>
      <p:sp>
        <p:nvSpPr>
          <p:cNvPr id="2" name="TextBox 1"/>
          <p:cNvSpPr txBox="1"/>
          <p:nvPr/>
        </p:nvSpPr>
        <p:spPr>
          <a:xfrm>
            <a:off x="787250" y="257072"/>
            <a:ext cx="7763664" cy="307777"/>
          </a:xfrm>
          <a:prstGeom prst="rect">
            <a:avLst/>
          </a:prstGeom>
          <a:noFill/>
        </p:spPr>
        <p:txBody>
          <a:bodyPr wrap="none" rtlCol="0">
            <a:spAutoFit/>
          </a:bodyPr>
          <a:lstStyle/>
          <a:p>
            <a:r>
              <a:rPr lang="ru-RU" b="1" dirty="0" smtClean="0">
                <a:solidFill>
                  <a:schemeClr val="bg1"/>
                </a:solidFill>
              </a:rPr>
              <a:t>Муниципальное бюджетное общеобразовательное учреждение </a:t>
            </a:r>
            <a:r>
              <a:rPr lang="ru-RU" b="1" dirty="0" err="1" smtClean="0">
                <a:solidFill>
                  <a:schemeClr val="bg1"/>
                </a:solidFill>
              </a:rPr>
              <a:t>Ширинская</a:t>
            </a:r>
            <a:r>
              <a:rPr lang="ru-RU" b="1" dirty="0" smtClean="0">
                <a:solidFill>
                  <a:schemeClr val="bg1"/>
                </a:solidFill>
              </a:rPr>
              <a:t> СШ №18</a:t>
            </a:r>
            <a:endParaRPr lang="ru-RU" b="1" dirty="0">
              <a:solidFill>
                <a:schemeClr val="bg1"/>
              </a:solidFill>
            </a:endParaRPr>
          </a:p>
        </p:txBody>
      </p:sp>
      <p:sp>
        <p:nvSpPr>
          <p:cNvPr id="3" name="TextBox 2"/>
          <p:cNvSpPr txBox="1"/>
          <p:nvPr/>
        </p:nvSpPr>
        <p:spPr>
          <a:xfrm>
            <a:off x="4980442" y="3860799"/>
            <a:ext cx="3950120" cy="523220"/>
          </a:xfrm>
          <a:prstGeom prst="rect">
            <a:avLst/>
          </a:prstGeom>
          <a:noFill/>
        </p:spPr>
        <p:txBody>
          <a:bodyPr wrap="none" rtlCol="0">
            <a:spAutoFit/>
          </a:bodyPr>
          <a:lstStyle/>
          <a:p>
            <a:r>
              <a:rPr lang="ru-RU" b="1" dirty="0" smtClean="0">
                <a:solidFill>
                  <a:schemeClr val="bg1"/>
                </a:solidFill>
              </a:rPr>
              <a:t>Автор :</a:t>
            </a:r>
            <a:r>
              <a:rPr lang="ru-RU" b="1" dirty="0" err="1" smtClean="0">
                <a:solidFill>
                  <a:schemeClr val="bg1"/>
                </a:solidFill>
              </a:rPr>
              <a:t>Г.А.Несивкина</a:t>
            </a:r>
            <a:r>
              <a:rPr lang="ru-RU" b="1" dirty="0" smtClean="0">
                <a:solidFill>
                  <a:schemeClr val="bg1"/>
                </a:solidFill>
              </a:rPr>
              <a:t>,</a:t>
            </a:r>
          </a:p>
          <a:p>
            <a:r>
              <a:rPr lang="ru-RU" b="1" dirty="0" smtClean="0">
                <a:solidFill>
                  <a:schemeClr val="bg1"/>
                </a:solidFill>
              </a:rPr>
              <a:t>учитель математики </a:t>
            </a:r>
            <a:r>
              <a:rPr lang="ru-RU" b="1" dirty="0" err="1" smtClean="0">
                <a:solidFill>
                  <a:schemeClr val="bg1"/>
                </a:solidFill>
              </a:rPr>
              <a:t>Ширинской</a:t>
            </a:r>
            <a:r>
              <a:rPr lang="ru-RU" b="1" dirty="0" smtClean="0">
                <a:solidFill>
                  <a:schemeClr val="bg1"/>
                </a:solidFill>
              </a:rPr>
              <a:t>  СШ №18</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bg1"/>
                </a:solidFill>
              </a:rPr>
              <a:t>Алгебраические доказательства теоремы Пифагора</a:t>
            </a:r>
            <a:endParaRPr b="1" dirty="0">
              <a:solidFill>
                <a:schemeClr val="bg1"/>
              </a:solidFill>
            </a:endParaRPr>
          </a:p>
        </p:txBody>
      </p:sp>
      <p:sp>
        <p:nvSpPr>
          <p:cNvPr id="122" name="Google Shape;122;p22"/>
          <p:cNvSpPr txBox="1">
            <a:spLocks noGrp="1"/>
          </p:cNvSpPr>
          <p:nvPr>
            <p:ph type="body" idx="1"/>
          </p:nvPr>
        </p:nvSpPr>
        <p:spPr>
          <a:xfrm>
            <a:off x="311700" y="1351337"/>
            <a:ext cx="8520600" cy="3203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a:solidFill>
                  <a:schemeClr val="bg1"/>
                </a:solidFill>
              </a:rPr>
              <a:t>Теорема Пифагора имеет множество алгебраических доказательств</a:t>
            </a:r>
            <a:r>
              <a:rPr lang="en" sz="1800" dirty="0" smtClean="0">
                <a:solidFill>
                  <a:schemeClr val="bg1"/>
                </a:solidFill>
              </a:rPr>
              <a:t>.</a:t>
            </a:r>
            <a:endParaRPr lang="ru-RU" sz="1800" dirty="0" smtClean="0">
              <a:solidFill>
                <a:schemeClr val="bg1"/>
              </a:solidFill>
            </a:endParaRPr>
          </a:p>
          <a:p>
            <a:pPr marL="0" lvl="0" indent="0" algn="l" rtl="0">
              <a:spcBef>
                <a:spcPts val="0"/>
              </a:spcBef>
              <a:spcAft>
                <a:spcPts val="1200"/>
              </a:spcAft>
              <a:buNone/>
            </a:pPr>
            <a:r>
              <a:rPr lang="en" sz="1800" dirty="0" smtClean="0">
                <a:solidFill>
                  <a:schemeClr val="bg1"/>
                </a:solidFill>
              </a:rPr>
              <a:t> </a:t>
            </a:r>
            <a:r>
              <a:rPr lang="en" sz="1800" dirty="0">
                <a:solidFill>
                  <a:schemeClr val="bg1"/>
                </a:solidFill>
              </a:rPr>
              <a:t>Одним из простых способов является использование координатной плоскости: для прямоугольного треугольника с катетами a и b, длина гипотенузы c вычисляется как c = √(a² + b²), что ведет к </a:t>
            </a:r>
            <a:r>
              <a:rPr lang="en" sz="1800" dirty="0" smtClean="0">
                <a:solidFill>
                  <a:schemeClr val="bg1"/>
                </a:solidFill>
              </a:rPr>
              <a:t>равенству</a:t>
            </a:r>
            <a:endParaRPr lang="ru-RU" sz="1800" dirty="0" smtClean="0">
              <a:solidFill>
                <a:schemeClr val="bg1"/>
              </a:solidFill>
            </a:endParaRPr>
          </a:p>
          <a:p>
            <a:pPr marL="0" lvl="0" indent="0" algn="ctr" rtl="0">
              <a:spcBef>
                <a:spcPts val="0"/>
              </a:spcBef>
              <a:spcAft>
                <a:spcPts val="1200"/>
              </a:spcAft>
              <a:buNone/>
            </a:pPr>
            <a:r>
              <a:rPr lang="en" sz="1800" dirty="0" smtClean="0">
                <a:solidFill>
                  <a:schemeClr val="bg1"/>
                </a:solidFill>
              </a:rPr>
              <a:t> </a:t>
            </a:r>
            <a:r>
              <a:rPr lang="en" sz="2400" dirty="0">
                <a:solidFill>
                  <a:schemeClr val="bg1"/>
                </a:solidFill>
              </a:rPr>
              <a:t>c² = a² + b². </a:t>
            </a:r>
            <a:endParaRPr lang="ru-RU" sz="2400" dirty="0" smtClean="0">
              <a:solidFill>
                <a:schemeClr val="bg1"/>
              </a:solidFill>
            </a:endParaRPr>
          </a:p>
          <a:p>
            <a:pPr marL="0" lvl="0" indent="0" algn="l" rtl="0">
              <a:spcBef>
                <a:spcPts val="0"/>
              </a:spcBef>
              <a:spcAft>
                <a:spcPts val="1200"/>
              </a:spcAft>
              <a:buNone/>
            </a:pPr>
            <a:r>
              <a:rPr lang="en" sz="1800" dirty="0" smtClean="0">
                <a:solidFill>
                  <a:schemeClr val="bg1"/>
                </a:solidFill>
              </a:rPr>
              <a:t>Также </a:t>
            </a:r>
            <a:r>
              <a:rPr lang="en" sz="1800" dirty="0">
                <a:solidFill>
                  <a:schemeClr val="bg1"/>
                </a:solidFill>
              </a:rPr>
              <a:t>можно использовать свойства подобия треугольников. Высота из прямого угла к гипотенузе образует два подобные треугольника, позволяющие выразить отношения сторон. </a:t>
            </a:r>
            <a:endParaRPr lang="ru-RU" sz="1800" dirty="0" smtClean="0">
              <a:solidFill>
                <a:schemeClr val="bg1"/>
              </a:solidFill>
            </a:endParaRPr>
          </a:p>
          <a:p>
            <a:pPr marL="0" lvl="0" indent="0" algn="l" rtl="0">
              <a:spcBef>
                <a:spcPts val="0"/>
              </a:spcBef>
              <a:spcAft>
                <a:spcPts val="1200"/>
              </a:spcAft>
              <a:buNone/>
            </a:pPr>
            <a:r>
              <a:rPr lang="en" sz="1800" dirty="0" smtClean="0">
                <a:solidFill>
                  <a:schemeClr val="bg1"/>
                </a:solidFill>
              </a:rPr>
              <a:t>Кроме </a:t>
            </a:r>
            <a:r>
              <a:rPr lang="en" sz="1800" dirty="0">
                <a:solidFill>
                  <a:schemeClr val="bg1"/>
                </a:solidFill>
              </a:rPr>
              <a:t>того, алгебраические методы открывают более широкий контекст для применения теоремы в различных областях.</a:t>
            </a:r>
            <a:endParaRPr sz="1800" dirty="0">
              <a:solidFill>
                <a:schemeClr val="bg1"/>
              </a:solidFill>
            </a:endParaRPr>
          </a:p>
        </p:txBody>
      </p:sp>
      <p:sp>
        <p:nvSpPr>
          <p:cNvPr id="123" name="Google Shape;12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body" idx="1"/>
          </p:nvPr>
        </p:nvSpPr>
        <p:spPr>
          <a:xfrm>
            <a:off x="311700" y="3991232"/>
            <a:ext cx="5998800" cy="84439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rPr>
              <a:t>Алгебраические доказательства теоремы Пифагора с использованием систем уравнений</a:t>
            </a:r>
            <a:endParaRPr dirty="0">
              <a:solidFill>
                <a:schemeClr val="bg1"/>
              </a:solidFill>
            </a:endParaRPr>
          </a:p>
        </p:txBody>
      </p:sp>
      <p:sp>
        <p:nvSpPr>
          <p:cNvPr id="129" name="Google Shape;129;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30" name="Google Shape;130;p23"/>
          <p:cNvPicPr preferRelativeResize="0"/>
          <p:nvPr/>
        </p:nvPicPr>
        <p:blipFill rotWithShape="1">
          <a:blip r:embed="rId3">
            <a:alphaModFix/>
          </a:blip>
          <a:srcRect l="2608" t="44281" r="72207" b="30087"/>
          <a:stretch/>
        </p:blipFill>
        <p:spPr>
          <a:xfrm>
            <a:off x="1423831" y="2138371"/>
            <a:ext cx="2036062" cy="1620191"/>
          </a:xfrm>
          <a:prstGeom prst="rect">
            <a:avLst/>
          </a:prstGeom>
          <a:ln>
            <a:noFill/>
          </a:ln>
          <a:effectLst>
            <a:outerShdw blurRad="190500" algn="tl" rotWithShape="0">
              <a:srgbClr val="000000">
                <a:alpha val="70000"/>
              </a:srgbClr>
            </a:outerShdw>
          </a:effectLst>
        </p:spPr>
      </p:pic>
      <p:pic>
        <p:nvPicPr>
          <p:cNvPr id="2" name="Рисунок 1"/>
          <p:cNvPicPr>
            <a:picLocks noChangeAspect="1"/>
          </p:cNvPicPr>
          <p:nvPr/>
        </p:nvPicPr>
        <p:blipFill rotWithShape="1">
          <a:blip r:embed="rId4"/>
          <a:srcRect l="29061" t="43077" r="2944" b="10061"/>
          <a:stretch/>
        </p:blipFill>
        <p:spPr>
          <a:xfrm>
            <a:off x="4376668" y="2034795"/>
            <a:ext cx="3867664" cy="1845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631472" y="219764"/>
            <a:ext cx="6219972" cy="461665"/>
          </a:xfrm>
          <a:prstGeom prst="rect">
            <a:avLst/>
          </a:prstGeom>
          <a:noFill/>
        </p:spPr>
        <p:txBody>
          <a:bodyPr wrap="none" rtlCol="0">
            <a:spAutoFit/>
          </a:bodyPr>
          <a:lstStyle/>
          <a:p>
            <a:r>
              <a:rPr lang="ru-RU" sz="2400" b="1" dirty="0" smtClean="0">
                <a:solidFill>
                  <a:schemeClr val="bg1"/>
                </a:solidFill>
              </a:rPr>
              <a:t>Алгебраический метод доказательства</a:t>
            </a:r>
            <a:endParaRPr lang="ru-RU" sz="2400" b="1" dirty="0">
              <a:solidFill>
                <a:schemeClr val="bg1"/>
              </a:solidFill>
            </a:endParaRPr>
          </a:p>
        </p:txBody>
      </p:sp>
      <p:sp>
        <p:nvSpPr>
          <p:cNvPr id="4" name="TextBox 3"/>
          <p:cNvSpPr txBox="1"/>
          <p:nvPr/>
        </p:nvSpPr>
        <p:spPr>
          <a:xfrm>
            <a:off x="1169738" y="723640"/>
            <a:ext cx="7528023" cy="1200329"/>
          </a:xfrm>
          <a:prstGeom prst="rect">
            <a:avLst/>
          </a:prstGeom>
          <a:noFill/>
        </p:spPr>
        <p:txBody>
          <a:bodyPr wrap="none" rtlCol="0">
            <a:spAutoFit/>
          </a:bodyPr>
          <a:lstStyle/>
          <a:p>
            <a:r>
              <a:rPr lang="ru-RU" sz="1800" dirty="0" smtClean="0">
                <a:solidFill>
                  <a:schemeClr val="bg1"/>
                </a:solidFill>
              </a:rPr>
              <a:t>Среди доказательств теоремы Пифагора алгебраическим методом </a:t>
            </a:r>
          </a:p>
          <a:p>
            <a:r>
              <a:rPr lang="ru-RU" sz="1800" dirty="0" smtClean="0">
                <a:solidFill>
                  <a:schemeClr val="bg1"/>
                </a:solidFill>
              </a:rPr>
              <a:t>первое место занимает доказательство, использующее подобие.</a:t>
            </a:r>
          </a:p>
          <a:p>
            <a:r>
              <a:rPr lang="ru-RU" sz="1800" dirty="0" smtClean="0">
                <a:solidFill>
                  <a:schemeClr val="bg1"/>
                </a:solidFill>
              </a:rPr>
              <a:t>В современном изложении одно из таких </a:t>
            </a:r>
            <a:r>
              <a:rPr lang="ru-RU" sz="1800" dirty="0">
                <a:solidFill>
                  <a:schemeClr val="bg1"/>
                </a:solidFill>
              </a:rPr>
              <a:t>д</a:t>
            </a:r>
            <a:r>
              <a:rPr lang="ru-RU" sz="1800" dirty="0" smtClean="0">
                <a:solidFill>
                  <a:schemeClr val="bg1"/>
                </a:solidFill>
              </a:rPr>
              <a:t>оказательств, </a:t>
            </a:r>
          </a:p>
          <a:p>
            <a:r>
              <a:rPr lang="ru-RU" sz="1800" dirty="0" smtClean="0">
                <a:solidFill>
                  <a:schemeClr val="bg1"/>
                </a:solidFill>
              </a:rPr>
              <a:t>принадлежащих Пифагору , выглядит так.</a:t>
            </a:r>
            <a:endParaRPr lang="ru-RU" sz="18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0">
              <a:schemeClr val="accent4">
                <a:lumMod val="95000"/>
                <a:lumOff val="5000"/>
              </a:schemeClr>
            </a:gs>
            <a:gs pos="100000">
              <a:schemeClr val="accent4">
                <a:lumMod val="60000"/>
              </a:schemeClr>
            </a:gs>
          </a:gsLst>
          <a:path path="rect">
            <a:fillToRect l="100000" t="100000"/>
          </a:path>
        </a:gradFill>
        <a:effectLst/>
      </p:bgPr>
    </p:bg>
    <p:spTree>
      <p:nvGrpSpPr>
        <p:cNvPr id="1" name="Shape 134"/>
        <p:cNvGrpSpPr/>
        <p:nvPr/>
      </p:nvGrpSpPr>
      <p:grpSpPr>
        <a:xfrm>
          <a:off x="0" y="0"/>
          <a:ext cx="0" cy="0"/>
          <a:chOff x="0" y="0"/>
          <a:chExt cx="0" cy="0"/>
        </a:xfrm>
      </p:grpSpPr>
      <p:sp>
        <p:nvSpPr>
          <p:cNvPr id="135" name="Google Shape;135;p24"/>
          <p:cNvSpPr txBox="1">
            <a:spLocks noGrp="1"/>
          </p:cNvSpPr>
          <p:nvPr>
            <p:ph type="body" idx="1"/>
          </p:nvPr>
        </p:nvSpPr>
        <p:spPr>
          <a:xfrm>
            <a:off x="1445600" y="0"/>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RU" dirty="0" smtClean="0">
                <a:solidFill>
                  <a:schemeClr val="bg1"/>
                </a:solidFill>
              </a:rPr>
              <a:t>Алгебраический метод доказательства</a:t>
            </a:r>
            <a:endParaRPr dirty="0">
              <a:solidFill>
                <a:schemeClr val="bg1"/>
              </a:solidFill>
            </a:endParaRPr>
          </a:p>
        </p:txBody>
      </p:sp>
      <p:sp>
        <p:nvSpPr>
          <p:cNvPr id="136" name="Google Shape;136;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37" name="Google Shape;137;p24"/>
          <p:cNvPicPr preferRelativeResize="0"/>
          <p:nvPr/>
        </p:nvPicPr>
        <p:blipFill rotWithShape="1">
          <a:blip r:embed="rId3">
            <a:alphaModFix/>
          </a:blip>
          <a:srcRect t="11059" b="7860"/>
          <a:stretch/>
        </p:blipFill>
        <p:spPr>
          <a:xfrm>
            <a:off x="1544595" y="1136821"/>
            <a:ext cx="6079524" cy="3724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rPr>
              <a:t>Нестандартные методы доказательства</a:t>
            </a:r>
            <a:endParaRPr b="1" dirty="0">
              <a:solidFill>
                <a:schemeClr val="bg1"/>
              </a:solidFill>
            </a:endParaRPr>
          </a:p>
        </p:txBody>
      </p:sp>
      <p:sp>
        <p:nvSpPr>
          <p:cNvPr id="143" name="Google Shape;143;p25"/>
          <p:cNvSpPr txBox="1">
            <a:spLocks noGrp="1"/>
          </p:cNvSpPr>
          <p:nvPr>
            <p:ph type="body" idx="1"/>
          </p:nvPr>
        </p:nvSpPr>
        <p:spPr>
          <a:xfrm>
            <a:off x="410554" y="1807032"/>
            <a:ext cx="8520600" cy="214713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solidFill>
                  <a:schemeClr val="bg1"/>
                </a:solidFill>
              </a:rPr>
              <a:t>Нестандартные методы доказательства теоремы Пифагора включают в себя оригинальные подходы, которые редко рассматриваются в учебниках. Например, </a:t>
            </a:r>
            <a:r>
              <a:rPr lang="en" sz="2000" i="1" dirty="0">
                <a:solidFill>
                  <a:schemeClr val="bg1"/>
                </a:solidFill>
              </a:rPr>
              <a:t>доказательства через подобие треугольников указывают на взаимосвязанность особенностей высот, оснований и углов, что помогает интуитивно осознать истину теоремы. </a:t>
            </a:r>
            <a:endParaRPr lang="ru-RU" sz="2000" i="1" dirty="0" smtClean="0">
              <a:solidFill>
                <a:schemeClr val="bg1"/>
              </a:solidFill>
            </a:endParaRPr>
          </a:p>
        </p:txBody>
      </p:sp>
      <p:sp>
        <p:nvSpPr>
          <p:cNvPr id="144" name="Google Shape;144;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5195" t="22681" b="17590"/>
          <a:stretch/>
        </p:blipFill>
        <p:spPr>
          <a:xfrm>
            <a:off x="407774" y="1865869"/>
            <a:ext cx="5034026" cy="2273643"/>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17549" t="5950" r="14678"/>
          <a:stretch/>
        </p:blipFill>
        <p:spPr>
          <a:xfrm>
            <a:off x="5738361" y="2258925"/>
            <a:ext cx="3027405" cy="2272097"/>
          </a:xfrm>
          <a:prstGeom prst="rect">
            <a:avLst/>
          </a:prstGeom>
          <a:ln>
            <a:noFill/>
          </a:ln>
          <a:effectLst>
            <a:outerShdw blurRad="190500" algn="tl" rotWithShape="0">
              <a:srgbClr val="000000">
                <a:alpha val="70000"/>
              </a:srgbClr>
            </a:outerShdw>
          </a:effectLst>
        </p:spPr>
      </p:pic>
      <p:sp>
        <p:nvSpPr>
          <p:cNvPr id="9" name="Прямоугольник 8"/>
          <p:cNvSpPr/>
          <p:nvPr/>
        </p:nvSpPr>
        <p:spPr>
          <a:xfrm>
            <a:off x="407774" y="215885"/>
            <a:ext cx="6944498" cy="923330"/>
          </a:xfrm>
          <a:prstGeom prst="rect">
            <a:avLst/>
          </a:prstGeom>
        </p:spPr>
        <p:txBody>
          <a:bodyPr wrap="square">
            <a:spAutoFit/>
          </a:bodyPr>
          <a:lstStyle/>
          <a:p>
            <a:r>
              <a:rPr lang="ru-RU" sz="1800" dirty="0">
                <a:solidFill>
                  <a:schemeClr val="bg1"/>
                </a:solidFill>
              </a:rPr>
              <a:t>Уникальные методы, предложенные Леонардо да Винчи </a:t>
            </a:r>
            <a:r>
              <a:rPr lang="ru-RU" sz="1800" dirty="0" smtClean="0">
                <a:solidFill>
                  <a:schemeClr val="bg1"/>
                </a:solidFill>
              </a:rPr>
              <a:t>и </a:t>
            </a:r>
            <a:r>
              <a:rPr lang="ru-RU" sz="1800" dirty="0" err="1" smtClean="0">
                <a:solidFill>
                  <a:schemeClr val="bg1"/>
                </a:solidFill>
              </a:rPr>
              <a:t>Гарфилда</a:t>
            </a:r>
            <a:r>
              <a:rPr lang="ru-RU" sz="1800" dirty="0" smtClean="0">
                <a:solidFill>
                  <a:schemeClr val="bg1"/>
                </a:solidFill>
              </a:rPr>
              <a:t>, </a:t>
            </a:r>
            <a:r>
              <a:rPr lang="ru-RU" sz="1800" dirty="0">
                <a:solidFill>
                  <a:schemeClr val="bg1"/>
                </a:solidFill>
              </a:rPr>
              <a:t>акцентируют равенство площадей и используют принципы дифференциального анализа. </a:t>
            </a:r>
          </a:p>
        </p:txBody>
      </p:sp>
    </p:spTree>
    <p:extLst>
      <p:ext uri="{BB962C8B-B14F-4D97-AF65-F5344CB8AC3E}">
        <p14:creationId xmlns:p14="http://schemas.microsoft.com/office/powerpoint/2010/main" val="447458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6733" t="4270" r="23141"/>
          <a:stretch/>
        </p:blipFill>
        <p:spPr>
          <a:xfrm>
            <a:off x="1309814" y="1580667"/>
            <a:ext cx="3620531" cy="2950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124463" y="247135"/>
            <a:ext cx="6462585" cy="923330"/>
          </a:xfrm>
          <a:prstGeom prst="rect">
            <a:avLst/>
          </a:prstGeom>
          <a:noFill/>
        </p:spPr>
        <p:txBody>
          <a:bodyPr wrap="square" rtlCol="0">
            <a:spAutoFit/>
          </a:bodyPr>
          <a:lstStyle/>
          <a:p>
            <a:r>
              <a:rPr lang="ru-RU" sz="1800" dirty="0">
                <a:solidFill>
                  <a:schemeClr val="bg1"/>
                </a:solidFill>
              </a:rPr>
              <a:t>Изучение этих оригинальных подходов </a:t>
            </a:r>
            <a:r>
              <a:rPr lang="ru-RU" sz="1800" dirty="0" smtClean="0">
                <a:solidFill>
                  <a:schemeClr val="bg1"/>
                </a:solidFill>
              </a:rPr>
              <a:t>обогащает</a:t>
            </a:r>
          </a:p>
          <a:p>
            <a:r>
              <a:rPr lang="ru-RU" sz="1800" dirty="0" smtClean="0">
                <a:solidFill>
                  <a:schemeClr val="bg1"/>
                </a:solidFill>
              </a:rPr>
              <a:t> </a:t>
            </a:r>
            <a:r>
              <a:rPr lang="ru-RU" sz="1800" dirty="0">
                <a:solidFill>
                  <a:schemeClr val="bg1"/>
                </a:solidFill>
              </a:rPr>
              <a:t>математическую культуру и подчеркивает </a:t>
            </a:r>
            <a:r>
              <a:rPr lang="ru-RU" sz="1800" dirty="0" smtClean="0">
                <a:solidFill>
                  <a:schemeClr val="bg1"/>
                </a:solidFill>
              </a:rPr>
              <a:t>важность</a:t>
            </a:r>
          </a:p>
          <a:p>
            <a:r>
              <a:rPr lang="ru-RU" sz="1800" dirty="0" smtClean="0">
                <a:solidFill>
                  <a:schemeClr val="bg1"/>
                </a:solidFill>
              </a:rPr>
              <a:t> </a:t>
            </a:r>
            <a:r>
              <a:rPr lang="ru-RU" sz="1800" dirty="0">
                <a:solidFill>
                  <a:schemeClr val="bg1"/>
                </a:solidFill>
              </a:rPr>
              <a:t>взаимосвязей между дисциплинами.</a:t>
            </a:r>
          </a:p>
        </p:txBody>
      </p:sp>
      <p:sp>
        <p:nvSpPr>
          <p:cNvPr id="5" name="Прямоугольник 4"/>
          <p:cNvSpPr/>
          <p:nvPr/>
        </p:nvSpPr>
        <p:spPr>
          <a:xfrm>
            <a:off x="5364361" y="2666077"/>
            <a:ext cx="3182281" cy="369332"/>
          </a:xfrm>
          <a:prstGeom prst="rect">
            <a:avLst/>
          </a:prstGeom>
        </p:spPr>
        <p:txBody>
          <a:bodyPr wrap="none">
            <a:spAutoFit/>
          </a:bodyPr>
          <a:lstStyle/>
          <a:p>
            <a:r>
              <a:rPr lang="ru-RU" sz="1800" b="1" dirty="0">
                <a:solidFill>
                  <a:schemeClr val="bg1"/>
                </a:solidFill>
              </a:rPr>
              <a:t>Доказательство </a:t>
            </a:r>
            <a:r>
              <a:rPr lang="ru-RU" sz="1800" b="1" dirty="0" err="1">
                <a:solidFill>
                  <a:schemeClr val="bg1"/>
                </a:solidFill>
              </a:rPr>
              <a:t>Перигаля</a:t>
            </a:r>
            <a:endParaRPr lang="ru-RU" sz="1800" b="1" dirty="0">
              <a:solidFill>
                <a:schemeClr val="bg1"/>
              </a:solidFill>
            </a:endParaRPr>
          </a:p>
        </p:txBody>
      </p:sp>
    </p:spTree>
    <p:extLst>
      <p:ext uri="{BB962C8B-B14F-4D97-AF65-F5344CB8AC3E}">
        <p14:creationId xmlns:p14="http://schemas.microsoft.com/office/powerpoint/2010/main" val="505924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rPr>
              <a:t>Визуальные материалы для обучения</a:t>
            </a:r>
            <a:endParaRPr b="1" dirty="0">
              <a:solidFill>
                <a:schemeClr val="bg1"/>
              </a:solidFill>
            </a:endParaRPr>
          </a:p>
        </p:txBody>
      </p:sp>
      <p:sp>
        <p:nvSpPr>
          <p:cNvPr id="150" name="Google Shape;150;p2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a:solidFill>
                  <a:schemeClr val="bg1"/>
                </a:solidFill>
              </a:rPr>
              <a:t>Визуальные материалы играют ключевую роль в изучении математики, позволяя учащимся лучше воспринимать и осваивать сложные концепции. Они помогают преодолеть барьеры между чувственным и рациональным восприятием, что особенно актуально для абстрактных объектов. </a:t>
            </a:r>
            <a:endParaRPr sz="1800" dirty="0">
              <a:solidFill>
                <a:schemeClr val="bg1"/>
              </a:solidFill>
            </a:endParaRPr>
          </a:p>
        </p:txBody>
      </p:sp>
      <p:sp>
        <p:nvSpPr>
          <p:cNvPr id="151" name="Google Shape;151;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732" y="160638"/>
            <a:ext cx="4953000" cy="4850542"/>
          </a:xfrm>
          <a:prstGeom prst="rect">
            <a:avLst/>
          </a:prstGeom>
        </p:spPr>
      </p:pic>
      <p:sp>
        <p:nvSpPr>
          <p:cNvPr id="4" name="Прямоугольник 3"/>
          <p:cNvSpPr/>
          <p:nvPr/>
        </p:nvSpPr>
        <p:spPr>
          <a:xfrm>
            <a:off x="481913" y="1448656"/>
            <a:ext cx="3138616" cy="1477328"/>
          </a:xfrm>
          <a:prstGeom prst="rect">
            <a:avLst/>
          </a:prstGeom>
        </p:spPr>
        <p:txBody>
          <a:bodyPr wrap="square">
            <a:spAutoFit/>
          </a:bodyPr>
          <a:lstStyle/>
          <a:p>
            <a:r>
              <a:rPr lang="ru-RU" sz="1800" dirty="0">
                <a:solidFill>
                  <a:schemeClr val="bg1"/>
                </a:solidFill>
              </a:rPr>
              <a:t>Методы визуализации, такие как диаграммы и анимации, стимулируют интерес и глубокое понимание материала. </a:t>
            </a:r>
          </a:p>
        </p:txBody>
      </p:sp>
    </p:spTree>
    <p:extLst>
      <p:ext uri="{BB962C8B-B14F-4D97-AF65-F5344CB8AC3E}">
        <p14:creationId xmlns:p14="http://schemas.microsoft.com/office/powerpoint/2010/main" val="2809987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rPr>
              <a:t>Практическое применение теоремы Пифагора</a:t>
            </a:r>
            <a:endParaRPr b="1" dirty="0">
              <a:solidFill>
                <a:schemeClr val="bg1"/>
              </a:solidFill>
            </a:endParaRPr>
          </a:p>
        </p:txBody>
      </p:sp>
      <p:sp>
        <p:nvSpPr>
          <p:cNvPr id="157" name="Google Shape;157;p27"/>
          <p:cNvSpPr txBox="1">
            <a:spLocks noGrp="1"/>
          </p:cNvSpPr>
          <p:nvPr>
            <p:ph type="body" idx="1"/>
          </p:nvPr>
        </p:nvSpPr>
        <p:spPr>
          <a:xfrm>
            <a:off x="311700" y="1017725"/>
            <a:ext cx="8520600" cy="3203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a:solidFill>
                  <a:schemeClr val="bg1"/>
                </a:solidFill>
              </a:rPr>
              <a:t>Теорема Пифагора остается актуальной в различных областях, таких как строительство, архитектура и инженерия. </a:t>
            </a:r>
            <a:endParaRPr lang="ru-RU" sz="1800" dirty="0" smtClean="0">
              <a:solidFill>
                <a:schemeClr val="bg1"/>
              </a:solidFill>
            </a:endParaRPr>
          </a:p>
          <a:p>
            <a:pPr marL="0" lvl="0" indent="0" algn="l" rtl="0">
              <a:spcBef>
                <a:spcPts val="0"/>
              </a:spcBef>
              <a:spcAft>
                <a:spcPts val="1200"/>
              </a:spcAft>
              <a:buNone/>
            </a:pPr>
            <a:r>
              <a:rPr lang="en" sz="1800" dirty="0" smtClean="0">
                <a:solidFill>
                  <a:schemeClr val="bg1"/>
                </a:solidFill>
              </a:rPr>
              <a:t>Инженеры </a:t>
            </a:r>
            <a:r>
              <a:rPr lang="en" sz="1800" dirty="0">
                <a:solidFill>
                  <a:schemeClr val="bg1"/>
                </a:solidFill>
              </a:rPr>
              <a:t>используют ее для расчета нагрузок и проектирования безопасных конструкций. </a:t>
            </a:r>
            <a:endParaRPr lang="ru-RU" sz="1800" dirty="0" smtClean="0">
              <a:solidFill>
                <a:schemeClr val="bg1"/>
              </a:solidFill>
            </a:endParaRPr>
          </a:p>
          <a:p>
            <a:pPr marL="0" lvl="0" indent="0" algn="l" rtl="0">
              <a:spcBef>
                <a:spcPts val="0"/>
              </a:spcBef>
              <a:spcAft>
                <a:spcPts val="1200"/>
              </a:spcAft>
              <a:buNone/>
            </a:pPr>
            <a:r>
              <a:rPr lang="en" sz="1800" dirty="0" smtClean="0">
                <a:solidFill>
                  <a:schemeClr val="bg1"/>
                </a:solidFill>
              </a:rPr>
              <a:t>В </a:t>
            </a:r>
            <a:r>
              <a:rPr lang="en" sz="1800" dirty="0">
                <a:solidFill>
                  <a:schemeClr val="bg1"/>
                </a:solidFill>
              </a:rPr>
              <a:t>повседневной жизни дачники помогают точно измерять расстояния при проектировании. </a:t>
            </a:r>
            <a:endParaRPr lang="ru-RU" sz="1800" dirty="0" smtClean="0">
              <a:solidFill>
                <a:schemeClr val="bg1"/>
              </a:solidFill>
            </a:endParaRPr>
          </a:p>
          <a:p>
            <a:pPr marL="0" lvl="0" indent="0" algn="l" rtl="0">
              <a:spcBef>
                <a:spcPts val="0"/>
              </a:spcBef>
              <a:spcAft>
                <a:spcPts val="1200"/>
              </a:spcAft>
              <a:buNone/>
            </a:pPr>
            <a:r>
              <a:rPr lang="en" sz="1800" dirty="0" smtClean="0">
                <a:solidFill>
                  <a:schemeClr val="bg1"/>
                </a:solidFill>
              </a:rPr>
              <a:t>Также </a:t>
            </a:r>
            <a:r>
              <a:rPr lang="en" sz="1800" dirty="0">
                <a:solidFill>
                  <a:schemeClr val="bg1"/>
                </a:solidFill>
              </a:rPr>
              <a:t>эта теорема находит применение в искусстве и дизайне, способствуя созданию гармоничных пропорций. </a:t>
            </a:r>
            <a:endParaRPr lang="ru-RU" sz="1800" dirty="0" smtClean="0">
              <a:solidFill>
                <a:schemeClr val="bg1"/>
              </a:solidFill>
            </a:endParaRPr>
          </a:p>
          <a:p>
            <a:pPr marL="0" lvl="0" indent="0" algn="l" rtl="0">
              <a:spcBef>
                <a:spcPts val="0"/>
              </a:spcBef>
              <a:spcAft>
                <a:spcPts val="1200"/>
              </a:spcAft>
              <a:buNone/>
            </a:pPr>
            <a:r>
              <a:rPr lang="en" sz="1800" dirty="0" smtClean="0">
                <a:solidFill>
                  <a:schemeClr val="bg1"/>
                </a:solidFill>
              </a:rPr>
              <a:t>Учителя </a:t>
            </a:r>
            <a:r>
              <a:rPr lang="en" sz="1800" dirty="0">
                <a:solidFill>
                  <a:schemeClr val="bg1"/>
                </a:solidFill>
              </a:rPr>
              <a:t>математики активно используют ее для прикладного обучения, что делает учебный процесс более увлекательным и эффективным.</a:t>
            </a:r>
            <a:endParaRPr sz="1800" dirty="0">
              <a:solidFill>
                <a:schemeClr val="bg1"/>
              </a:solidFill>
            </a:endParaRPr>
          </a:p>
        </p:txBody>
      </p:sp>
      <p:sp>
        <p:nvSpPr>
          <p:cNvPr id="158" name="Google Shape;158;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rPr>
              <a:t>Примеры практического применения теоремы Пифагора в строительстве и установке конструкций</a:t>
            </a:r>
            <a:endParaRPr dirty="0">
              <a:solidFill>
                <a:schemeClr val="bg1"/>
              </a:solidFill>
            </a:endParaRPr>
          </a:p>
        </p:txBody>
      </p:sp>
      <p:sp>
        <p:nvSpPr>
          <p:cNvPr id="164" name="Google Shape;164;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165" name="Google Shape;165;p28"/>
          <p:cNvPicPr preferRelativeResize="0"/>
          <p:nvPr/>
        </p:nvPicPr>
        <p:blipFill>
          <a:blip r:embed="rId3">
            <a:alphaModFix/>
          </a:blip>
          <a:stretch>
            <a:fillRect/>
          </a:stretch>
        </p:blipFill>
        <p:spPr>
          <a:xfrm>
            <a:off x="1905000" y="127000"/>
            <a:ext cx="5080001" cy="381000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217200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rPr>
              <a:t>Цель</a:t>
            </a:r>
            <a:endParaRPr b="1" dirty="0">
              <a:solidFill>
                <a:schemeClr val="bg1"/>
              </a:solidFill>
            </a:endParaRPr>
          </a:p>
        </p:txBody>
      </p:sp>
      <p:sp>
        <p:nvSpPr>
          <p:cNvPr id="66" name="Google Shape;66;p14"/>
          <p:cNvSpPr txBox="1">
            <a:spLocks noGrp="1"/>
          </p:cNvSpPr>
          <p:nvPr>
            <p:ph type="body" idx="1"/>
          </p:nvPr>
        </p:nvSpPr>
        <p:spPr>
          <a:xfrm>
            <a:off x="488201" y="1249452"/>
            <a:ext cx="7790826" cy="171616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a:solidFill>
                  <a:schemeClr val="bg1"/>
                </a:solidFill>
              </a:rPr>
              <a:t>Изучить и представить наглядные доказательства теоремы Пифагора, доступные для восприятия учащимися средней школы.</a:t>
            </a:r>
            <a:endParaRPr sz="1800" dirty="0">
              <a:solidFill>
                <a:schemeClr val="bg1"/>
              </a:solidFill>
            </a:endParaRPr>
          </a:p>
        </p:txBody>
      </p:sp>
      <p:sp>
        <p:nvSpPr>
          <p:cNvPr id="67" name="Google Shape;67;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rPr>
              <a:t>Примеры практического применения теоремы Пифагора в строительстве и установке конструкций</a:t>
            </a:r>
            <a:endParaRPr dirty="0">
              <a:solidFill>
                <a:schemeClr val="bg1"/>
              </a:solidFill>
            </a:endParaRPr>
          </a:p>
        </p:txBody>
      </p:sp>
      <p:sp>
        <p:nvSpPr>
          <p:cNvPr id="171" name="Google Shape;171;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172" name="Google Shape;172;p29"/>
          <p:cNvPicPr preferRelativeResize="0"/>
          <p:nvPr/>
        </p:nvPicPr>
        <p:blipFill>
          <a:blip r:embed="rId3">
            <a:alphaModFix/>
          </a:blip>
          <a:stretch>
            <a:fillRect/>
          </a:stretch>
        </p:blipFill>
        <p:spPr>
          <a:xfrm>
            <a:off x="1905000" y="127000"/>
            <a:ext cx="5080001" cy="3810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Рекомендации по преподаванию теоремы Пифагора</a:t>
            </a:r>
            <a:endParaRPr dirty="0">
              <a:solidFill>
                <a:schemeClr val="bg1"/>
              </a:solidFill>
            </a:endParaRPr>
          </a:p>
        </p:txBody>
      </p:sp>
      <p:sp>
        <p:nvSpPr>
          <p:cNvPr id="178" name="Google Shape;178;p3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a:solidFill>
                  <a:schemeClr val="bg1"/>
                </a:solidFill>
              </a:rPr>
              <a:t>Для эффективного преподавания теоремы Пифагора важно использовать деятельностный подход, который активизирует самостоятельность и критическое мышление учащихся. Необходимо создавать динамичные уроки, которые включают новые знания, их закрепление и актуализацию. Взаимодействие между учениками через проектные работы и интерактивные игры обогащает опыт. Внедрение современных технологий делает процесс изучения увлекательным, а применение знаний в реальных ситуациях способствует лучшему пониманию и запоминанию материала.</a:t>
            </a:r>
            <a:endParaRPr sz="1800" dirty="0">
              <a:solidFill>
                <a:schemeClr val="bg1"/>
              </a:solidFill>
            </a:endParaRPr>
          </a:p>
        </p:txBody>
      </p:sp>
      <p:sp>
        <p:nvSpPr>
          <p:cNvPr id="179" name="Google Shape;179;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rPr>
              <a:t>Заключение</a:t>
            </a:r>
            <a:endParaRPr b="1" dirty="0">
              <a:solidFill>
                <a:schemeClr val="bg1"/>
              </a:solidFill>
            </a:endParaRPr>
          </a:p>
        </p:txBody>
      </p:sp>
      <p:sp>
        <p:nvSpPr>
          <p:cNvPr id="185" name="Google Shape;185;p31"/>
          <p:cNvSpPr txBox="1">
            <a:spLocks noGrp="1"/>
          </p:cNvSpPr>
          <p:nvPr>
            <p:ph type="body" idx="1"/>
          </p:nvPr>
        </p:nvSpPr>
        <p:spPr>
          <a:xfrm>
            <a:off x="226208" y="1229210"/>
            <a:ext cx="8520600" cy="3203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a:solidFill>
                  <a:schemeClr val="bg1"/>
                </a:solidFill>
              </a:rPr>
              <a:t>Подводя итоги исследования наглядных доказательств теоремы Пифагора, важно отметить её значимость в математическом образование. </a:t>
            </a:r>
            <a:endParaRPr lang="ru-RU" sz="1800" dirty="0" smtClean="0">
              <a:solidFill>
                <a:schemeClr val="bg1"/>
              </a:solidFill>
            </a:endParaRPr>
          </a:p>
          <a:p>
            <a:pPr marL="0" lvl="0" indent="0" algn="l" rtl="0">
              <a:spcBef>
                <a:spcPts val="0"/>
              </a:spcBef>
              <a:spcAft>
                <a:spcPts val="1200"/>
              </a:spcAft>
              <a:buNone/>
            </a:pPr>
            <a:r>
              <a:rPr lang="en" sz="1800" dirty="0" smtClean="0">
                <a:solidFill>
                  <a:schemeClr val="bg1"/>
                </a:solidFill>
              </a:rPr>
              <a:t>Намечено</a:t>
            </a:r>
            <a:r>
              <a:rPr lang="en" sz="1800" dirty="0">
                <a:solidFill>
                  <a:schemeClr val="bg1"/>
                </a:solidFill>
              </a:rPr>
              <a:t>, что разнообразие методов обучения, таких как геометрические, алгебраические и нестандартные подходы, способствует глубокому пониманию теоремы. </a:t>
            </a:r>
            <a:endParaRPr lang="ru-RU" sz="1800" dirty="0" smtClean="0">
              <a:solidFill>
                <a:schemeClr val="bg1"/>
              </a:solidFill>
            </a:endParaRPr>
          </a:p>
          <a:p>
            <a:pPr marL="0" lvl="0" indent="0" algn="l" rtl="0">
              <a:spcBef>
                <a:spcPts val="0"/>
              </a:spcBef>
              <a:spcAft>
                <a:spcPts val="1200"/>
              </a:spcAft>
              <a:buNone/>
            </a:pPr>
            <a:r>
              <a:rPr lang="en" sz="1800" dirty="0" smtClean="0">
                <a:solidFill>
                  <a:schemeClr val="bg1"/>
                </a:solidFill>
              </a:rPr>
              <a:t>Создание </a:t>
            </a:r>
            <a:r>
              <a:rPr lang="en" sz="1800" dirty="0">
                <a:solidFill>
                  <a:schemeClr val="bg1"/>
                </a:solidFill>
              </a:rPr>
              <a:t>визуальных материалов и практических занятий усиливает усвоение и вовлекает студентов в процесс. </a:t>
            </a:r>
            <a:endParaRPr lang="ru-RU" sz="1800" dirty="0" smtClean="0">
              <a:solidFill>
                <a:schemeClr val="bg1"/>
              </a:solidFill>
            </a:endParaRPr>
          </a:p>
          <a:p>
            <a:pPr marL="0" lvl="0" indent="0" algn="l" rtl="0">
              <a:spcBef>
                <a:spcPts val="0"/>
              </a:spcBef>
              <a:spcAft>
                <a:spcPts val="1200"/>
              </a:spcAft>
              <a:buNone/>
            </a:pPr>
            <a:r>
              <a:rPr lang="en" sz="1800" dirty="0" smtClean="0">
                <a:solidFill>
                  <a:schemeClr val="bg1"/>
                </a:solidFill>
              </a:rPr>
              <a:t>рекомендации </a:t>
            </a:r>
            <a:r>
              <a:rPr lang="en" sz="1800" dirty="0">
                <a:solidFill>
                  <a:schemeClr val="bg1"/>
                </a:solidFill>
              </a:rPr>
              <a:t>для учителей направлены на активное вовлечение учащихся и эффективное преподавание, что делает математику более доступной и увлекательной.</a:t>
            </a:r>
            <a:endParaRPr sz="1800" dirty="0">
              <a:solidFill>
                <a:schemeClr val="bg1"/>
              </a:solidFill>
            </a:endParaRPr>
          </a:p>
        </p:txBody>
      </p:sp>
      <p:sp>
        <p:nvSpPr>
          <p:cNvPr id="186" name="Google Shape;186;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rPr>
              <a:t>Список литературы</a:t>
            </a:r>
            <a:endParaRPr b="1" dirty="0">
              <a:solidFill>
                <a:schemeClr val="bg1"/>
              </a:solidFill>
            </a:endParaRPr>
          </a:p>
        </p:txBody>
      </p:sp>
      <p:sp>
        <p:nvSpPr>
          <p:cNvPr id="192" name="Google Shape;192;p32"/>
          <p:cNvSpPr txBox="1">
            <a:spLocks noGrp="1"/>
          </p:cNvSpPr>
          <p:nvPr>
            <p:ph type="body" idx="1"/>
          </p:nvPr>
        </p:nvSpPr>
        <p:spPr>
          <a:xfrm>
            <a:off x="311700" y="1017725"/>
            <a:ext cx="8520600" cy="320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bg1"/>
                </a:solidFill>
              </a:rPr>
              <a:t>1. Теорема Пифагора — Википедия. freeresource: https://ru.wikipedia.org/wiki/теорема_пифагора</a:t>
            </a:r>
            <a:endParaRPr sz="1600" dirty="0">
              <a:solidFill>
                <a:schemeClr val="bg1"/>
              </a:solidFill>
            </a:endParaRPr>
          </a:p>
          <a:p>
            <a:pPr marL="0" lvl="0" indent="0" algn="l" rtl="0">
              <a:spcBef>
                <a:spcPts val="1200"/>
              </a:spcBef>
              <a:spcAft>
                <a:spcPts val="0"/>
              </a:spcAft>
              <a:buNone/>
            </a:pPr>
            <a:r>
              <a:rPr lang="en" sz="1600" dirty="0">
                <a:solidFill>
                  <a:schemeClr val="bg1"/>
                </a:solidFill>
              </a:rPr>
              <a:t>2. Теорема Пифагора: формула, доказательство, история... blog.tutoronline.ru. freeresource: https://blog.tutoronline.ru/teorema-pifagora</a:t>
            </a:r>
            <a:endParaRPr sz="1600" dirty="0">
              <a:solidFill>
                <a:schemeClr val="bg1"/>
              </a:solidFill>
            </a:endParaRPr>
          </a:p>
          <a:p>
            <a:pPr marL="0" lvl="0" indent="0" algn="l" rtl="0">
              <a:spcBef>
                <a:spcPts val="1200"/>
              </a:spcBef>
              <a:spcAft>
                <a:spcPts val="0"/>
              </a:spcAft>
              <a:buNone/>
            </a:pPr>
            <a:r>
              <a:rPr lang="en" sz="1600" dirty="0">
                <a:solidFill>
                  <a:schemeClr val="bg1"/>
                </a:solidFill>
              </a:rPr>
              <a:t>3. Теорема Пифагора: история открытия и объяснение blog.fenix.help. freeresource: https://blog.fenix.help/zalipatelnaya-nauka/teorema-pifagora-dlya-nachinayushhix</a:t>
            </a:r>
            <a:endParaRPr sz="1600" dirty="0">
              <a:solidFill>
                <a:schemeClr val="bg1"/>
              </a:solidFill>
            </a:endParaRPr>
          </a:p>
          <a:p>
            <a:pPr marL="0" lvl="0" indent="0" algn="l" rtl="0">
              <a:spcBef>
                <a:spcPts val="1200"/>
              </a:spcBef>
              <a:spcAft>
                <a:spcPts val="0"/>
              </a:spcAft>
              <a:buNone/>
            </a:pPr>
            <a:r>
              <a:rPr lang="en" sz="1600" dirty="0">
                <a:solidFill>
                  <a:schemeClr val="bg1"/>
                </a:solidFill>
              </a:rPr>
              <a:t>4. Теорема Пифагора - Записка на Яндекс. freeresource: https://tr-page.yandex.ru/translate?lang=en-ru&amp;url=https://en.wikipedia.org/wiki/pythagorean_theorem</a:t>
            </a:r>
            <a:endParaRPr sz="1600" dirty="0">
              <a:solidFill>
                <a:schemeClr val="bg1"/>
              </a:solidFill>
            </a:endParaRPr>
          </a:p>
          <a:p>
            <a:pPr marL="0" lvl="0" indent="0" algn="l" rtl="0">
              <a:spcBef>
                <a:spcPts val="1200"/>
              </a:spcBef>
              <a:spcAft>
                <a:spcPts val="0"/>
              </a:spcAft>
              <a:buNone/>
            </a:pPr>
            <a:r>
              <a:rPr lang="en" sz="1600" dirty="0">
                <a:solidFill>
                  <a:schemeClr val="bg1"/>
                </a:solidFill>
              </a:rPr>
              <a:t>5. Теорема Пифагора — Рувики. freeresource: https://</a:t>
            </a:r>
            <a:r>
              <a:rPr lang="en" sz="1600" dirty="0" smtClean="0">
                <a:solidFill>
                  <a:schemeClr val="bg1"/>
                </a:solidFill>
              </a:rPr>
              <a:t>ru.ruwiki.ru/wiki/теорема_пифагора</a:t>
            </a:r>
            <a:endParaRPr sz="1600" dirty="0">
              <a:solidFill>
                <a:schemeClr val="bg1"/>
              </a:solidFill>
            </a:endParaRPr>
          </a:p>
        </p:txBody>
      </p:sp>
      <p:sp>
        <p:nvSpPr>
          <p:cNvPr id="193" name="Google Shape;193;p3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286398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chemeClr val="bg1"/>
                </a:solidFill>
              </a:rPr>
              <a:t>Задачи</a:t>
            </a:r>
            <a:endParaRPr sz="2800" b="1" dirty="0">
              <a:solidFill>
                <a:schemeClr val="bg1"/>
              </a:solidFill>
            </a:endParaRPr>
          </a:p>
        </p:txBody>
      </p:sp>
      <p:sp>
        <p:nvSpPr>
          <p:cNvPr id="73" name="Google Shape;73;p15"/>
          <p:cNvSpPr txBox="1">
            <a:spLocks noGrp="1"/>
          </p:cNvSpPr>
          <p:nvPr>
            <p:ph type="body" idx="1"/>
          </p:nvPr>
        </p:nvSpPr>
        <p:spPr>
          <a:prstGeom prst="rect">
            <a:avLst/>
          </a:prstGeom>
        </p:spPr>
        <p:txBody>
          <a:bodyPr spcFirstLastPara="1" wrap="square" lIns="91425" tIns="91425" rIns="91425" bIns="91425" anchor="t" anchorCtr="0">
            <a:noAutofit/>
          </a:bodyPr>
          <a:lstStyle/>
          <a:p>
            <a:pPr marL="285750" lvl="0" indent="-285750" algn="l" rtl="0">
              <a:spcBef>
                <a:spcPts val="0"/>
              </a:spcBef>
              <a:spcAft>
                <a:spcPts val="1200"/>
              </a:spcAft>
              <a:buFont typeface="Arial" panose="020B0604020202020204" pitchFamily="34" charset="0"/>
              <a:buChar char="•"/>
            </a:pPr>
            <a:r>
              <a:rPr lang="en" sz="1800" dirty="0">
                <a:solidFill>
                  <a:schemeClr val="bg1"/>
                </a:solidFill>
              </a:rPr>
              <a:t>Собрать и проанализировать различные методы доказательства теоремы Пифагора; </a:t>
            </a:r>
            <a:endParaRPr lang="ru-RU" sz="1800" dirty="0" smtClean="0">
              <a:solidFill>
                <a:schemeClr val="bg1"/>
              </a:solidFill>
            </a:endParaRPr>
          </a:p>
          <a:p>
            <a:pPr marL="285750" lvl="0" indent="-285750" algn="l" rtl="0">
              <a:spcBef>
                <a:spcPts val="0"/>
              </a:spcBef>
              <a:spcAft>
                <a:spcPts val="1200"/>
              </a:spcAft>
              <a:buFont typeface="Arial" panose="020B0604020202020204" pitchFamily="34" charset="0"/>
              <a:buChar char="•"/>
            </a:pPr>
            <a:r>
              <a:rPr lang="en" sz="1800" dirty="0" smtClean="0">
                <a:solidFill>
                  <a:schemeClr val="bg1"/>
                </a:solidFill>
              </a:rPr>
              <a:t>подготовить </a:t>
            </a:r>
            <a:r>
              <a:rPr lang="en" sz="1800" dirty="0">
                <a:solidFill>
                  <a:schemeClr val="bg1"/>
                </a:solidFill>
              </a:rPr>
              <a:t>визуальные материалы; </a:t>
            </a:r>
            <a:endParaRPr lang="ru-RU" sz="1800" dirty="0" smtClean="0">
              <a:solidFill>
                <a:schemeClr val="bg1"/>
              </a:solidFill>
            </a:endParaRPr>
          </a:p>
          <a:p>
            <a:pPr marL="285750" lvl="0" indent="-285750" algn="l" rtl="0">
              <a:spcBef>
                <a:spcPts val="0"/>
              </a:spcBef>
              <a:spcAft>
                <a:spcPts val="1200"/>
              </a:spcAft>
              <a:buFont typeface="Arial" panose="020B0604020202020204" pitchFamily="34" charset="0"/>
              <a:buChar char="•"/>
            </a:pPr>
            <a:r>
              <a:rPr lang="en" sz="1800" dirty="0" smtClean="0">
                <a:solidFill>
                  <a:schemeClr val="bg1"/>
                </a:solidFill>
              </a:rPr>
              <a:t>провести </a:t>
            </a:r>
            <a:r>
              <a:rPr lang="en" sz="1800" dirty="0">
                <a:solidFill>
                  <a:schemeClr val="bg1"/>
                </a:solidFill>
              </a:rPr>
              <a:t>практическое занятие с учащимися на основе данных материалов.</a:t>
            </a:r>
            <a:endParaRPr sz="1800" dirty="0">
              <a:solidFill>
                <a:schemeClr val="bg1"/>
              </a:solidFill>
            </a:endParaRPr>
          </a:p>
        </p:txBody>
      </p:sp>
      <p:sp>
        <p:nvSpPr>
          <p:cNvPr id="74" name="Google Shape;74;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rPr>
              <a:t>Проблема</a:t>
            </a:r>
            <a:endParaRPr b="1" dirty="0">
              <a:solidFill>
                <a:schemeClr val="bg1"/>
              </a:solidFill>
            </a:endParaRPr>
          </a:p>
        </p:txBody>
      </p:sp>
      <p:sp>
        <p:nvSpPr>
          <p:cNvPr id="80" name="Google Shape;80;p16"/>
          <p:cNvSpPr txBox="1">
            <a:spLocks noGrp="1"/>
          </p:cNvSpPr>
          <p:nvPr>
            <p:ph type="body" idx="1"/>
          </p:nvPr>
        </p:nvSpPr>
        <p:spPr>
          <a:xfrm>
            <a:off x="311700" y="1511975"/>
            <a:ext cx="8520600" cy="152778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a:solidFill>
                  <a:schemeClr val="bg1"/>
                </a:solidFill>
              </a:rPr>
              <a:t>Несмотря на общепринятость теоремы Пифагора, многие учащиеся сталкиваются с трудностями в ее восприятии и понимании методов доказательства.</a:t>
            </a:r>
            <a:endParaRPr sz="1800" dirty="0">
              <a:solidFill>
                <a:schemeClr val="bg1"/>
              </a:solidFill>
            </a:endParaRPr>
          </a:p>
        </p:txBody>
      </p:sp>
      <p:sp>
        <p:nvSpPr>
          <p:cNvPr id="81" name="Google Shape;81;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43" y="2544423"/>
            <a:ext cx="2169255" cy="231559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rPr>
              <a:t>Введение в теорему Пифагора</a:t>
            </a:r>
            <a:endParaRPr b="1" dirty="0">
              <a:solidFill>
                <a:schemeClr val="bg1"/>
              </a:solidFill>
            </a:endParaRPr>
          </a:p>
        </p:txBody>
      </p:sp>
      <p:sp>
        <p:nvSpPr>
          <p:cNvPr id="87" name="Google Shape;87;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a:solidFill>
                  <a:schemeClr val="bg1"/>
                </a:solidFill>
              </a:rPr>
              <a:t>Теорема Пифагора занимает центральное место в геометрии, связывая стороны прямоугольного треугольника. Она утверждает, что квадрат гипотенузы равен сумме квадратов катетов. Несмотря на свою простоту, многие учащиеся испытывают трудности в понимании этой теоремы. В рамках нашего исследования мы стремимся рассмотреть различные наглядные доказательства, чтобы сделать материал более доступным для учащихся 7-8 классов, а также развить их логическое и пространственное мышление.</a:t>
            </a:r>
            <a:endParaRPr sz="1800" dirty="0">
              <a:solidFill>
                <a:schemeClr val="bg1"/>
              </a:solidFill>
            </a:endParaRPr>
          </a:p>
        </p:txBody>
      </p:sp>
      <p:sp>
        <p:nvSpPr>
          <p:cNvPr id="88" name="Google Shape;88;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chemeClr val="bg1"/>
                </a:solidFill>
              </a:rPr>
              <a:t>Введение в теорему Пифагора</a:t>
            </a:r>
            <a:endParaRPr sz="2800" dirty="0">
              <a:solidFill>
                <a:schemeClr val="bg1"/>
              </a:solidFill>
            </a:endParaRPr>
          </a:p>
        </p:txBody>
      </p:sp>
      <p:sp>
        <p:nvSpPr>
          <p:cNvPr id="94" name="Google Shape;94;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a:solidFill>
                  <a:schemeClr val="bg1"/>
                </a:solidFill>
              </a:rPr>
              <a:t>Теорема Пифагора — ключевой аспект евклидовой геометрии, утверждающий, что в прямоугольном треугольнике сумма квадратов длин катетов равна квадрату гипотенузы. Эта связь была известна древним цивилизациям задолго до Пифагора, который признан автором строгого доказательства. Теорема отражает взаимосвязь площадей квадратов на сторонах треугольника и имеет обратное утверждение. Она служит основой для множества геометрических и алгебраических методов, находя применение в различных науках.</a:t>
            </a:r>
            <a:endParaRPr sz="1800" dirty="0">
              <a:solidFill>
                <a:schemeClr val="bg1"/>
              </a:solidFill>
            </a:endParaRPr>
          </a:p>
        </p:txBody>
      </p:sp>
      <p:sp>
        <p:nvSpPr>
          <p:cNvPr id="95" name="Google Shape;95;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Геометрические доказательства теоремы Пифагора</a:t>
            </a:r>
            <a:endParaRPr dirty="0">
              <a:solidFill>
                <a:schemeClr val="bg1"/>
              </a:solidFill>
            </a:endParaRPr>
          </a:p>
        </p:txBody>
      </p:sp>
      <p:sp>
        <p:nvSpPr>
          <p:cNvPr id="101" name="Google Shape;101;p19"/>
          <p:cNvSpPr txBox="1">
            <a:spLocks noGrp="1"/>
          </p:cNvSpPr>
          <p:nvPr>
            <p:ph type="body" idx="1"/>
          </p:nvPr>
        </p:nvSpPr>
        <p:spPr>
          <a:xfrm>
            <a:off x="398198" y="1238621"/>
            <a:ext cx="8520600" cy="3203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a:solidFill>
                  <a:schemeClr val="bg1"/>
                </a:solidFill>
              </a:rPr>
              <a:t>Одним из самых известных способов доказательства теоремы Пифагора является использование квадратов, построенных на каждом катете и гипотенузе прямоугольного треугольника. </a:t>
            </a:r>
            <a:endParaRPr lang="ru-RU" sz="1800" dirty="0" smtClean="0">
              <a:solidFill>
                <a:schemeClr val="bg1"/>
              </a:solidFill>
            </a:endParaRPr>
          </a:p>
          <a:p>
            <a:pPr marL="0" lvl="0" indent="0" algn="l" rtl="0">
              <a:spcBef>
                <a:spcPts val="0"/>
              </a:spcBef>
              <a:spcAft>
                <a:spcPts val="1200"/>
              </a:spcAft>
              <a:buNone/>
            </a:pPr>
            <a:r>
              <a:rPr lang="en" sz="1800" dirty="0" smtClean="0">
                <a:solidFill>
                  <a:schemeClr val="bg1"/>
                </a:solidFill>
              </a:rPr>
              <a:t>Площадь </a:t>
            </a:r>
            <a:r>
              <a:rPr lang="en" sz="1800" dirty="0">
                <a:solidFill>
                  <a:schemeClr val="bg1"/>
                </a:solidFill>
              </a:rPr>
              <a:t>квадрата на гипотенузе равна сумме площадей квадратов на катетах (a² + b² = c²), что наглядно иллюстрирует связь между сторонами треугольника</a:t>
            </a:r>
            <a:r>
              <a:rPr lang="en" sz="1800" dirty="0" smtClean="0">
                <a:solidFill>
                  <a:schemeClr val="bg1"/>
                </a:solidFill>
              </a:rPr>
              <a:t>.</a:t>
            </a:r>
            <a:endParaRPr lang="ru-RU" sz="1800" dirty="0" smtClean="0">
              <a:solidFill>
                <a:schemeClr val="bg1"/>
              </a:solidFill>
            </a:endParaRPr>
          </a:p>
          <a:p>
            <a:pPr marL="0" lvl="0" indent="0" algn="l" rtl="0">
              <a:spcBef>
                <a:spcPts val="0"/>
              </a:spcBef>
              <a:spcAft>
                <a:spcPts val="1200"/>
              </a:spcAft>
              <a:buNone/>
            </a:pPr>
            <a:r>
              <a:rPr lang="en" sz="1800" dirty="0" smtClean="0">
                <a:solidFill>
                  <a:schemeClr val="bg1"/>
                </a:solidFill>
              </a:rPr>
              <a:t> </a:t>
            </a:r>
            <a:r>
              <a:rPr lang="en" sz="1800" dirty="0">
                <a:solidFill>
                  <a:schemeClr val="bg1"/>
                </a:solidFill>
              </a:rPr>
              <a:t>Существует множество методов, как, например, разбиение квадратов на треугольники, что помогает глубже понять теорему и ее применение в образовании.</a:t>
            </a:r>
            <a:endParaRPr sz="1800" dirty="0">
              <a:solidFill>
                <a:schemeClr val="bg1"/>
              </a:solidFill>
            </a:endParaRPr>
          </a:p>
        </p:txBody>
      </p:sp>
      <p:sp>
        <p:nvSpPr>
          <p:cNvPr id="102" name="Google Shape;102;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rPr>
              <a:t>Геометрические доказательства теоремы Пифагора с использованием квадратов на сторонах треугольника.</a:t>
            </a:r>
            <a:endParaRPr dirty="0">
              <a:solidFill>
                <a:schemeClr val="bg1"/>
              </a:solidFill>
            </a:endParaRPr>
          </a:p>
        </p:txBody>
      </p:sp>
      <p:sp>
        <p:nvSpPr>
          <p:cNvPr id="108" name="Google Shape;108;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09" name="Google Shape;109;p20"/>
          <p:cNvPicPr preferRelativeResize="0"/>
          <p:nvPr/>
        </p:nvPicPr>
        <p:blipFill>
          <a:blip r:embed="rId3">
            <a:alphaModFix/>
          </a:blip>
          <a:stretch>
            <a:fillRect/>
          </a:stretch>
        </p:blipFill>
        <p:spPr>
          <a:xfrm>
            <a:off x="1905000" y="128982"/>
            <a:ext cx="5080000" cy="380603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rPr>
              <a:t>Геометрические доказательства теоремы Пифагора с использованием квадратов на сторонах треугольника.</a:t>
            </a:r>
            <a:endParaRPr dirty="0">
              <a:solidFill>
                <a:schemeClr val="bg1"/>
              </a:solidFill>
            </a:endParaRPr>
          </a:p>
        </p:txBody>
      </p:sp>
      <p:sp>
        <p:nvSpPr>
          <p:cNvPr id="115" name="Google Shape;115;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16" name="Google Shape;116;p21"/>
          <p:cNvPicPr preferRelativeResize="0"/>
          <p:nvPr/>
        </p:nvPicPr>
        <p:blipFill>
          <a:blip r:embed="rId3">
            <a:alphaModFix/>
          </a:blip>
          <a:stretch>
            <a:fillRect/>
          </a:stretch>
        </p:blipFill>
        <p:spPr>
          <a:xfrm>
            <a:off x="1905000" y="128982"/>
            <a:ext cx="5080000" cy="380603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52</TotalTime>
  <Words>930</Words>
  <Application>Microsoft Office PowerPoint</Application>
  <PresentationFormat>Экран (16:9)</PresentationFormat>
  <Paragraphs>89</Paragraphs>
  <Slides>23</Slides>
  <Notes>20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Trebuchet MS</vt:lpstr>
      <vt:lpstr>Wingdings 3</vt:lpstr>
      <vt:lpstr>Arial</vt:lpstr>
      <vt:lpstr>Грань</vt:lpstr>
      <vt:lpstr>Наглядные доказательства теоремы Пифагора</vt:lpstr>
      <vt:lpstr>Цель</vt:lpstr>
      <vt:lpstr>Задачи</vt:lpstr>
      <vt:lpstr>Проблема</vt:lpstr>
      <vt:lpstr>Введение в теорему Пифагора</vt:lpstr>
      <vt:lpstr>Введение в теорему Пифагора</vt:lpstr>
      <vt:lpstr>Геометрические доказательства теоремы Пифагора</vt:lpstr>
      <vt:lpstr>Презентация PowerPoint</vt:lpstr>
      <vt:lpstr>Презентация PowerPoint</vt:lpstr>
      <vt:lpstr>Алгебраические доказательства теоремы Пифагора</vt:lpstr>
      <vt:lpstr>Презентация PowerPoint</vt:lpstr>
      <vt:lpstr>Презентация PowerPoint</vt:lpstr>
      <vt:lpstr>Нестандартные методы доказательства</vt:lpstr>
      <vt:lpstr>Презентация PowerPoint</vt:lpstr>
      <vt:lpstr>Презентация PowerPoint</vt:lpstr>
      <vt:lpstr>Визуальные материалы для обучения</vt:lpstr>
      <vt:lpstr>Презентация PowerPoint</vt:lpstr>
      <vt:lpstr>Практическое применение теоремы Пифагора</vt:lpstr>
      <vt:lpstr>Презентация PowerPoint</vt:lpstr>
      <vt:lpstr>Презентация PowerPoint</vt:lpstr>
      <vt:lpstr>Рекомендации по преподаванию теоремы Пифагора</vt:lpstr>
      <vt:lpstr>Заключение</vt:lpstr>
      <vt:lpstr>Список литературы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Наглядные доказательства теоремы Пифагора</dc:title>
  <cp:lastModifiedBy>Пользователь Windows</cp:lastModifiedBy>
  <cp:revision>9</cp:revision>
  <dcterms:modified xsi:type="dcterms:W3CDTF">2025-01-18T06:24:26Z</dcterms:modified>
</cp:coreProperties>
</file>