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14630400" cy="8229600"/>
  <p:notesSz cx="8229600" cy="14630400"/>
  <p:embeddedFontLst>
    <p:embeddedFont>
      <p:font typeface="Montserrat Black" pitchFamily="34" charset="0"/>
      <p:bold r:id="rId17"/>
    </p:embeddedFont>
    <p:embeddedFont>
      <p:font typeface="Montserrat Black" pitchFamily="34" charset="-122"/>
      <p:bold r:id="rId18"/>
    </p:embeddedFont>
    <p:embeddedFont>
      <p:font typeface="Montserrat Black" pitchFamily="34" charset="-120"/>
      <p:bold r:id="rId19"/>
    </p:embeddedFont>
    <p:embeddedFont>
      <p:font typeface="Inconsolata" panose="00000509000000000000" pitchFamily="34" charset="0"/>
      <p:regular r:id="rId20"/>
    </p:embeddedFont>
    <p:embeddedFont>
      <p:font typeface="Inconsolata" panose="00000509000000000000" pitchFamily="34" charset="-122"/>
      <p:regular r:id="rId21"/>
    </p:embeddedFont>
    <p:embeddedFont>
      <p:font typeface="Inconsolata" panose="00000509000000000000" pitchFamily="34" charset="-120"/>
      <p:regular r:id="rId22"/>
    </p:embeddedFont>
    <p:embeddedFont>
      <p:font typeface="Calibri" panose="020F0502020204030204" charset="0"/>
      <p:regular r:id="rId23"/>
      <p:bold r:id="rId24"/>
      <p:italic r:id="rId25"/>
      <p:boldItalic r:id="rId26"/>
    </p:embeddedFont>
  </p:embeddedFont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EC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6" Type="http://schemas.openxmlformats.org/officeDocument/2006/relationships/font" Target="fonts/font10.fntdata"/><Relationship Id="rId25" Type="http://schemas.openxmlformats.org/officeDocument/2006/relationships/font" Target="fonts/font9.fntdata"/><Relationship Id="rId24" Type="http://schemas.openxmlformats.org/officeDocument/2006/relationships/font" Target="fonts/font8.fntdata"/><Relationship Id="rId23" Type="http://schemas.openxmlformats.org/officeDocument/2006/relationships/font" Target="fonts/font7.fntdata"/><Relationship Id="rId22" Type="http://schemas.openxmlformats.org/officeDocument/2006/relationships/font" Target="fonts/font6.fntdata"/><Relationship Id="rId21" Type="http://schemas.openxmlformats.org/officeDocument/2006/relationships/font" Target="fonts/font5.fntdata"/><Relationship Id="rId20" Type="http://schemas.openxmlformats.org/officeDocument/2006/relationships/font" Target="fonts/font4.fntdata"/><Relationship Id="rId2" Type="http://schemas.openxmlformats.org/officeDocument/2006/relationships/theme" Target="theme/theme1.xml"/><Relationship Id="rId19" Type="http://schemas.openxmlformats.org/officeDocument/2006/relationships/font" Target="fonts/font3.fntdata"/><Relationship Id="rId18" Type="http://schemas.openxmlformats.org/officeDocument/2006/relationships/font" Target="fonts/font2.fntdata"/><Relationship Id="rId17" Type="http://schemas.openxmlformats.org/officeDocument/2006/relationships/font" Target="fonts/font1.fntdata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8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10.xml"/><Relationship Id="rId2" Type="http://schemas.openxmlformats.org/officeDocument/2006/relationships/image" Target="../media/image15.jpeg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551742"/>
            <a:ext cx="7556421" cy="195643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>
              <a:lnSpc>
                <a:spcPts val="7700"/>
              </a:lnSpc>
              <a:buNone/>
            </a:pPr>
            <a:r>
              <a:rPr lang="en-US" sz="61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Реклама в Древнем Риме</a:t>
            </a:r>
            <a:endParaRPr lang="en-US" sz="6150" dirty="0"/>
          </a:p>
        </p:txBody>
      </p:sp>
      <p:sp>
        <p:nvSpPr>
          <p:cNvPr id="4" name="Text 1"/>
          <p:cNvSpPr/>
          <p:nvPr/>
        </p:nvSpPr>
        <p:spPr>
          <a:xfrm>
            <a:off x="793790" y="3848338"/>
            <a:ext cx="7556421" cy="217741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1617"/>
                </a:solidFill>
                <a:latin typeface="Inconsolata" panose="00000509000000000000" pitchFamily="34" charset="0"/>
                <a:ea typeface="Inconsolata" panose="00000509000000000000" pitchFamily="34" charset="-122"/>
                <a:cs typeface="Inconsolata" panose="00000509000000000000" pitchFamily="34" charset="-120"/>
              </a:rPr>
              <a:t>Древний Рим, являвшийся центром многовековой цивилизации, уже в те далекие времена знал и активно использовал различные формы и методы рекламы. От наружной рекламы до искусного ораторского мастерства, реклама в Риме играла значимую роль в общественной жизни и оказывала влияние на умы и сознание людей.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793790" y="6297811"/>
            <a:ext cx="362903" cy="362903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1270000" y="6280785"/>
            <a:ext cx="7314565" cy="39687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ru-RU" sz="2200" b="1" dirty="0">
                <a:solidFill>
                  <a:srgbClr val="151617"/>
                </a:solidFill>
                <a:latin typeface="Inconsolata Bold" pitchFamily="34" charset="0"/>
                <a:ea typeface="Inconsolata Bold" pitchFamily="34" charset="-122"/>
                <a:cs typeface="Inconsolata Bold" pitchFamily="34" charset="-120"/>
              </a:rPr>
              <a:t>Учитель :  Сидорова Елена Вениаминовна </a:t>
            </a:r>
            <a:endParaRPr lang="ru-RU" sz="2200" b="1" dirty="0">
              <a:solidFill>
                <a:srgbClr val="151617"/>
              </a:solidFill>
              <a:latin typeface="Inconsolata Bold" pitchFamily="34" charset="0"/>
              <a:ea typeface="Inconsolata Bold" pitchFamily="34" charset="-122"/>
              <a:cs typeface="Inconsolata Bold" pitchFamily="34" charset="-120"/>
            </a:endParaRPr>
          </a:p>
          <a:p>
            <a:pPr marL="0" indent="0" algn="l">
              <a:lnSpc>
                <a:spcPts val="3100"/>
              </a:lnSpc>
              <a:buNone/>
            </a:pPr>
            <a:r>
              <a:rPr lang="ru-RU" sz="2200" b="1" dirty="0">
                <a:solidFill>
                  <a:srgbClr val="151617"/>
                </a:solidFill>
                <a:latin typeface="Inconsolata Bold" pitchFamily="34" charset="0"/>
                <a:ea typeface="Inconsolata Bold" pitchFamily="34" charset="-122"/>
                <a:cs typeface="Inconsolata Bold" pitchFamily="34" charset="-120"/>
              </a:rPr>
              <a:t> МОБУ СОШ 49 им. Н. И. Кондратенко</a:t>
            </a:r>
            <a:endParaRPr lang="ru-RU" sz="2200" b="1" dirty="0">
              <a:solidFill>
                <a:srgbClr val="151617"/>
              </a:solidFill>
              <a:latin typeface="Inconsolata Bold" pitchFamily="34" charset="0"/>
              <a:ea typeface="Inconsolata Bold" pitchFamily="34" charset="-122"/>
              <a:cs typeface="Inconsolata Bold" pitchFamily="34" charset="-120"/>
            </a:endParaRPr>
          </a:p>
          <a:p>
            <a:pPr marL="0" indent="0" algn="l">
              <a:lnSpc>
                <a:spcPts val="3100"/>
              </a:lnSpc>
              <a:buNone/>
            </a:pPr>
            <a:r>
              <a:rPr lang="ru-RU" sz="2200" b="1" dirty="0">
                <a:solidFill>
                  <a:srgbClr val="151617"/>
                </a:solidFill>
                <a:latin typeface="Inconsolata Bold" pitchFamily="34" charset="0"/>
                <a:ea typeface="Inconsolata Bold" pitchFamily="34" charset="-122"/>
                <a:cs typeface="Inconsolata Bold" pitchFamily="34" charset="-120"/>
              </a:rPr>
              <a:t> г. Сочи </a:t>
            </a:r>
            <a:endParaRPr lang="ru-RU" sz="2200" b="1" dirty="0">
              <a:solidFill>
                <a:srgbClr val="151617"/>
              </a:solidFill>
              <a:latin typeface="Inconsolata Bold" pitchFamily="34" charset="0"/>
              <a:ea typeface="Inconsolata Bold" pitchFamily="34" charset="-122"/>
              <a:cs typeface="Inconsolata Bold" pitchFamily="34" charset="-120"/>
            </a:endParaRPr>
          </a:p>
          <a:p>
            <a:pPr marL="0" indent="0" algn="l">
              <a:lnSpc>
                <a:spcPts val="3100"/>
              </a:lnSpc>
              <a:buNone/>
            </a:pPr>
            <a:r>
              <a:rPr lang="ru-RU" sz="2200" b="1" dirty="0">
                <a:solidFill>
                  <a:srgbClr val="151617"/>
                </a:solidFill>
                <a:latin typeface="Inconsolata Bold" pitchFamily="34" charset="0"/>
                <a:ea typeface="Inconsolata Bold" pitchFamily="34" charset="-122"/>
                <a:cs typeface="Inconsolata Bold" pitchFamily="34" charset="-120"/>
              </a:rPr>
              <a:t>Краснодарского края</a:t>
            </a:r>
            <a:endParaRPr lang="ru-RU" sz="2200" b="1" dirty="0">
              <a:solidFill>
                <a:srgbClr val="151617"/>
              </a:solidFill>
              <a:latin typeface="Inconsolata Bold" pitchFamily="34" charset="0"/>
              <a:ea typeface="Inconsolata Bold" pitchFamily="34" charset="-122"/>
              <a:cs typeface="Inconsolata Bold" pitchFamily="34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Текстовое поле 3"/>
          <p:cNvSpPr txBox="1"/>
          <p:nvPr/>
        </p:nvSpPr>
        <p:spPr>
          <a:xfrm>
            <a:off x="3657600" y="3699510"/>
            <a:ext cx="73152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 sz="4800" b="1" dirty="0">
                <a:solidFill>
                  <a:srgbClr val="151617"/>
                </a:solidFill>
                <a:latin typeface="Inconsolata Bold" pitchFamily="34" charset="0"/>
                <a:ea typeface="Inconsolata Bold" pitchFamily="34" charset="-122"/>
                <a:cs typeface="Inconsolata Bold" pitchFamily="34" charset="-120"/>
                <a:sym typeface="+mn-ea"/>
              </a:rPr>
              <a:t>Спасибо за внимание!</a:t>
            </a:r>
            <a:endParaRPr lang="ru-RU" altLang="en-US" sz="4800" b="1" dirty="0">
              <a:solidFill>
                <a:srgbClr val="151617"/>
              </a:solidFill>
              <a:latin typeface="Inconsolata Bold" pitchFamily="34" charset="0"/>
              <a:ea typeface="Inconsolata Bold" pitchFamily="34" charset="-122"/>
              <a:cs typeface="Inconsolata Bold" pitchFamily="34" charset="-12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2722225" y="7743825"/>
            <a:ext cx="1841500" cy="425450"/>
          </a:xfrm>
          <a:prstGeom prst="rect">
            <a:avLst/>
          </a:prstGeom>
          <a:solidFill>
            <a:srgbClr val="F8ECE4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7" name="Полилиния 6"/>
          <p:cNvSpPr/>
          <p:nvPr/>
        </p:nvSpPr>
        <p:spPr>
          <a:xfrm>
            <a:off x="-24765" y="635"/>
            <a:ext cx="7953375" cy="2413635"/>
          </a:xfrm>
          <a:custGeom>
            <a:avLst/>
            <a:gdLst>
              <a:gd name="connisteX0" fmla="*/ 0 w 8182470"/>
              <a:gd name="connsiteY0" fmla="*/ 2566109 h 2566109"/>
              <a:gd name="connisteX1" fmla="*/ 2647315 w 8182470"/>
              <a:gd name="connsiteY1" fmla="*/ 1216734 h 2566109"/>
              <a:gd name="connisteX2" fmla="*/ 6008370 w 8182470"/>
              <a:gd name="connsiteY2" fmla="*/ 1713304 h 2566109"/>
              <a:gd name="connisteX3" fmla="*/ 8007350 w 8182470"/>
              <a:gd name="connsiteY3" fmla="*/ 135964 h 2566109"/>
              <a:gd name="connisteX4" fmla="*/ 7969250 w 8182470"/>
              <a:gd name="connsiteY4" fmla="*/ 172794 h 2566109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rect l="l" t="t" r="r" b="b"/>
            <a:pathLst>
              <a:path w="8182471" h="2566110">
                <a:moveTo>
                  <a:pt x="0" y="2566110"/>
                </a:moveTo>
                <a:cubicBezTo>
                  <a:pt x="462280" y="2286075"/>
                  <a:pt x="1445895" y="1387550"/>
                  <a:pt x="2647315" y="1216735"/>
                </a:cubicBezTo>
                <a:cubicBezTo>
                  <a:pt x="3848735" y="1045920"/>
                  <a:pt x="4936490" y="1929205"/>
                  <a:pt x="6008370" y="1713305"/>
                </a:cubicBezTo>
                <a:cubicBezTo>
                  <a:pt x="7080250" y="1497405"/>
                  <a:pt x="7614920" y="443940"/>
                  <a:pt x="8007350" y="135965"/>
                </a:cubicBezTo>
                <a:cubicBezTo>
                  <a:pt x="8399780" y="-172010"/>
                  <a:pt x="8016875" y="134060"/>
                  <a:pt x="7969250" y="172795"/>
                </a:cubicBezTo>
              </a:path>
            </a:pathLst>
          </a:custGeom>
          <a:solidFill>
            <a:srgbClr val="F8ECE4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8" name="Полилиния 7"/>
          <p:cNvSpPr/>
          <p:nvPr/>
        </p:nvSpPr>
        <p:spPr>
          <a:xfrm>
            <a:off x="-14605" y="-24130"/>
            <a:ext cx="14629130" cy="2771775"/>
          </a:xfrm>
          <a:custGeom>
            <a:avLst/>
            <a:gdLst>
              <a:gd name="connisteX0" fmla="*/ 0 w 14629130"/>
              <a:gd name="connsiteY0" fmla="*/ 1450340 h 2772084"/>
              <a:gd name="connisteX1" fmla="*/ 5066665 w 14629130"/>
              <a:gd name="connsiteY1" fmla="*/ 826135 h 2772084"/>
              <a:gd name="connisteX2" fmla="*/ 12489815 w 14629130"/>
              <a:gd name="connsiteY2" fmla="*/ 2761615 h 2772084"/>
              <a:gd name="connisteX3" fmla="*/ 14629130 w 14629130"/>
              <a:gd name="connsiteY3" fmla="*/ 0 h 277208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</a:cxnLst>
            <a:rect l="l" t="t" r="r" b="b"/>
            <a:pathLst>
              <a:path w="14629130" h="2772085">
                <a:moveTo>
                  <a:pt x="0" y="1450340"/>
                </a:moveTo>
                <a:cubicBezTo>
                  <a:pt x="864870" y="1286510"/>
                  <a:pt x="2568575" y="563880"/>
                  <a:pt x="5066665" y="826135"/>
                </a:cubicBezTo>
                <a:cubicBezTo>
                  <a:pt x="7564755" y="1088390"/>
                  <a:pt x="10577195" y="2926715"/>
                  <a:pt x="12489815" y="2761615"/>
                </a:cubicBezTo>
                <a:cubicBezTo>
                  <a:pt x="14402435" y="2596515"/>
                  <a:pt x="14349730" y="591185"/>
                  <a:pt x="14629130" y="0"/>
                </a:cubicBezTo>
              </a:path>
            </a:pathLst>
          </a:cu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10" name="Полилиния 9"/>
          <p:cNvSpPr/>
          <p:nvPr/>
        </p:nvSpPr>
        <p:spPr>
          <a:xfrm>
            <a:off x="4568190" y="5878195"/>
            <a:ext cx="10084435" cy="2354580"/>
          </a:xfrm>
          <a:custGeom>
            <a:avLst/>
            <a:gdLst>
              <a:gd name="connisteX0" fmla="*/ 10084435 w 10084435"/>
              <a:gd name="connsiteY0" fmla="*/ 113478 h 2354393"/>
              <a:gd name="connisteX1" fmla="*/ 8161655 w 10084435"/>
              <a:gd name="connsiteY1" fmla="*/ 189678 h 2354393"/>
              <a:gd name="connisteX2" fmla="*/ 6366510 w 10084435"/>
              <a:gd name="connsiteY2" fmla="*/ 1934023 h 2354393"/>
              <a:gd name="connisteX3" fmla="*/ 3004820 w 10084435"/>
              <a:gd name="connsiteY3" fmla="*/ 1628588 h 2354393"/>
              <a:gd name="connisteX4" fmla="*/ 0 w 10084435"/>
              <a:gd name="connsiteY4" fmla="*/ 2354393 h 2354393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rect l="l" t="t" r="r" b="b"/>
            <a:pathLst>
              <a:path w="10084435" h="2354394">
                <a:moveTo>
                  <a:pt x="10084435" y="113479"/>
                </a:moveTo>
                <a:cubicBezTo>
                  <a:pt x="9735820" y="93794"/>
                  <a:pt x="8905240" y="-174176"/>
                  <a:pt x="8161655" y="189679"/>
                </a:cubicBezTo>
                <a:cubicBezTo>
                  <a:pt x="7418070" y="553534"/>
                  <a:pt x="7397750" y="1646369"/>
                  <a:pt x="6366510" y="1934024"/>
                </a:cubicBezTo>
                <a:cubicBezTo>
                  <a:pt x="5335270" y="2221679"/>
                  <a:pt x="4277995" y="1544769"/>
                  <a:pt x="3004820" y="1628589"/>
                </a:cubicBezTo>
                <a:cubicBezTo>
                  <a:pt x="1731645" y="1712409"/>
                  <a:pt x="534035" y="2203264"/>
                  <a:pt x="0" y="2354394"/>
                </a:cubicBezTo>
              </a:path>
            </a:pathLst>
          </a:cu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12" name="Сердечко 11"/>
          <p:cNvSpPr/>
          <p:nvPr/>
        </p:nvSpPr>
        <p:spPr>
          <a:xfrm>
            <a:off x="6731635" y="4990465"/>
            <a:ext cx="1196975" cy="1298575"/>
          </a:xfrm>
          <a:prstGeom prst="hear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34973" y="1070610"/>
            <a:ext cx="12302133" cy="65627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>
              <a:lnSpc>
                <a:spcPts val="5150"/>
              </a:lnSpc>
              <a:buNone/>
            </a:pPr>
            <a:r>
              <a:rPr lang="en-US" sz="41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Ранние формы рекламы в Древнем Риме</a:t>
            </a:r>
            <a:endParaRPr lang="en-US" sz="4100" dirty="0"/>
          </a:p>
        </p:txBody>
      </p:sp>
      <p:sp>
        <p:nvSpPr>
          <p:cNvPr id="3" name="Shape 1"/>
          <p:cNvSpPr/>
          <p:nvPr/>
        </p:nvSpPr>
        <p:spPr>
          <a:xfrm>
            <a:off x="734973" y="2146816"/>
            <a:ext cx="6475333" cy="2569131"/>
          </a:xfrm>
          <a:prstGeom prst="roundRect">
            <a:avLst>
              <a:gd name="adj" fmla="val 356"/>
            </a:avLst>
          </a:prstGeom>
          <a:solidFill>
            <a:srgbClr val="F8ECE4"/>
          </a:solidFill>
          <a:ln w="7620">
            <a:solidFill>
              <a:srgbClr val="151617"/>
            </a:solidFill>
            <a:prstDash val="solid"/>
          </a:ln>
          <a:effectLst>
            <a:outerShdw dist="19050" dir="2700000" algn="bl" rotWithShape="0">
              <a:srgbClr val="151617">
                <a:alpha val="100000"/>
              </a:srgbClr>
            </a:outerShdw>
          </a:effectLst>
        </p:spPr>
      </p:sp>
      <p:sp>
        <p:nvSpPr>
          <p:cNvPr id="4" name="Text 2"/>
          <p:cNvSpPr/>
          <p:nvPr/>
        </p:nvSpPr>
        <p:spPr>
          <a:xfrm>
            <a:off x="952500" y="2364343"/>
            <a:ext cx="2995970" cy="32813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20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Настенные надписи</a:t>
            </a:r>
            <a:endParaRPr lang="en-US" sz="2050" dirty="0"/>
          </a:p>
        </p:txBody>
      </p:sp>
      <p:sp>
        <p:nvSpPr>
          <p:cNvPr id="5" name="Text 3"/>
          <p:cNvSpPr/>
          <p:nvPr/>
        </p:nvSpPr>
        <p:spPr>
          <a:xfrm>
            <a:off x="952500" y="2818448"/>
            <a:ext cx="6040279" cy="1679972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50" dirty="0">
                <a:solidFill>
                  <a:srgbClr val="151617"/>
                </a:solidFill>
                <a:latin typeface="Inconsolata" panose="00000509000000000000" pitchFamily="34" charset="0"/>
                <a:ea typeface="Inconsolata" panose="00000509000000000000" pitchFamily="34" charset="-122"/>
                <a:cs typeface="Inconsolata" panose="00000509000000000000" pitchFamily="34" charset="-120"/>
              </a:rPr>
              <a:t>Одной из первых форм рекламы в Древнем Риме были настенные надписи, которые использовались для размещения объявлений, призывов, политической пропаганды. Они наносились на стены домов, храмов и других общественных зданий.</a:t>
            </a:r>
            <a:endParaRPr lang="en-US" sz="1650" dirty="0"/>
          </a:p>
        </p:txBody>
      </p:sp>
      <p:sp>
        <p:nvSpPr>
          <p:cNvPr id="6" name="Shape 4"/>
          <p:cNvSpPr/>
          <p:nvPr/>
        </p:nvSpPr>
        <p:spPr>
          <a:xfrm>
            <a:off x="7420213" y="2146816"/>
            <a:ext cx="6475333" cy="2569131"/>
          </a:xfrm>
          <a:prstGeom prst="roundRect">
            <a:avLst>
              <a:gd name="adj" fmla="val 356"/>
            </a:avLst>
          </a:prstGeom>
          <a:solidFill>
            <a:srgbClr val="F8ECE4"/>
          </a:solidFill>
          <a:ln w="7620">
            <a:solidFill>
              <a:srgbClr val="151617"/>
            </a:solidFill>
            <a:prstDash val="solid"/>
          </a:ln>
          <a:effectLst>
            <a:outerShdw dist="19050" dir="2700000" algn="bl" rotWithShape="0">
              <a:srgbClr val="151617">
                <a:alpha val="100000"/>
              </a:srgbClr>
            </a:outerShdw>
          </a:effectLst>
        </p:spPr>
      </p:sp>
      <p:sp>
        <p:nvSpPr>
          <p:cNvPr id="7" name="Text 5"/>
          <p:cNvSpPr/>
          <p:nvPr/>
        </p:nvSpPr>
        <p:spPr>
          <a:xfrm>
            <a:off x="7637740" y="2364343"/>
            <a:ext cx="2771894" cy="32813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20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Торговые вывески</a:t>
            </a:r>
            <a:endParaRPr lang="en-US" sz="2050" dirty="0"/>
          </a:p>
        </p:txBody>
      </p:sp>
      <p:sp>
        <p:nvSpPr>
          <p:cNvPr id="8" name="Text 6"/>
          <p:cNvSpPr/>
          <p:nvPr/>
        </p:nvSpPr>
        <p:spPr>
          <a:xfrm>
            <a:off x="7637740" y="2818448"/>
            <a:ext cx="6040279" cy="1679972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50" dirty="0">
                <a:solidFill>
                  <a:srgbClr val="151617"/>
                </a:solidFill>
                <a:latin typeface="Inconsolata" panose="00000509000000000000" pitchFamily="34" charset="0"/>
                <a:ea typeface="Inconsolata" panose="00000509000000000000" pitchFamily="34" charset="-122"/>
                <a:cs typeface="Inconsolata" panose="00000509000000000000" pitchFamily="34" charset="-120"/>
              </a:rPr>
              <a:t>Торговцы и ремесленники использовали разнообразные вывески, чтобы привлечь внимание клиентов. Эти вывески могли содержать изображения товаров или символические знаки, указывающие на род деятельности.</a:t>
            </a:r>
            <a:endParaRPr lang="en-US" sz="1650" dirty="0"/>
          </a:p>
        </p:txBody>
      </p:sp>
      <p:sp>
        <p:nvSpPr>
          <p:cNvPr id="9" name="Shape 7"/>
          <p:cNvSpPr/>
          <p:nvPr/>
        </p:nvSpPr>
        <p:spPr>
          <a:xfrm>
            <a:off x="734973" y="4925854"/>
            <a:ext cx="6475333" cy="2233136"/>
          </a:xfrm>
          <a:prstGeom prst="roundRect">
            <a:avLst>
              <a:gd name="adj" fmla="val 409"/>
            </a:avLst>
          </a:prstGeom>
          <a:solidFill>
            <a:srgbClr val="F8ECE4"/>
          </a:solidFill>
          <a:ln w="7620">
            <a:solidFill>
              <a:srgbClr val="151617"/>
            </a:solidFill>
            <a:prstDash val="solid"/>
          </a:ln>
          <a:effectLst>
            <a:outerShdw dist="19050" dir="2700000" algn="bl" rotWithShape="0">
              <a:srgbClr val="151617">
                <a:alpha val="100000"/>
              </a:srgbClr>
            </a:outerShdw>
          </a:effectLst>
        </p:spPr>
      </p:sp>
      <p:sp>
        <p:nvSpPr>
          <p:cNvPr id="10" name="Text 8"/>
          <p:cNvSpPr/>
          <p:nvPr/>
        </p:nvSpPr>
        <p:spPr>
          <a:xfrm>
            <a:off x="952500" y="5143381"/>
            <a:ext cx="2950845" cy="32813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20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Глиняные таблички</a:t>
            </a:r>
            <a:endParaRPr lang="en-US" sz="2050" dirty="0"/>
          </a:p>
        </p:txBody>
      </p:sp>
      <p:sp>
        <p:nvSpPr>
          <p:cNvPr id="11" name="Text 9"/>
          <p:cNvSpPr/>
          <p:nvPr/>
        </p:nvSpPr>
        <p:spPr>
          <a:xfrm>
            <a:off x="952500" y="5597485"/>
            <a:ext cx="6040279" cy="134397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50" dirty="0">
                <a:solidFill>
                  <a:srgbClr val="151617"/>
                </a:solidFill>
                <a:latin typeface="Inconsolata" panose="00000509000000000000" pitchFamily="34" charset="0"/>
                <a:ea typeface="Inconsolata" panose="00000509000000000000" pitchFamily="34" charset="-122"/>
                <a:cs typeface="Inconsolata" panose="00000509000000000000" pitchFamily="34" charset="-120"/>
              </a:rPr>
              <a:t>Небольшие глиняные таблички с рекламными текстами размещались в общественных местах, на перекрестках и площадях. Они сообщали о предстоящих зрелищах, распродажах, услугах.</a:t>
            </a:r>
            <a:endParaRPr lang="en-US" sz="1650" dirty="0"/>
          </a:p>
        </p:txBody>
      </p:sp>
      <p:sp>
        <p:nvSpPr>
          <p:cNvPr id="12" name="Shape 10"/>
          <p:cNvSpPr/>
          <p:nvPr/>
        </p:nvSpPr>
        <p:spPr>
          <a:xfrm>
            <a:off x="7420213" y="4925854"/>
            <a:ext cx="6475333" cy="2233136"/>
          </a:xfrm>
          <a:prstGeom prst="roundRect">
            <a:avLst>
              <a:gd name="adj" fmla="val 409"/>
            </a:avLst>
          </a:prstGeom>
          <a:solidFill>
            <a:srgbClr val="F8ECE4"/>
          </a:solidFill>
          <a:ln w="7620">
            <a:solidFill>
              <a:srgbClr val="151617"/>
            </a:solidFill>
            <a:prstDash val="solid"/>
          </a:ln>
          <a:effectLst>
            <a:outerShdw dist="19050" dir="2700000" algn="bl" rotWithShape="0">
              <a:srgbClr val="151617">
                <a:alpha val="100000"/>
              </a:srgbClr>
            </a:outerShdw>
          </a:effectLst>
        </p:spPr>
      </p:sp>
      <p:sp>
        <p:nvSpPr>
          <p:cNvPr id="13" name="Text 11"/>
          <p:cNvSpPr/>
          <p:nvPr/>
        </p:nvSpPr>
        <p:spPr>
          <a:xfrm>
            <a:off x="7637740" y="5143381"/>
            <a:ext cx="2961084" cy="32813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20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Объявления-афиши</a:t>
            </a:r>
            <a:endParaRPr lang="en-US" sz="2050" dirty="0"/>
          </a:p>
        </p:txBody>
      </p:sp>
      <p:sp>
        <p:nvSpPr>
          <p:cNvPr id="14" name="Text 12"/>
          <p:cNvSpPr/>
          <p:nvPr/>
        </p:nvSpPr>
        <p:spPr>
          <a:xfrm>
            <a:off x="7637740" y="5597485"/>
            <a:ext cx="6040279" cy="134397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50" dirty="0">
                <a:solidFill>
                  <a:srgbClr val="151617"/>
                </a:solidFill>
                <a:latin typeface="Inconsolata" panose="00000509000000000000" pitchFamily="34" charset="0"/>
                <a:ea typeface="Inconsolata" panose="00000509000000000000" pitchFamily="34" charset="-122"/>
                <a:cs typeface="Inconsolata" panose="00000509000000000000" pitchFamily="34" charset="-120"/>
              </a:rPr>
              <a:t>Для информирования населения об общественных мероприятиях, состязаниях и других важных событиях использовались объявления-афиши, которые расклеивались в людных местах.</a:t>
            </a:r>
            <a:endParaRPr lang="en-US" sz="165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2722225" y="7743825"/>
            <a:ext cx="1841500" cy="425450"/>
          </a:xfrm>
          <a:prstGeom prst="rect">
            <a:avLst/>
          </a:prstGeom>
          <a:solidFill>
            <a:srgbClr val="F8ECE4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733901"/>
            <a:ext cx="13042821" cy="141755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Использование наружной рекламы в Древнем Риме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2718435"/>
            <a:ext cx="3701415" cy="3543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Вывески и объявления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3299579"/>
            <a:ext cx="3978116" cy="399192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1617"/>
                </a:solidFill>
                <a:latin typeface="Inconsolata" panose="00000509000000000000" pitchFamily="34" charset="0"/>
                <a:ea typeface="Inconsolata" panose="00000509000000000000" pitchFamily="34" charset="-122"/>
                <a:cs typeface="Inconsolata" panose="00000509000000000000" pitchFamily="34" charset="-120"/>
              </a:rPr>
              <a:t>Одним из наиболее распространенных видов наружной рекламы в Древнем Риме были различные вывески, указатели и объявления, размещавшиеся на фасадах зданий, столбах и заборах. Они информировали прохожих о деятельности магазинов, ремесленников, гостиниц и других заведений.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5332928" y="2718435"/>
            <a:ext cx="3380899" cy="3543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Граффити и надписи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5332928" y="3299579"/>
            <a:ext cx="3978116" cy="290322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1617"/>
                </a:solidFill>
                <a:latin typeface="Inconsolata" panose="00000509000000000000" pitchFamily="34" charset="0"/>
                <a:ea typeface="Inconsolata" panose="00000509000000000000" pitchFamily="34" charset="-122"/>
                <a:cs typeface="Inconsolata" panose="00000509000000000000" pitchFamily="34" charset="-120"/>
              </a:rPr>
              <a:t>Стены домов, городские стены и другие поверхности использовались для нанесения рекламных граффити и надписей. Они могли содержать рекламу товаров, услуг, предстоящих развлечений, а также политическую пропаганду.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9872067" y="2718435"/>
            <a:ext cx="3966686" cy="3543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Торговые демонстрации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9872067" y="3299579"/>
            <a:ext cx="3978116" cy="290322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1617"/>
                </a:solidFill>
                <a:latin typeface="Inconsolata" panose="00000509000000000000" pitchFamily="34" charset="0"/>
                <a:ea typeface="Inconsolata" panose="00000509000000000000" pitchFamily="34" charset="-122"/>
                <a:cs typeface="Inconsolata" panose="00000509000000000000" pitchFamily="34" charset="-120"/>
              </a:rPr>
              <a:t>Торговцы и ремесленники нередко устраивали яркие демонстрации своих товаров и услуг прямо на улицах. Они привлекали внимание прохожих, распространяли образцы продукции и приглашали в свои заведения.</a:t>
            </a:r>
            <a:endParaRPr lang="en-US" sz="175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2722225" y="7743825"/>
            <a:ext cx="1841500" cy="425450"/>
          </a:xfrm>
          <a:prstGeom prst="rect">
            <a:avLst/>
          </a:prstGeom>
          <a:solidFill>
            <a:srgbClr val="F8ECE4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86740" y="776168"/>
            <a:ext cx="7970520" cy="104798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>
              <a:lnSpc>
                <a:spcPts val="4100"/>
              </a:lnSpc>
              <a:buNone/>
            </a:pPr>
            <a:r>
              <a:rPr lang="en-US" sz="33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Роль ораторов и публичных выступлений в рекламе</a:t>
            </a:r>
            <a:endParaRPr lang="en-US" sz="3300" dirty="0"/>
          </a:p>
        </p:txBody>
      </p:sp>
      <p:sp>
        <p:nvSpPr>
          <p:cNvPr id="4" name="Shape 1"/>
          <p:cNvSpPr/>
          <p:nvPr/>
        </p:nvSpPr>
        <p:spPr>
          <a:xfrm>
            <a:off x="826770" y="2075617"/>
            <a:ext cx="22860" cy="5377815"/>
          </a:xfrm>
          <a:prstGeom prst="roundRect">
            <a:avLst>
              <a:gd name="adj" fmla="val 40000"/>
            </a:avLst>
          </a:prstGeom>
          <a:solidFill>
            <a:srgbClr val="000000">
              <a:alpha val="8000"/>
            </a:srgbClr>
          </a:solidFill>
        </p:spPr>
      </p:sp>
      <p:sp>
        <p:nvSpPr>
          <p:cNvPr id="5" name="Shape 2"/>
          <p:cNvSpPr/>
          <p:nvPr/>
        </p:nvSpPr>
        <p:spPr>
          <a:xfrm>
            <a:off x="1003935" y="2441377"/>
            <a:ext cx="586740" cy="22860"/>
          </a:xfrm>
          <a:prstGeom prst="roundRect">
            <a:avLst>
              <a:gd name="adj" fmla="val 40000"/>
            </a:avLst>
          </a:prstGeom>
          <a:solidFill>
            <a:srgbClr val="151617"/>
          </a:solidFill>
        </p:spPr>
      </p:sp>
      <p:sp>
        <p:nvSpPr>
          <p:cNvPr id="6" name="Shape 3"/>
          <p:cNvSpPr/>
          <p:nvPr/>
        </p:nvSpPr>
        <p:spPr>
          <a:xfrm>
            <a:off x="649605" y="2264212"/>
            <a:ext cx="377190" cy="377190"/>
          </a:xfrm>
          <a:prstGeom prst="roundRect">
            <a:avLst>
              <a:gd name="adj" fmla="val 2424"/>
            </a:avLst>
          </a:prstGeom>
          <a:solidFill>
            <a:srgbClr val="F8ECE4"/>
          </a:solidFill>
          <a:ln w="7620">
            <a:solidFill>
              <a:srgbClr val="151617"/>
            </a:solidFill>
            <a:prstDash val="solid"/>
          </a:ln>
          <a:effectLst>
            <a:outerShdw dist="15240" dir="2700000" algn="bl" rotWithShape="0">
              <a:srgbClr val="151617">
                <a:alpha val="100000"/>
              </a:srgbClr>
            </a:outerShdw>
          </a:effectLst>
        </p:spPr>
      </p:sp>
      <p:sp>
        <p:nvSpPr>
          <p:cNvPr id="7" name="Text 4"/>
          <p:cNvSpPr/>
          <p:nvPr/>
        </p:nvSpPr>
        <p:spPr>
          <a:xfrm>
            <a:off x="785574" y="2327077"/>
            <a:ext cx="105132" cy="25146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1950"/>
              </a:lnSpc>
              <a:buNone/>
            </a:pPr>
            <a:r>
              <a:rPr lang="en-US" sz="19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1</a:t>
            </a:r>
            <a:endParaRPr lang="en-US" sz="1950" dirty="0"/>
          </a:p>
        </p:txBody>
      </p:sp>
      <p:sp>
        <p:nvSpPr>
          <p:cNvPr id="8" name="Text 5"/>
          <p:cNvSpPr/>
          <p:nvPr/>
        </p:nvSpPr>
        <p:spPr>
          <a:xfrm>
            <a:off x="1760339" y="2243257"/>
            <a:ext cx="2795826" cy="26193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Политические ораторы</a:t>
            </a:r>
            <a:endParaRPr lang="en-US" sz="1650" dirty="0"/>
          </a:p>
        </p:txBody>
      </p:sp>
      <p:sp>
        <p:nvSpPr>
          <p:cNvPr id="9" name="Text 6"/>
          <p:cNvSpPr/>
          <p:nvPr/>
        </p:nvSpPr>
        <p:spPr>
          <a:xfrm>
            <a:off x="1760339" y="2605683"/>
            <a:ext cx="6796921" cy="107251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300" dirty="0">
                <a:solidFill>
                  <a:srgbClr val="151617"/>
                </a:solidFill>
                <a:latin typeface="Inconsolata" panose="00000509000000000000" pitchFamily="34" charset="0"/>
                <a:ea typeface="Inconsolata" panose="00000509000000000000" pitchFamily="34" charset="-122"/>
                <a:cs typeface="Inconsolata" panose="00000509000000000000" pitchFamily="34" charset="-120"/>
              </a:rPr>
              <a:t>Политические ораторы, такие как Цицерон, использовали искусство красноречия для продвижения своих идей и привлечения сторонников. Их выступления на форумах и в сенате часто несли рекламный характер, убеждая публику в правоте озвучиваемых позиций.</a:t>
            </a:r>
            <a:endParaRPr lang="en-US" sz="1300" dirty="0"/>
          </a:p>
        </p:txBody>
      </p:sp>
      <p:sp>
        <p:nvSpPr>
          <p:cNvPr id="10" name="Shape 7"/>
          <p:cNvSpPr/>
          <p:nvPr/>
        </p:nvSpPr>
        <p:spPr>
          <a:xfrm>
            <a:off x="1003935" y="4379238"/>
            <a:ext cx="586740" cy="22860"/>
          </a:xfrm>
          <a:prstGeom prst="roundRect">
            <a:avLst>
              <a:gd name="adj" fmla="val 40000"/>
            </a:avLst>
          </a:prstGeom>
          <a:solidFill>
            <a:srgbClr val="151617"/>
          </a:solidFill>
        </p:spPr>
      </p:sp>
      <p:sp>
        <p:nvSpPr>
          <p:cNvPr id="11" name="Shape 8"/>
          <p:cNvSpPr/>
          <p:nvPr/>
        </p:nvSpPr>
        <p:spPr>
          <a:xfrm>
            <a:off x="649605" y="4202073"/>
            <a:ext cx="377190" cy="377190"/>
          </a:xfrm>
          <a:prstGeom prst="roundRect">
            <a:avLst>
              <a:gd name="adj" fmla="val 2424"/>
            </a:avLst>
          </a:prstGeom>
          <a:solidFill>
            <a:srgbClr val="F8ECE4"/>
          </a:solidFill>
          <a:ln w="7620">
            <a:solidFill>
              <a:srgbClr val="151617"/>
            </a:solidFill>
            <a:prstDash val="solid"/>
          </a:ln>
          <a:effectLst>
            <a:outerShdw dist="15240" dir="2700000" algn="bl" rotWithShape="0">
              <a:srgbClr val="151617">
                <a:alpha val="100000"/>
              </a:srgbClr>
            </a:outerShdw>
          </a:effectLst>
        </p:spPr>
      </p:sp>
      <p:sp>
        <p:nvSpPr>
          <p:cNvPr id="12" name="Text 9"/>
          <p:cNvSpPr/>
          <p:nvPr/>
        </p:nvSpPr>
        <p:spPr>
          <a:xfrm>
            <a:off x="761643" y="4264938"/>
            <a:ext cx="152995" cy="25146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1950"/>
              </a:lnSpc>
              <a:buNone/>
            </a:pPr>
            <a:r>
              <a:rPr lang="en-US" sz="19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2</a:t>
            </a:r>
            <a:endParaRPr lang="en-US" sz="1950" dirty="0"/>
          </a:p>
        </p:txBody>
      </p:sp>
      <p:sp>
        <p:nvSpPr>
          <p:cNvPr id="13" name="Text 10"/>
          <p:cNvSpPr/>
          <p:nvPr/>
        </p:nvSpPr>
        <p:spPr>
          <a:xfrm>
            <a:off x="1760339" y="4181118"/>
            <a:ext cx="3056811" cy="26193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Ораторы-профессионалы</a:t>
            </a:r>
            <a:endParaRPr lang="en-US" sz="1650" dirty="0"/>
          </a:p>
        </p:txBody>
      </p:sp>
      <p:sp>
        <p:nvSpPr>
          <p:cNvPr id="14" name="Text 11"/>
          <p:cNvSpPr/>
          <p:nvPr/>
        </p:nvSpPr>
        <p:spPr>
          <a:xfrm>
            <a:off x="1760339" y="4543544"/>
            <a:ext cx="6796921" cy="107251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300" dirty="0">
                <a:solidFill>
                  <a:srgbClr val="151617"/>
                </a:solidFill>
                <a:latin typeface="Inconsolata" panose="00000509000000000000" pitchFamily="34" charset="0"/>
                <a:ea typeface="Inconsolata" panose="00000509000000000000" pitchFamily="34" charset="-122"/>
                <a:cs typeface="Inconsolata" panose="00000509000000000000" pitchFamily="34" charset="-120"/>
              </a:rPr>
              <a:t>Существовали специальные ораторы-профессионалы, которые за плату выступали с публичными речами, восхваляя товары, услуги и деятельность своих заказчиков. Они часто использовали яркие образы и убедительную риторику, чтобы повлиять на умы аудитории.</a:t>
            </a:r>
            <a:endParaRPr lang="en-US" sz="1300" dirty="0"/>
          </a:p>
        </p:txBody>
      </p:sp>
      <p:sp>
        <p:nvSpPr>
          <p:cNvPr id="15" name="Shape 12"/>
          <p:cNvSpPr/>
          <p:nvPr/>
        </p:nvSpPr>
        <p:spPr>
          <a:xfrm>
            <a:off x="1003935" y="6317099"/>
            <a:ext cx="586740" cy="22860"/>
          </a:xfrm>
          <a:prstGeom prst="roundRect">
            <a:avLst>
              <a:gd name="adj" fmla="val 40000"/>
            </a:avLst>
          </a:prstGeom>
          <a:solidFill>
            <a:srgbClr val="151617"/>
          </a:solidFill>
        </p:spPr>
      </p:sp>
      <p:sp>
        <p:nvSpPr>
          <p:cNvPr id="16" name="Shape 13"/>
          <p:cNvSpPr/>
          <p:nvPr/>
        </p:nvSpPr>
        <p:spPr>
          <a:xfrm>
            <a:off x="649605" y="6139934"/>
            <a:ext cx="377190" cy="377190"/>
          </a:xfrm>
          <a:prstGeom prst="roundRect">
            <a:avLst>
              <a:gd name="adj" fmla="val 2424"/>
            </a:avLst>
          </a:prstGeom>
          <a:solidFill>
            <a:srgbClr val="F8ECE4"/>
          </a:solidFill>
          <a:ln w="7620">
            <a:solidFill>
              <a:srgbClr val="151617"/>
            </a:solidFill>
            <a:prstDash val="solid"/>
          </a:ln>
          <a:effectLst>
            <a:outerShdw dist="15240" dir="2700000" algn="bl" rotWithShape="0">
              <a:srgbClr val="151617">
                <a:alpha val="100000"/>
              </a:srgbClr>
            </a:outerShdw>
          </a:effectLst>
        </p:spPr>
      </p:sp>
      <p:sp>
        <p:nvSpPr>
          <p:cNvPr id="17" name="Text 14"/>
          <p:cNvSpPr/>
          <p:nvPr/>
        </p:nvSpPr>
        <p:spPr>
          <a:xfrm>
            <a:off x="760928" y="6202799"/>
            <a:ext cx="154424" cy="25146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1950"/>
              </a:lnSpc>
              <a:buNone/>
            </a:pPr>
            <a:r>
              <a:rPr lang="en-US" sz="19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3</a:t>
            </a:r>
            <a:endParaRPr lang="en-US" sz="1950" dirty="0"/>
          </a:p>
        </p:txBody>
      </p:sp>
      <p:sp>
        <p:nvSpPr>
          <p:cNvPr id="18" name="Text 15"/>
          <p:cNvSpPr/>
          <p:nvPr/>
        </p:nvSpPr>
        <p:spPr>
          <a:xfrm>
            <a:off x="1760339" y="6118979"/>
            <a:ext cx="2259806" cy="26193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Уличные торговцы</a:t>
            </a:r>
            <a:endParaRPr lang="en-US" sz="1650" dirty="0"/>
          </a:p>
        </p:txBody>
      </p:sp>
      <p:sp>
        <p:nvSpPr>
          <p:cNvPr id="19" name="Text 16"/>
          <p:cNvSpPr/>
          <p:nvPr/>
        </p:nvSpPr>
        <p:spPr>
          <a:xfrm>
            <a:off x="1760339" y="6481405"/>
            <a:ext cx="6796921" cy="80438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300" dirty="0">
                <a:solidFill>
                  <a:srgbClr val="151617"/>
                </a:solidFill>
                <a:latin typeface="Inconsolata" panose="00000509000000000000" pitchFamily="34" charset="0"/>
                <a:ea typeface="Inconsolata" panose="00000509000000000000" pitchFamily="34" charset="-122"/>
                <a:cs typeface="Inconsolata" panose="00000509000000000000" pitchFamily="34" charset="-120"/>
              </a:rPr>
              <a:t>Уличные торговцы и ремесленники также активно использовали ораторское искусство, громко зазывая прохожих в свои лавки, расхваливая качество и достоинства своих товаров.</a:t>
            </a:r>
            <a:endParaRPr lang="en-US" sz="1300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07350" y="1092160"/>
            <a:ext cx="11961257" cy="63162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>
              <a:lnSpc>
                <a:spcPts val="4950"/>
              </a:lnSpc>
              <a:buNone/>
            </a:pPr>
            <a:r>
              <a:rPr lang="en-US" sz="39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Реклама товаров и услуг в Древнем Риме</a:t>
            </a:r>
            <a:endParaRPr lang="en-US" sz="39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7350" y="2128004"/>
            <a:ext cx="505182" cy="505182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07350" y="2835235"/>
            <a:ext cx="3076575" cy="63150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Косметика и лекарства</a:t>
            </a:r>
            <a:endParaRPr lang="en-US" sz="1950" dirty="0"/>
          </a:p>
        </p:txBody>
      </p:sp>
      <p:sp>
        <p:nvSpPr>
          <p:cNvPr id="5" name="Text 2"/>
          <p:cNvSpPr/>
          <p:nvPr/>
        </p:nvSpPr>
        <p:spPr>
          <a:xfrm>
            <a:off x="707350" y="3587948"/>
            <a:ext cx="3076575" cy="258699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151617"/>
                </a:solidFill>
                <a:latin typeface="Inconsolata" panose="00000509000000000000" pitchFamily="34" charset="0"/>
                <a:ea typeface="Inconsolata" panose="00000509000000000000" pitchFamily="34" charset="-122"/>
                <a:cs typeface="Inconsolata" panose="00000509000000000000" pitchFamily="34" charset="-120"/>
              </a:rPr>
              <a:t>Римляне активно рекламировали различные косметические средства и лекарственные препараты. Об их достоинствах сообщалось на вывесках лавок, а также в ораторских выступлениях торговцев.</a:t>
            </a:r>
            <a:endParaRPr lang="en-US" sz="155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7058" y="2128004"/>
            <a:ext cx="505182" cy="505182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4087058" y="2835235"/>
            <a:ext cx="3076575" cy="947261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Товары повседневного спроса</a:t>
            </a:r>
            <a:endParaRPr lang="en-US" sz="1950" dirty="0"/>
          </a:p>
        </p:txBody>
      </p:sp>
      <p:sp>
        <p:nvSpPr>
          <p:cNvPr id="8" name="Text 4"/>
          <p:cNvSpPr/>
          <p:nvPr/>
        </p:nvSpPr>
        <p:spPr>
          <a:xfrm>
            <a:off x="4087058" y="3903702"/>
            <a:ext cx="3076575" cy="323373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151617"/>
                </a:solidFill>
                <a:latin typeface="Inconsolata" panose="00000509000000000000" pitchFamily="34" charset="0"/>
                <a:ea typeface="Inconsolata" panose="00000509000000000000" pitchFamily="34" charset="-122"/>
                <a:cs typeface="Inconsolata" panose="00000509000000000000" pitchFamily="34" charset="-120"/>
              </a:rPr>
              <a:t>Широко рекламировались товары повседневного спроса - ткани, обувь, керамика, продукты питания. Торговцы использовали яркие вывески, демонстрации и даже песни-зазывалки, чтобы привлечь внимание покупателей.</a:t>
            </a:r>
            <a:endParaRPr lang="en-US" sz="15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6767" y="2128004"/>
            <a:ext cx="505182" cy="505182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7466767" y="2835235"/>
            <a:ext cx="3076575" cy="63150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Развлечения и зрелища</a:t>
            </a:r>
            <a:endParaRPr lang="en-US" sz="1950" dirty="0"/>
          </a:p>
        </p:txBody>
      </p:sp>
      <p:sp>
        <p:nvSpPr>
          <p:cNvPr id="11" name="Text 6"/>
          <p:cNvSpPr/>
          <p:nvPr/>
        </p:nvSpPr>
        <p:spPr>
          <a:xfrm>
            <a:off x="7466767" y="3587948"/>
            <a:ext cx="3076575" cy="323373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151617"/>
                </a:solidFill>
                <a:latin typeface="Inconsolata" panose="00000509000000000000" pitchFamily="34" charset="0"/>
                <a:ea typeface="Inconsolata" panose="00000509000000000000" pitchFamily="34" charset="-122"/>
                <a:cs typeface="Inconsolata" panose="00000509000000000000" pitchFamily="34" charset="-120"/>
              </a:rPr>
              <a:t>Особое место в рекламе Древнего Рима занимали объявления о предстоящих гладиаторских боях, цирковых представлениях, театральных постановках. Они расклеивались на стенах и столбах, чтобы оповестить максимальное число жителей.</a:t>
            </a:r>
            <a:endParaRPr lang="en-US" sz="1550" dirty="0"/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46475" y="2128004"/>
            <a:ext cx="505182" cy="505182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10846475" y="2835235"/>
            <a:ext cx="2850118" cy="315754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Услуги и перевозки</a:t>
            </a:r>
            <a:endParaRPr lang="en-US" sz="1950" dirty="0"/>
          </a:p>
        </p:txBody>
      </p:sp>
      <p:sp>
        <p:nvSpPr>
          <p:cNvPr id="14" name="Text 8"/>
          <p:cNvSpPr/>
          <p:nvPr/>
        </p:nvSpPr>
        <p:spPr>
          <a:xfrm>
            <a:off x="10846475" y="3272195"/>
            <a:ext cx="3076575" cy="323373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151617"/>
                </a:solidFill>
                <a:latin typeface="Inconsolata" panose="00000509000000000000" pitchFamily="34" charset="0"/>
                <a:ea typeface="Inconsolata" panose="00000509000000000000" pitchFamily="34" charset="-122"/>
                <a:cs typeface="Inconsolata" panose="00000509000000000000" pitchFamily="34" charset="-120"/>
              </a:rPr>
              <a:t>Среди рекламируемых услуг были также городские и дальние перевозки, гостиничный бизнес, ремонт и строительные работы. Владельцы кораблей, гостиниц и мастерских использовали разные способы, чтобы заявить о себе.</a:t>
            </a:r>
            <a:endParaRPr lang="en-US" sz="155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2722225" y="7743825"/>
            <a:ext cx="1841500" cy="425450"/>
          </a:xfrm>
          <a:prstGeom prst="rect">
            <a:avLst/>
          </a:prstGeom>
          <a:solidFill>
            <a:srgbClr val="F8ECE4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64952" y="941189"/>
            <a:ext cx="8014097" cy="100893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>
              <a:lnSpc>
                <a:spcPts val="3950"/>
              </a:lnSpc>
              <a:buNone/>
            </a:pPr>
            <a:r>
              <a:rPr lang="en-US" sz="31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Влияние рекламы на общественную жизнь</a:t>
            </a:r>
            <a:endParaRPr lang="en-US" sz="3150" dirty="0"/>
          </a:p>
        </p:txBody>
      </p:sp>
      <p:sp>
        <p:nvSpPr>
          <p:cNvPr id="4" name="Shape 1"/>
          <p:cNvSpPr/>
          <p:nvPr/>
        </p:nvSpPr>
        <p:spPr>
          <a:xfrm>
            <a:off x="564952" y="2373749"/>
            <a:ext cx="363141" cy="363141"/>
          </a:xfrm>
          <a:prstGeom prst="roundRect">
            <a:avLst>
              <a:gd name="adj" fmla="val 2518"/>
            </a:avLst>
          </a:prstGeom>
          <a:solidFill>
            <a:srgbClr val="F8ECE4"/>
          </a:solidFill>
          <a:ln w="7620">
            <a:solidFill>
              <a:srgbClr val="151617"/>
            </a:solidFill>
            <a:prstDash val="solid"/>
          </a:ln>
          <a:effectLst>
            <a:outerShdw dist="13970" dir="2700000" algn="bl" rotWithShape="0">
              <a:srgbClr val="151617">
                <a:alpha val="100000"/>
              </a:srgbClr>
            </a:outerShdw>
          </a:effectLst>
        </p:spPr>
      </p:sp>
      <p:sp>
        <p:nvSpPr>
          <p:cNvPr id="5" name="Text 2"/>
          <p:cNvSpPr/>
          <p:nvPr/>
        </p:nvSpPr>
        <p:spPr>
          <a:xfrm>
            <a:off x="695920" y="2434233"/>
            <a:ext cx="101203" cy="24217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1900"/>
              </a:lnSpc>
              <a:buNone/>
            </a:pPr>
            <a:r>
              <a:rPr lang="en-US" sz="19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1</a:t>
            </a:r>
            <a:endParaRPr lang="en-US" sz="1900" dirty="0"/>
          </a:p>
        </p:txBody>
      </p:sp>
      <p:sp>
        <p:nvSpPr>
          <p:cNvPr id="6" name="Text 3"/>
          <p:cNvSpPr/>
          <p:nvPr/>
        </p:nvSpPr>
        <p:spPr>
          <a:xfrm>
            <a:off x="1089422" y="2373749"/>
            <a:ext cx="2592348" cy="252174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>
              <a:lnSpc>
                <a:spcPts val="1950"/>
              </a:lnSpc>
              <a:buNone/>
            </a:pPr>
            <a:r>
              <a:rPr lang="en-US" sz="15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Формирование спроса</a:t>
            </a:r>
            <a:endParaRPr lang="en-US" sz="1550" dirty="0"/>
          </a:p>
        </p:txBody>
      </p:sp>
      <p:sp>
        <p:nvSpPr>
          <p:cNvPr id="7" name="Text 4"/>
          <p:cNvSpPr/>
          <p:nvPr/>
        </p:nvSpPr>
        <p:spPr>
          <a:xfrm>
            <a:off x="1089422" y="2722721"/>
            <a:ext cx="3401973" cy="206597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>
              <a:lnSpc>
                <a:spcPts val="2000"/>
              </a:lnSpc>
              <a:buNone/>
            </a:pPr>
            <a:r>
              <a:rPr lang="en-US" sz="1250" dirty="0">
                <a:solidFill>
                  <a:srgbClr val="151617"/>
                </a:solidFill>
                <a:latin typeface="Inconsolata" panose="00000509000000000000" pitchFamily="34" charset="0"/>
                <a:ea typeface="Inconsolata" panose="00000509000000000000" pitchFamily="34" charset="-122"/>
                <a:cs typeface="Inconsolata" panose="00000509000000000000" pitchFamily="34" charset="-120"/>
              </a:rPr>
              <a:t>Реклама в Древнем Риме оказывала значительное влияние на формирование спроса и потребительских предпочтений. Активные рекламные кампании способствовали росту популярности различных товаров, услуг и развлечений.</a:t>
            </a:r>
            <a:endParaRPr lang="en-US" sz="1250" dirty="0"/>
          </a:p>
        </p:txBody>
      </p:sp>
      <p:sp>
        <p:nvSpPr>
          <p:cNvPr id="8" name="Shape 5"/>
          <p:cNvSpPr/>
          <p:nvPr/>
        </p:nvSpPr>
        <p:spPr>
          <a:xfrm>
            <a:off x="4652724" y="2373749"/>
            <a:ext cx="363141" cy="363141"/>
          </a:xfrm>
          <a:prstGeom prst="roundRect">
            <a:avLst>
              <a:gd name="adj" fmla="val 2518"/>
            </a:avLst>
          </a:prstGeom>
          <a:solidFill>
            <a:srgbClr val="F8ECE4"/>
          </a:solidFill>
          <a:ln w="7620">
            <a:solidFill>
              <a:srgbClr val="151617"/>
            </a:solidFill>
            <a:prstDash val="solid"/>
          </a:ln>
          <a:effectLst>
            <a:outerShdw dist="13970" dir="2700000" algn="bl" rotWithShape="0">
              <a:srgbClr val="151617">
                <a:alpha val="100000"/>
              </a:srgbClr>
            </a:outerShdw>
          </a:effectLst>
        </p:spPr>
      </p:sp>
      <p:sp>
        <p:nvSpPr>
          <p:cNvPr id="9" name="Text 6"/>
          <p:cNvSpPr/>
          <p:nvPr/>
        </p:nvSpPr>
        <p:spPr>
          <a:xfrm>
            <a:off x="4760595" y="2434233"/>
            <a:ext cx="147280" cy="24217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1900"/>
              </a:lnSpc>
              <a:buNone/>
            </a:pPr>
            <a:r>
              <a:rPr lang="en-US" sz="19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2</a:t>
            </a:r>
            <a:endParaRPr lang="en-US" sz="1900" dirty="0"/>
          </a:p>
        </p:txBody>
      </p:sp>
      <p:sp>
        <p:nvSpPr>
          <p:cNvPr id="10" name="Text 7"/>
          <p:cNvSpPr/>
          <p:nvPr/>
        </p:nvSpPr>
        <p:spPr>
          <a:xfrm>
            <a:off x="5177195" y="2373749"/>
            <a:ext cx="3038713" cy="252174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>
              <a:lnSpc>
                <a:spcPts val="1950"/>
              </a:lnSpc>
              <a:buNone/>
            </a:pPr>
            <a:r>
              <a:rPr lang="en-US" sz="15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Общественные дискуссии</a:t>
            </a:r>
            <a:endParaRPr lang="en-US" sz="1550" dirty="0"/>
          </a:p>
        </p:txBody>
      </p:sp>
      <p:sp>
        <p:nvSpPr>
          <p:cNvPr id="11" name="Text 8"/>
          <p:cNvSpPr/>
          <p:nvPr/>
        </p:nvSpPr>
        <p:spPr>
          <a:xfrm>
            <a:off x="5177195" y="2722721"/>
            <a:ext cx="3401973" cy="154947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>
              <a:lnSpc>
                <a:spcPts val="2000"/>
              </a:lnSpc>
              <a:buNone/>
            </a:pPr>
            <a:r>
              <a:rPr lang="en-US" sz="1250" dirty="0">
                <a:solidFill>
                  <a:srgbClr val="151617"/>
                </a:solidFill>
                <a:latin typeface="Inconsolata" panose="00000509000000000000" pitchFamily="34" charset="0"/>
                <a:ea typeface="Inconsolata" panose="00000509000000000000" pitchFamily="34" charset="-122"/>
                <a:cs typeface="Inconsolata" panose="00000509000000000000" pitchFamily="34" charset="-120"/>
              </a:rPr>
              <a:t>Рекламные объявления и ораторские выступления становились поводом для оживленных общественных дискуссий и обсуждений. Римляне активно комментировали и критиковали рекламные кампании.</a:t>
            </a:r>
            <a:endParaRPr lang="en-US" sz="1250" dirty="0"/>
          </a:p>
        </p:txBody>
      </p:sp>
      <p:sp>
        <p:nvSpPr>
          <p:cNvPr id="12" name="Shape 9"/>
          <p:cNvSpPr/>
          <p:nvPr/>
        </p:nvSpPr>
        <p:spPr>
          <a:xfrm>
            <a:off x="564952" y="5131594"/>
            <a:ext cx="363141" cy="363141"/>
          </a:xfrm>
          <a:prstGeom prst="roundRect">
            <a:avLst>
              <a:gd name="adj" fmla="val 2518"/>
            </a:avLst>
          </a:prstGeom>
          <a:solidFill>
            <a:srgbClr val="F8ECE4"/>
          </a:solidFill>
          <a:ln w="7620">
            <a:solidFill>
              <a:srgbClr val="151617"/>
            </a:solidFill>
            <a:prstDash val="solid"/>
          </a:ln>
          <a:effectLst>
            <a:outerShdw dist="13970" dir="2700000" algn="bl" rotWithShape="0">
              <a:srgbClr val="151617">
                <a:alpha val="100000"/>
              </a:srgbClr>
            </a:outerShdw>
          </a:effectLst>
        </p:spPr>
      </p:sp>
      <p:sp>
        <p:nvSpPr>
          <p:cNvPr id="13" name="Text 10"/>
          <p:cNvSpPr/>
          <p:nvPr/>
        </p:nvSpPr>
        <p:spPr>
          <a:xfrm>
            <a:off x="672108" y="5192078"/>
            <a:ext cx="148709" cy="24217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1900"/>
              </a:lnSpc>
              <a:buNone/>
            </a:pPr>
            <a:r>
              <a:rPr lang="en-US" sz="19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3</a:t>
            </a:r>
            <a:endParaRPr lang="en-US" sz="1900" dirty="0"/>
          </a:p>
        </p:txBody>
      </p:sp>
      <p:sp>
        <p:nvSpPr>
          <p:cNvPr id="14" name="Text 11"/>
          <p:cNvSpPr/>
          <p:nvPr/>
        </p:nvSpPr>
        <p:spPr>
          <a:xfrm>
            <a:off x="1089422" y="5131594"/>
            <a:ext cx="2885837" cy="252174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>
              <a:lnSpc>
                <a:spcPts val="1950"/>
              </a:lnSpc>
              <a:buNone/>
            </a:pPr>
            <a:r>
              <a:rPr lang="en-US" sz="15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Социальное неравенство</a:t>
            </a:r>
            <a:endParaRPr lang="en-US" sz="1550" dirty="0"/>
          </a:p>
        </p:txBody>
      </p:sp>
      <p:sp>
        <p:nvSpPr>
          <p:cNvPr id="15" name="Text 12"/>
          <p:cNvSpPr/>
          <p:nvPr/>
        </p:nvSpPr>
        <p:spPr>
          <a:xfrm>
            <a:off x="1089422" y="5480566"/>
            <a:ext cx="3401973" cy="180772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>
              <a:lnSpc>
                <a:spcPts val="2000"/>
              </a:lnSpc>
              <a:buNone/>
            </a:pPr>
            <a:r>
              <a:rPr lang="en-US" sz="1250" dirty="0">
                <a:solidFill>
                  <a:srgbClr val="151617"/>
                </a:solidFill>
                <a:latin typeface="Inconsolata" panose="00000509000000000000" pitchFamily="34" charset="0"/>
                <a:ea typeface="Inconsolata" panose="00000509000000000000" pitchFamily="34" charset="-122"/>
                <a:cs typeface="Inconsolata" panose="00000509000000000000" pitchFamily="34" charset="-120"/>
              </a:rPr>
              <a:t>Доступ к рекламным каналам был ограничен для низших слоев общества. Это способствовало углублению социального неравенства, поскольку состоятельные граждане имели больше возможностей для продвижения своих интересов.</a:t>
            </a:r>
            <a:endParaRPr lang="en-US" sz="1250" dirty="0"/>
          </a:p>
        </p:txBody>
      </p:sp>
      <p:sp>
        <p:nvSpPr>
          <p:cNvPr id="16" name="Shape 13"/>
          <p:cNvSpPr/>
          <p:nvPr/>
        </p:nvSpPr>
        <p:spPr>
          <a:xfrm>
            <a:off x="4652724" y="5131594"/>
            <a:ext cx="363141" cy="363141"/>
          </a:xfrm>
          <a:prstGeom prst="roundRect">
            <a:avLst>
              <a:gd name="adj" fmla="val 2518"/>
            </a:avLst>
          </a:prstGeom>
          <a:solidFill>
            <a:srgbClr val="F8ECE4"/>
          </a:solidFill>
          <a:ln w="7620">
            <a:solidFill>
              <a:srgbClr val="151617"/>
            </a:solidFill>
            <a:prstDash val="solid"/>
          </a:ln>
          <a:effectLst>
            <a:outerShdw dist="13970" dir="2700000" algn="bl" rotWithShape="0">
              <a:srgbClr val="151617">
                <a:alpha val="100000"/>
              </a:srgbClr>
            </a:outerShdw>
          </a:effectLst>
        </p:spPr>
      </p:sp>
      <p:sp>
        <p:nvSpPr>
          <p:cNvPr id="17" name="Text 14"/>
          <p:cNvSpPr/>
          <p:nvPr/>
        </p:nvSpPr>
        <p:spPr>
          <a:xfrm>
            <a:off x="4748093" y="5192078"/>
            <a:ext cx="172403" cy="24217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1900"/>
              </a:lnSpc>
              <a:buNone/>
            </a:pPr>
            <a:r>
              <a:rPr lang="en-US" sz="19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4</a:t>
            </a:r>
            <a:endParaRPr lang="en-US" sz="1900" dirty="0"/>
          </a:p>
        </p:txBody>
      </p:sp>
      <p:sp>
        <p:nvSpPr>
          <p:cNvPr id="18" name="Text 15"/>
          <p:cNvSpPr/>
          <p:nvPr/>
        </p:nvSpPr>
        <p:spPr>
          <a:xfrm>
            <a:off x="5177195" y="5131594"/>
            <a:ext cx="3026093" cy="252174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>
              <a:lnSpc>
                <a:spcPts val="1950"/>
              </a:lnSpc>
              <a:buNone/>
            </a:pPr>
            <a:r>
              <a:rPr lang="en-US" sz="15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Политическая пропаганда</a:t>
            </a:r>
            <a:endParaRPr lang="en-US" sz="1550" dirty="0"/>
          </a:p>
        </p:txBody>
      </p:sp>
      <p:sp>
        <p:nvSpPr>
          <p:cNvPr id="19" name="Text 16"/>
          <p:cNvSpPr/>
          <p:nvPr/>
        </p:nvSpPr>
        <p:spPr>
          <a:xfrm>
            <a:off x="5177195" y="5480566"/>
            <a:ext cx="3401973" cy="154947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>
              <a:lnSpc>
                <a:spcPts val="2000"/>
              </a:lnSpc>
              <a:buNone/>
            </a:pPr>
            <a:r>
              <a:rPr lang="en-US" sz="1250" dirty="0">
                <a:solidFill>
                  <a:srgbClr val="151617"/>
                </a:solidFill>
                <a:latin typeface="Inconsolata" panose="00000509000000000000" pitchFamily="34" charset="0"/>
                <a:ea typeface="Inconsolata" panose="00000509000000000000" pitchFamily="34" charset="-122"/>
                <a:cs typeface="Inconsolata" panose="00000509000000000000" pitchFamily="34" charset="-120"/>
              </a:rPr>
              <a:t>Реклама нередко использовалась в политических целях - для распространения идей, привлечения сторонников и очернения оппонентов. Ораторское мастерство стало важным политическим инструментом.</a:t>
            </a:r>
            <a:endParaRPr lang="en-US" sz="1250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088023" y="698302"/>
            <a:ext cx="7940754" cy="107442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>
              <a:lnSpc>
                <a:spcPts val="4200"/>
              </a:lnSpc>
              <a:buNone/>
            </a:pPr>
            <a:r>
              <a:rPr lang="en-US" sz="33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Эволюция рекламных технологий в Древнем Риме</a:t>
            </a:r>
            <a:endParaRPr lang="en-US" sz="33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8023" y="2030492"/>
            <a:ext cx="859512" cy="1375172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205305" y="2202299"/>
            <a:ext cx="2148721" cy="26860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6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Ранние формы</a:t>
            </a:r>
            <a:endParaRPr lang="en-US" sz="1650" dirty="0"/>
          </a:p>
        </p:txBody>
      </p:sp>
      <p:sp>
        <p:nvSpPr>
          <p:cNvPr id="6" name="Text 2"/>
          <p:cNvSpPr/>
          <p:nvPr/>
        </p:nvSpPr>
        <p:spPr>
          <a:xfrm>
            <a:off x="7205305" y="2574012"/>
            <a:ext cx="6823472" cy="55006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350" dirty="0">
                <a:solidFill>
                  <a:srgbClr val="151617"/>
                </a:solidFill>
                <a:latin typeface="Inconsolata" panose="00000509000000000000" pitchFamily="34" charset="0"/>
                <a:ea typeface="Inconsolata" panose="00000509000000000000" pitchFamily="34" charset="-122"/>
                <a:cs typeface="Inconsolata" panose="00000509000000000000" pitchFamily="34" charset="-120"/>
              </a:rPr>
              <a:t>Изначально реклама в Древнем Риме была представлена простыми настенными надписями, вывесками и глиняными табличками.</a:t>
            </a:r>
            <a:endParaRPr lang="en-US" sz="13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8023" y="3405664"/>
            <a:ext cx="859512" cy="1375172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205305" y="3577471"/>
            <a:ext cx="2594015" cy="26860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6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Расширение каналов</a:t>
            </a:r>
            <a:endParaRPr lang="en-US" sz="1650" dirty="0"/>
          </a:p>
        </p:txBody>
      </p:sp>
      <p:sp>
        <p:nvSpPr>
          <p:cNvPr id="9" name="Text 4"/>
          <p:cNvSpPr/>
          <p:nvPr/>
        </p:nvSpPr>
        <p:spPr>
          <a:xfrm>
            <a:off x="7205305" y="3949184"/>
            <a:ext cx="6823472" cy="55006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350" dirty="0">
                <a:solidFill>
                  <a:srgbClr val="151617"/>
                </a:solidFill>
                <a:latin typeface="Inconsolata" panose="00000509000000000000" pitchFamily="34" charset="0"/>
                <a:ea typeface="Inconsolata" panose="00000509000000000000" pitchFamily="34" charset="-122"/>
                <a:cs typeface="Inconsolata" panose="00000509000000000000" pitchFamily="34" charset="-120"/>
              </a:rPr>
              <a:t>Со временем рекламные технологии стали более разнообразными - появились граффити, объявления-афиши и торговые демонстрации.</a:t>
            </a:r>
            <a:endParaRPr lang="en-US" sz="13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8023" y="4780836"/>
            <a:ext cx="859512" cy="1375172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205305" y="4952643"/>
            <a:ext cx="4748213" cy="26860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6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Использование ораторского искусства</a:t>
            </a:r>
            <a:endParaRPr lang="en-US" sz="1650" dirty="0"/>
          </a:p>
        </p:txBody>
      </p:sp>
      <p:sp>
        <p:nvSpPr>
          <p:cNvPr id="12" name="Text 6"/>
          <p:cNvSpPr/>
          <p:nvPr/>
        </p:nvSpPr>
        <p:spPr>
          <a:xfrm>
            <a:off x="7205305" y="5324356"/>
            <a:ext cx="6823472" cy="55006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350" dirty="0">
                <a:solidFill>
                  <a:srgbClr val="151617"/>
                </a:solidFill>
                <a:latin typeface="Inconsolata" panose="00000509000000000000" pitchFamily="34" charset="0"/>
                <a:ea typeface="Inconsolata" panose="00000509000000000000" pitchFamily="34" charset="-122"/>
                <a:cs typeface="Inconsolata" panose="00000509000000000000" pitchFamily="34" charset="-120"/>
              </a:rPr>
              <a:t>Важную роль в продвижении товаров и услуг начали играть публичные ораторские выступления, как политические, так и коммерческие.</a:t>
            </a:r>
            <a:endParaRPr lang="en-US" sz="13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8023" y="6156008"/>
            <a:ext cx="859512" cy="1375172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7205305" y="6327815"/>
            <a:ext cx="2961561" cy="26860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6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Комплексные кампании</a:t>
            </a:r>
            <a:endParaRPr lang="en-US" sz="1650" dirty="0"/>
          </a:p>
        </p:txBody>
      </p:sp>
      <p:sp>
        <p:nvSpPr>
          <p:cNvPr id="15" name="Text 8"/>
          <p:cNvSpPr/>
          <p:nvPr/>
        </p:nvSpPr>
        <p:spPr>
          <a:xfrm>
            <a:off x="7205305" y="6699528"/>
            <a:ext cx="6823472" cy="55006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350" dirty="0">
                <a:solidFill>
                  <a:srgbClr val="151617"/>
                </a:solidFill>
                <a:latin typeface="Inconsolata" panose="00000509000000000000" pitchFamily="34" charset="0"/>
                <a:ea typeface="Inconsolata" panose="00000509000000000000" pitchFamily="34" charset="-122"/>
                <a:cs typeface="Inconsolata" panose="00000509000000000000" pitchFamily="34" charset="-120"/>
              </a:rPr>
              <a:t>К концу периода Римской империи реклама становится более комплексной, объединяя различные методы и каналы воздействия на аудиторию.</a:t>
            </a:r>
            <a:endParaRPr lang="en-US" sz="135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2722225" y="7743825"/>
            <a:ext cx="1841500" cy="425450"/>
          </a:xfrm>
          <a:prstGeom prst="rect">
            <a:avLst/>
          </a:prstGeom>
          <a:solidFill>
            <a:srgbClr val="F8ECE4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915353"/>
            <a:ext cx="13042821" cy="141755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Уроки древнеримской рекламы для современности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2899886"/>
            <a:ext cx="2835235" cy="3543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Сила убеждения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3481030"/>
            <a:ext cx="3978116" cy="362902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1617"/>
                </a:solidFill>
                <a:latin typeface="Inconsolata" panose="00000509000000000000" pitchFamily="34" charset="0"/>
                <a:ea typeface="Inconsolata" panose="00000509000000000000" pitchFamily="34" charset="-122"/>
                <a:cs typeface="Inconsolata" panose="00000509000000000000" pitchFamily="34" charset="-120"/>
              </a:rPr>
              <a:t>Искусство ораторского мастерства, широко применявшееся в древнеримской рекламе, до сих пор является одним из ключевых инструментов эффективной рекламы и маркетинга. Умение грамотно и убедительно преподнести информацию остается залогом успеха.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5332928" y="2899886"/>
            <a:ext cx="3978116" cy="70866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Использование визуальных образов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5332928" y="3835360"/>
            <a:ext cx="3978116" cy="326612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1617"/>
                </a:solidFill>
                <a:latin typeface="Inconsolata" panose="00000509000000000000" pitchFamily="34" charset="0"/>
                <a:ea typeface="Inconsolata" panose="00000509000000000000" pitchFamily="34" charset="-122"/>
                <a:cs typeface="Inconsolata" panose="00000509000000000000" pitchFamily="34" charset="-120"/>
              </a:rPr>
              <a:t>Наружная реклама в виде вывесок, граффити и объявлений-афиш стала прообразом современных наружных рекламных носителей. Визуальные образы по-прежнему являются мощным средством привлечения внимания и воздействия на аудиторию.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9872067" y="2899886"/>
            <a:ext cx="3978116" cy="70866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Важность бренда и репутации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9872067" y="3835360"/>
            <a:ext cx="3978116" cy="326612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1617"/>
                </a:solidFill>
                <a:latin typeface="Inconsolata" panose="00000509000000000000" pitchFamily="34" charset="0"/>
                <a:ea typeface="Inconsolata" panose="00000509000000000000" pitchFamily="34" charset="-122"/>
                <a:cs typeface="Inconsolata" panose="00000509000000000000" pitchFamily="34" charset="-120"/>
              </a:rPr>
              <a:t>Даже в древние времена, когда рекламные технологии были сравнительно примитивными, репутация торговца или производителя играла ключевую роль в успехе их деятельности. Формирование благоприятного образа бренда было одним из основных приоритетов.</a:t>
            </a:r>
            <a:endParaRPr lang="en-US" sz="175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2722225" y="7743825"/>
            <a:ext cx="1841500" cy="425450"/>
          </a:xfrm>
          <a:prstGeom prst="rect">
            <a:avLst/>
          </a:prstGeom>
          <a:solidFill>
            <a:srgbClr val="F8ECE4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5486400" cy="8229600"/>
          </a:xfrm>
          <a:prstGeom prst="rect">
            <a:avLst/>
          </a:prstGeom>
          <a:solidFill>
            <a:srgbClr val="E5E0DF"/>
          </a:solidFill>
        </p:spPr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033373" y="1215152"/>
            <a:ext cx="7148870" cy="488394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>
              <a:lnSpc>
                <a:spcPts val="3800"/>
              </a:lnSpc>
              <a:buNone/>
            </a:pPr>
            <a:r>
              <a:rPr lang="en-US" sz="30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Этика рекламы в Древнем Риме</a:t>
            </a:r>
            <a:endParaRPr lang="en-US" sz="3050" dirty="0"/>
          </a:p>
        </p:txBody>
      </p:sp>
      <p:sp>
        <p:nvSpPr>
          <p:cNvPr id="5" name="Shape 2"/>
          <p:cNvSpPr/>
          <p:nvPr/>
        </p:nvSpPr>
        <p:spPr>
          <a:xfrm>
            <a:off x="6033373" y="1937980"/>
            <a:ext cx="8050054" cy="5076349"/>
          </a:xfrm>
          <a:prstGeom prst="roundRect">
            <a:avLst>
              <a:gd name="adj" fmla="val 180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6040993" y="1945600"/>
            <a:ext cx="8034814" cy="1202769"/>
          </a:xfrm>
          <a:prstGeom prst="rect">
            <a:avLst/>
          </a:prstGeom>
          <a:solidFill>
            <a:srgbClr val="FFFFFF">
              <a:alpha val="4000"/>
            </a:srgbClr>
          </a:solidFill>
        </p:spPr>
      </p:sp>
      <p:sp>
        <p:nvSpPr>
          <p:cNvPr id="7" name="Text 4"/>
          <p:cNvSpPr/>
          <p:nvPr/>
        </p:nvSpPr>
        <p:spPr>
          <a:xfrm>
            <a:off x="6197203" y="2046923"/>
            <a:ext cx="3701177" cy="250031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>
              <a:lnSpc>
                <a:spcPts val="1950"/>
              </a:lnSpc>
              <a:buNone/>
            </a:pPr>
            <a:r>
              <a:rPr lang="en-US" sz="1200" dirty="0">
                <a:solidFill>
                  <a:srgbClr val="151617"/>
                </a:solidFill>
                <a:latin typeface="Inconsolata" panose="00000509000000000000" pitchFamily="34" charset="0"/>
                <a:ea typeface="Inconsolata" panose="00000509000000000000" pitchFamily="34" charset="-122"/>
                <a:cs typeface="Inconsolata" panose="00000509000000000000" pitchFamily="34" charset="-120"/>
              </a:rPr>
              <a:t>Честность и достоверность</a:t>
            </a:r>
            <a:endParaRPr lang="en-US" sz="1200" dirty="0"/>
          </a:p>
        </p:txBody>
      </p:sp>
      <p:sp>
        <p:nvSpPr>
          <p:cNvPr id="8" name="Text 5"/>
          <p:cNvSpPr/>
          <p:nvPr/>
        </p:nvSpPr>
        <p:spPr>
          <a:xfrm>
            <a:off x="10218420" y="2046923"/>
            <a:ext cx="3701177" cy="100012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>
              <a:lnSpc>
                <a:spcPts val="1950"/>
              </a:lnSpc>
              <a:buNone/>
            </a:pPr>
            <a:r>
              <a:rPr lang="en-US" sz="1200" dirty="0">
                <a:solidFill>
                  <a:srgbClr val="151617"/>
                </a:solidFill>
                <a:latin typeface="Inconsolata" panose="00000509000000000000" pitchFamily="34" charset="0"/>
                <a:ea typeface="Inconsolata" panose="00000509000000000000" pitchFamily="34" charset="-122"/>
                <a:cs typeface="Inconsolata" panose="00000509000000000000" pitchFamily="34" charset="-120"/>
              </a:rPr>
              <a:t>В целом реклама в Древнем Риме отличалась стремлением к достоверности. Преувеличения и откровенная ложь осуждались общественным мнением.</a:t>
            </a:r>
            <a:endParaRPr lang="en-US" sz="1200" dirty="0"/>
          </a:p>
        </p:txBody>
      </p:sp>
      <p:sp>
        <p:nvSpPr>
          <p:cNvPr id="9" name="Shape 6"/>
          <p:cNvSpPr/>
          <p:nvPr/>
        </p:nvSpPr>
        <p:spPr>
          <a:xfrm>
            <a:off x="6040993" y="3148370"/>
            <a:ext cx="8034814" cy="952738"/>
          </a:xfrm>
          <a:prstGeom prst="rect">
            <a:avLst/>
          </a:prstGeom>
          <a:solidFill>
            <a:srgbClr val="000000">
              <a:alpha val="4000"/>
            </a:srgbClr>
          </a:solidFill>
        </p:spPr>
      </p:sp>
      <p:sp>
        <p:nvSpPr>
          <p:cNvPr id="10" name="Text 7"/>
          <p:cNvSpPr/>
          <p:nvPr/>
        </p:nvSpPr>
        <p:spPr>
          <a:xfrm>
            <a:off x="6197203" y="3249692"/>
            <a:ext cx="3701177" cy="250031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>
              <a:lnSpc>
                <a:spcPts val="1950"/>
              </a:lnSpc>
              <a:buNone/>
            </a:pPr>
            <a:r>
              <a:rPr lang="en-US" sz="1200" dirty="0">
                <a:solidFill>
                  <a:srgbClr val="151617"/>
                </a:solidFill>
                <a:latin typeface="Inconsolata" panose="00000509000000000000" pitchFamily="34" charset="0"/>
                <a:ea typeface="Inconsolata" panose="00000509000000000000" pitchFamily="34" charset="-122"/>
                <a:cs typeface="Inconsolata" panose="00000509000000000000" pitchFamily="34" charset="-120"/>
              </a:rPr>
              <a:t>Социальная ответственность</a:t>
            </a:r>
            <a:endParaRPr lang="en-US" sz="1200" dirty="0"/>
          </a:p>
        </p:txBody>
      </p:sp>
      <p:sp>
        <p:nvSpPr>
          <p:cNvPr id="11" name="Text 8"/>
          <p:cNvSpPr/>
          <p:nvPr/>
        </p:nvSpPr>
        <p:spPr>
          <a:xfrm>
            <a:off x="10218420" y="3249692"/>
            <a:ext cx="3701177" cy="750094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>
              <a:lnSpc>
                <a:spcPts val="1950"/>
              </a:lnSpc>
              <a:buNone/>
            </a:pPr>
            <a:r>
              <a:rPr lang="en-US" sz="1200" dirty="0">
                <a:solidFill>
                  <a:srgbClr val="151617"/>
                </a:solidFill>
                <a:latin typeface="Inconsolata" panose="00000509000000000000" pitchFamily="34" charset="0"/>
                <a:ea typeface="Inconsolata" panose="00000509000000000000" pitchFamily="34" charset="-122"/>
                <a:cs typeface="Inconsolata" panose="00000509000000000000" pitchFamily="34" charset="-120"/>
              </a:rPr>
              <a:t>Некоторые рекламные кампании несли в себе элементы социальной пропаганды и воздействовали на общественное сознание.</a:t>
            </a:r>
            <a:endParaRPr lang="en-US" sz="1200" dirty="0"/>
          </a:p>
        </p:txBody>
      </p:sp>
      <p:sp>
        <p:nvSpPr>
          <p:cNvPr id="12" name="Shape 9"/>
          <p:cNvSpPr/>
          <p:nvPr/>
        </p:nvSpPr>
        <p:spPr>
          <a:xfrm>
            <a:off x="6040993" y="4101108"/>
            <a:ext cx="8034814" cy="1452801"/>
          </a:xfrm>
          <a:prstGeom prst="rect">
            <a:avLst/>
          </a:prstGeom>
          <a:solidFill>
            <a:srgbClr val="FFFFFF">
              <a:alpha val="4000"/>
            </a:srgbClr>
          </a:solidFill>
        </p:spPr>
      </p:sp>
      <p:sp>
        <p:nvSpPr>
          <p:cNvPr id="13" name="Text 10"/>
          <p:cNvSpPr/>
          <p:nvPr/>
        </p:nvSpPr>
        <p:spPr>
          <a:xfrm>
            <a:off x="6197203" y="4202430"/>
            <a:ext cx="3701177" cy="250031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>
              <a:lnSpc>
                <a:spcPts val="1950"/>
              </a:lnSpc>
              <a:buNone/>
            </a:pPr>
            <a:r>
              <a:rPr lang="en-US" sz="1200" dirty="0">
                <a:solidFill>
                  <a:srgbClr val="151617"/>
                </a:solidFill>
                <a:latin typeface="Inconsolata" panose="00000509000000000000" pitchFamily="34" charset="0"/>
                <a:ea typeface="Inconsolata" panose="00000509000000000000" pitchFamily="34" charset="-122"/>
                <a:cs typeface="Inconsolata" panose="00000509000000000000" pitchFamily="34" charset="-120"/>
              </a:rPr>
              <a:t>Культурные ограничения</a:t>
            </a:r>
            <a:endParaRPr lang="en-US" sz="1200" dirty="0"/>
          </a:p>
        </p:txBody>
      </p:sp>
      <p:sp>
        <p:nvSpPr>
          <p:cNvPr id="14" name="Text 11"/>
          <p:cNvSpPr/>
          <p:nvPr/>
        </p:nvSpPr>
        <p:spPr>
          <a:xfrm>
            <a:off x="10218420" y="4202430"/>
            <a:ext cx="3701177" cy="125015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>
              <a:lnSpc>
                <a:spcPts val="1950"/>
              </a:lnSpc>
              <a:buNone/>
            </a:pPr>
            <a:r>
              <a:rPr lang="en-US" sz="1200" dirty="0">
                <a:solidFill>
                  <a:srgbClr val="151617"/>
                </a:solidFill>
                <a:latin typeface="Inconsolata" panose="00000509000000000000" pitchFamily="34" charset="0"/>
                <a:ea typeface="Inconsolata" panose="00000509000000000000" pitchFamily="34" charset="-122"/>
                <a:cs typeface="Inconsolata" panose="00000509000000000000" pitchFamily="34" charset="-120"/>
              </a:rPr>
              <a:t>Реклама подчинялась определенным культурным нормам и традициям древнеримского общества, что накладывало определенные ограничения на ее содержание и формы.</a:t>
            </a:r>
            <a:endParaRPr lang="en-US" sz="1200" dirty="0"/>
          </a:p>
        </p:txBody>
      </p:sp>
      <p:sp>
        <p:nvSpPr>
          <p:cNvPr id="15" name="Shape 12"/>
          <p:cNvSpPr/>
          <p:nvPr/>
        </p:nvSpPr>
        <p:spPr>
          <a:xfrm>
            <a:off x="6040993" y="5553908"/>
            <a:ext cx="8034814" cy="1452801"/>
          </a:xfrm>
          <a:prstGeom prst="rect">
            <a:avLst/>
          </a:prstGeom>
          <a:solidFill>
            <a:srgbClr val="000000">
              <a:alpha val="4000"/>
            </a:srgbClr>
          </a:solidFill>
        </p:spPr>
      </p:sp>
      <p:sp>
        <p:nvSpPr>
          <p:cNvPr id="16" name="Text 13"/>
          <p:cNvSpPr/>
          <p:nvPr/>
        </p:nvSpPr>
        <p:spPr>
          <a:xfrm>
            <a:off x="6197203" y="5655231"/>
            <a:ext cx="3701177" cy="250031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>
              <a:lnSpc>
                <a:spcPts val="1950"/>
              </a:lnSpc>
              <a:buNone/>
            </a:pPr>
            <a:r>
              <a:rPr lang="en-US" sz="1200" dirty="0">
                <a:solidFill>
                  <a:srgbClr val="151617"/>
                </a:solidFill>
                <a:latin typeface="Inconsolata" panose="00000509000000000000" pitchFamily="34" charset="0"/>
                <a:ea typeface="Inconsolata" panose="00000509000000000000" pitchFamily="34" charset="-122"/>
                <a:cs typeface="Inconsolata" panose="00000509000000000000" pitchFamily="34" charset="-120"/>
              </a:rPr>
              <a:t>Саморегулирование</a:t>
            </a:r>
            <a:endParaRPr lang="en-US" sz="1200" dirty="0"/>
          </a:p>
        </p:txBody>
      </p:sp>
      <p:sp>
        <p:nvSpPr>
          <p:cNvPr id="17" name="Text 14"/>
          <p:cNvSpPr/>
          <p:nvPr/>
        </p:nvSpPr>
        <p:spPr>
          <a:xfrm>
            <a:off x="10218420" y="5655231"/>
            <a:ext cx="3701177" cy="125015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>
              <a:lnSpc>
                <a:spcPts val="1950"/>
              </a:lnSpc>
              <a:buNone/>
            </a:pPr>
            <a:r>
              <a:rPr lang="en-US" sz="1200" dirty="0">
                <a:solidFill>
                  <a:srgbClr val="151617"/>
                </a:solidFill>
                <a:latin typeface="Inconsolata" panose="00000509000000000000" pitchFamily="34" charset="0"/>
                <a:ea typeface="Inconsolata" panose="00000509000000000000" pitchFamily="34" charset="-122"/>
                <a:cs typeface="Inconsolata" panose="00000509000000000000" pitchFamily="34" charset="-120"/>
              </a:rPr>
              <a:t>Несмотря на отсутствие законодательного регулирования, реклама в Древнем Риме в определенной степени саморегулировалась, учитывая общественное мнение и моральные устои.</a:t>
            </a:r>
            <a:endParaRPr lang="en-US" sz="1200" dirty="0"/>
          </a:p>
        </p:txBody>
      </p:sp>
      <p:pic>
        <p:nvPicPr>
          <p:cNvPr id="19" name="Изображение 18"/>
          <p:cNvPicPr/>
          <p:nvPr/>
        </p:nvPicPr>
        <p:blipFill>
          <a:blip r:embed="rId2"/>
          <a:srcRect l="26846" r="39152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12722225" y="7743825"/>
            <a:ext cx="1841500" cy="425450"/>
          </a:xfrm>
          <a:prstGeom prst="rect">
            <a:avLst/>
          </a:prstGeom>
          <a:solidFill>
            <a:srgbClr val="F8ECE4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6866</Words>
  <Application>WPS Presentation</Application>
  <PresentationFormat>On-screen Show (16:9)</PresentationFormat>
  <Paragraphs>157</Paragraphs>
  <Slides>10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8" baseType="lpstr">
      <vt:lpstr>Arial</vt:lpstr>
      <vt:lpstr>SimSun</vt:lpstr>
      <vt:lpstr>Wingdings</vt:lpstr>
      <vt:lpstr>Montserrat Black</vt:lpstr>
      <vt:lpstr>Montserrat Black</vt:lpstr>
      <vt:lpstr>Montserrat Black</vt:lpstr>
      <vt:lpstr>Inconsolata</vt:lpstr>
      <vt:lpstr>Inconsolata</vt:lpstr>
      <vt:lpstr>Inconsolata</vt:lpstr>
      <vt:lpstr>Inconsolata Bold</vt:lpstr>
      <vt:lpstr>Segoe Print</vt:lpstr>
      <vt:lpstr>Inconsolata Bold</vt:lpstr>
      <vt:lpstr>Inconsolata Bold</vt:lpstr>
      <vt:lpstr>Calibri</vt:lpstr>
      <vt:lpstr>Microsoft YaHei</vt:lpstr>
      <vt:lpstr>Arial Unicode MS</vt:lpstr>
      <vt:lpstr>MingLiU-ExtB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PptxGenJS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creator>PptxGenJS</dc:creator>
  <dc:subject>PptxGenJS Presentation</dc:subject>
  <cp:lastModifiedBy>HUAWEI</cp:lastModifiedBy>
  <cp:revision>4</cp:revision>
  <dcterms:created xsi:type="dcterms:W3CDTF">2024-10-01T17:21:00Z</dcterms:created>
  <dcterms:modified xsi:type="dcterms:W3CDTF">2025-08-14T11:53:52Z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9E0383AFDA4C41B1999C78226D6B4033_13</vt:lpwstr>
  </property>
  <property fmtid="{D5CDD505-2E9C-101B-9397-08002B2CF9AE}" pid="3" name="KSOProductBuildVer">
    <vt:lpwstr>1049-12.2.0.21931</vt:lpwstr>
  </property>
</Properties>
</file>