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2" r:id="rId9"/>
    <p:sldId id="269" r:id="rId10"/>
    <p:sldId id="270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4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1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8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5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9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3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2CCF-2A67-49A5-81E0-1C06F3CD849A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93626-C950-4785-89B7-3565019B2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55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410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Министерство </a:t>
            </a:r>
            <a:r>
              <a:rPr lang="ru-RU" b="1" dirty="0"/>
              <a:t>образования и науки ДНР</a:t>
            </a:r>
            <a:endParaRPr lang="ru-RU" dirty="0"/>
          </a:p>
          <a:p>
            <a:pPr algn="ctr"/>
            <a:r>
              <a:rPr lang="ru-RU" b="1" dirty="0"/>
              <a:t>Донецкий Республиканский институт дополнительного педагогического образования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916832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Gabriola" pitchFamily="82" charset="0"/>
              </a:rPr>
              <a:t>Мастер – класс</a:t>
            </a:r>
            <a:endParaRPr lang="ru-RU" sz="3600" dirty="0">
              <a:latin typeface="Gabriola" pitchFamily="82" charset="0"/>
            </a:endParaRPr>
          </a:p>
          <a:p>
            <a:pPr algn="ctr"/>
            <a:r>
              <a:rPr lang="ru-RU" sz="3600" b="1" dirty="0">
                <a:latin typeface="Gabriola" pitchFamily="82" charset="0"/>
              </a:rPr>
              <a:t>«Гуманно-личностная технология»</a:t>
            </a:r>
            <a:endParaRPr lang="ru-RU" sz="3600" dirty="0">
              <a:latin typeface="Gabriola" pitchFamily="82" charset="0"/>
            </a:endParaRPr>
          </a:p>
          <a:p>
            <a:pPr algn="ctr"/>
            <a:r>
              <a:rPr lang="ru-RU" sz="3600" b="1" dirty="0">
                <a:latin typeface="Gabriola" pitchFamily="82" charset="0"/>
              </a:rPr>
              <a:t>Березовская Юлия </a:t>
            </a:r>
            <a:r>
              <a:rPr lang="ru-RU" sz="3600" b="1" dirty="0" smtClean="0">
                <a:latin typeface="Gabriola" pitchFamily="82" charset="0"/>
              </a:rPr>
              <a:t>Юрьевна, </a:t>
            </a:r>
            <a:endParaRPr lang="ru-RU" sz="3600" dirty="0">
              <a:latin typeface="Gabriola" pitchFamily="82" charset="0"/>
            </a:endParaRPr>
          </a:p>
          <a:p>
            <a:pPr algn="ctr"/>
            <a:r>
              <a:rPr lang="ru-RU" sz="3600" b="1" dirty="0">
                <a:latin typeface="Gabriola" pitchFamily="82" charset="0"/>
              </a:rPr>
              <a:t>у</a:t>
            </a:r>
            <a:r>
              <a:rPr lang="ru-RU" sz="3600" b="1" dirty="0" smtClean="0">
                <a:latin typeface="Gabriola" pitchFamily="82" charset="0"/>
              </a:rPr>
              <a:t>читель </a:t>
            </a:r>
            <a:r>
              <a:rPr lang="ru-RU" sz="3600" b="1" dirty="0">
                <a:latin typeface="Gabriola" pitchFamily="82" charset="0"/>
              </a:rPr>
              <a:t>начальных классов </a:t>
            </a:r>
            <a:r>
              <a:rPr lang="ru-RU" sz="3600" b="1" dirty="0" err="1" smtClean="0">
                <a:latin typeface="Gabriola" pitchFamily="82" charset="0"/>
              </a:rPr>
              <a:t>МОУг.Горловки</a:t>
            </a:r>
            <a:r>
              <a:rPr lang="ru-RU" sz="3600" b="1" dirty="0" smtClean="0">
                <a:latin typeface="Gabriola" pitchFamily="82" charset="0"/>
              </a:rPr>
              <a:t> «Лицей №14 «</a:t>
            </a:r>
            <a:r>
              <a:rPr lang="ru-RU" sz="3600" b="1" smtClean="0">
                <a:latin typeface="Gabriola" pitchFamily="82" charset="0"/>
              </a:rPr>
              <a:t>Лидер»</a:t>
            </a:r>
            <a:endParaRPr lang="ru-RU" sz="3600" b="1" dirty="0" smtClean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76" y="6093296"/>
            <a:ext cx="224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Донецк, 2018г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5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netrik.com/images/snowflake-wallpaper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Дифференцированный  опрос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900igr.net/up/datas/196717/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FE"/>
              </a:clrFrom>
              <a:clrTo>
                <a:srgbClr val="C0C0FE">
                  <a:alpha val="0"/>
                </a:srgbClr>
              </a:clrTo>
            </a:clrChange>
            <a:lum contrast="40000"/>
          </a:blip>
          <a:srcRect t="27300" r="3265" b="14825"/>
          <a:stretch>
            <a:fillRect/>
          </a:stretch>
        </p:blipFill>
        <p:spPr bwMode="auto">
          <a:xfrm>
            <a:off x="2915816" y="1628800"/>
            <a:ext cx="5976664" cy="2923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netrik.com/images/snowflake-wallpaper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404664"/>
            <a:ext cx="813690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 гимнастика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психологическую разгрузку под приятное музыкальное сопровождение; отвлечь детей от умственного процесса,  подготовить к дальнейшей активной работе.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img-fotki.yandex.ru/get/4424/47407354.3eb/0_ad471_d84a2a28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583074"/>
            <a:ext cx="4526291" cy="3600400"/>
          </a:xfrm>
          <a:prstGeom prst="rect">
            <a:avLst/>
          </a:prstGeom>
          <a:noFill/>
        </p:spPr>
      </p:pic>
      <p:pic>
        <p:nvPicPr>
          <p:cNvPr id="2" name="лепим лепи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15644" y="5878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836712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Общий итог: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3528392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становятся терпимее по отношению друг к другу, прислушиваются к мнению других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212976"/>
            <a:ext cx="352839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 время игрового подхода к подаче материала, интерес у детей к обучению растет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352839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происходит процесс самовоспитания и самоконтроля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124744"/>
            <a:ext cx="3528392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Дети осознают плюсы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командной работы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5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2fa/00026071-2d563bf0/img37.jpg"/>
          <p:cNvPicPr>
            <a:picLocks noChangeAspect="1" noChangeArrowheads="1"/>
          </p:cNvPicPr>
          <p:nvPr/>
        </p:nvPicPr>
        <p:blipFill>
          <a:blip r:embed="rId3" cstate="print"/>
          <a:srcRect l="8263" t="22700" r="6688" b="5901"/>
          <a:stretch>
            <a:fillRect/>
          </a:stretch>
        </p:blipFill>
        <p:spPr bwMode="auto">
          <a:xfrm>
            <a:off x="827584" y="764704"/>
            <a:ext cx="77768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nfosee.ru/upload/2016/02/Cartoon-sun-with-spring-vector-background-04.jpg"/>
          <p:cNvPicPr>
            <a:picLocks noChangeAspect="1" noChangeArrowheads="1"/>
          </p:cNvPicPr>
          <p:nvPr/>
        </p:nvPicPr>
        <p:blipFill>
          <a:blip r:embed="rId4" cstate="print"/>
          <a:srcRect l="3682" t="10428" r="43546" b="21795"/>
          <a:stretch>
            <a:fillRect/>
          </a:stretch>
        </p:blipFill>
        <p:spPr bwMode="auto">
          <a:xfrm>
            <a:off x="755576" y="3717032"/>
            <a:ext cx="2376264" cy="215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5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8280920" cy="23042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 знать, что такое человек и какую цель мы ставим перед собой при его воспитании</a:t>
            </a:r>
          </a:p>
        </p:txBody>
      </p:sp>
      <p:pic>
        <p:nvPicPr>
          <p:cNvPr id="11266" name="Picture 2" descr="https://files2.geometria.ru/pics/original/059/043/5904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3449960" cy="3449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5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58"/>
            <a:ext cx="9151811" cy="68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способствовать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развитию и воспитанию в ребенке благородного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деал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воспитания – самовоспитание. </a:t>
            </a:r>
          </a:p>
        </p:txBody>
      </p:sp>
    </p:spTree>
    <p:extLst>
      <p:ext uri="{BB962C8B-B14F-4D97-AF65-F5344CB8AC3E}">
        <p14:creationId xmlns:p14="http://schemas.microsoft.com/office/powerpoint/2010/main" val="9334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908720"/>
            <a:ext cx="7776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природе любого ребенка заложены «природные движущие силы», которые управляют его устремлениями и действиями</a:t>
            </a:r>
          </a:p>
          <a:p>
            <a:endParaRPr lang="ru-RU" dirty="0" smtClean="0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971600" y="2348880"/>
            <a:ext cx="2808312" cy="1656184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Страсть к развитию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771800" y="3645024"/>
            <a:ext cx="2808312" cy="1656184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Страсть к  взрослению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644008" y="4797152"/>
            <a:ext cx="2808312" cy="1656184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Страсть к  свободе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>
            <a:off x="4283968" y="2420888"/>
            <a:ext cx="3888432" cy="3529746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4" y="2420888"/>
            <a:ext cx="1944216" cy="17281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Ситуация успеха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rhivurokov.ru/kopilka/uploads/user_file_570b86a351f26/img_user_file_570b86a351f26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7768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и методы гуманно-личностной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педагогики</a:t>
            </a:r>
            <a:endParaRPr lang="ru-RU" dirty="0"/>
          </a:p>
          <a:p>
            <a:r>
              <a:rPr lang="ru-RU" b="1" dirty="0"/>
              <a:t>Методы: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Проблемный метод.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Индивидуальный и дифференцированный подход в обучении.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в группах, парах.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с портфолио.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0904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Урок-дискуссия.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Урок-игра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КВН.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беседа.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экскурсия.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Интегрированный урок.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концерт.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спектакль.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 – размышление.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 descr="https://ds04.infourok.ru/uploads/ex/05c6/00076c4d-a68edfa2/hello_html_62fff9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07" y="3284984"/>
            <a:ext cx="3744416" cy="252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2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box.ru/wallpapers/preview/201303/dfee43e3cd7e2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179512" y="260648"/>
            <a:ext cx="5256584" cy="32403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Урок математики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во 2 классе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netrik.com/images/snowflake-wallpaper-25.jpg"/>
          <p:cNvPicPr>
            <a:picLocks noChangeAspect="1" noChangeArrowheads="1"/>
          </p:cNvPicPr>
          <p:nvPr/>
        </p:nvPicPr>
        <p:blipFill>
          <a:blip r:embed="rId2" cstate="print"/>
          <a:srcRect b="19151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Блиц - опрос</a:t>
            </a:r>
          </a:p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быстро и компактно закрепить пройденный материал. Активизировать работу класса.</a:t>
            </a:r>
          </a:p>
        </p:txBody>
      </p:sp>
      <p:pic>
        <p:nvPicPr>
          <p:cNvPr id="4" name="Рисунок 3" descr="http://fanread.ru/store/book/pictures/4/?src=9944868&amp;i=28&amp;ext=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304256" cy="2082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netrik.com/images/snowflake-wallpaper-25.jpg"/>
          <p:cNvPicPr>
            <a:picLocks noChangeAspect="1" noChangeArrowheads="1"/>
          </p:cNvPicPr>
          <p:nvPr/>
        </p:nvPicPr>
        <p:blipFill>
          <a:blip r:embed="rId2" cstate="print"/>
          <a:srcRect b="19151"/>
          <a:stretch>
            <a:fillRect/>
          </a:stretch>
        </p:blipFill>
        <p:spPr bwMode="auto">
          <a:xfrm>
            <a:off x="0" y="188640"/>
            <a:ext cx="9144000" cy="6381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Работа в группе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договариваться, быстро реагировать на поставленные вопросы; развивать умение работы в команде; создать равные условия для каждого ученика, чтобы каждый себя чувствовал важной частью учебного процесса;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воспитывать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дружный коллектив,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творческое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мышление у ребят.</a:t>
            </a:r>
          </a:p>
        </p:txBody>
      </p:sp>
      <p:pic>
        <p:nvPicPr>
          <p:cNvPr id="5" name="Рисунок 8" descr="Описание: http://www.playcast.ru/uploads/2012/01/23/30306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2101182" cy="190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2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241</Words>
  <Application>Microsoft Office PowerPoint</Application>
  <PresentationFormat>Экран (4:3)</PresentationFormat>
  <Paragraphs>62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Julia</cp:lastModifiedBy>
  <cp:revision>18</cp:revision>
  <dcterms:created xsi:type="dcterms:W3CDTF">2018-02-04T15:42:00Z</dcterms:created>
  <dcterms:modified xsi:type="dcterms:W3CDTF">2020-06-01T06:53:11Z</dcterms:modified>
</cp:coreProperties>
</file>