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1" r:id="rId4"/>
    <p:sldId id="260" r:id="rId5"/>
    <p:sldId id="265" r:id="rId6"/>
    <p:sldId id="262" r:id="rId7"/>
    <p:sldId id="267" r:id="rId8"/>
    <p:sldId id="263" r:id="rId9"/>
    <p:sldId id="266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EDBEC-D44B-4206-BE57-F3DDDBB1AADA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26233-90B4-42D7-BDF4-4BE38501DB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26233-90B4-42D7-BDF4-4BE38501DB0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BFD3F1-A279-4D17-8103-705C5A604039}" type="datetimeFigureOut">
              <a:rPr lang="ru-RU" smtClean="0"/>
              <a:t>18.09.2025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2343CF-3DEA-4D92-8FAB-76FD160049A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Целесообразность использования драгоценных металлов в качестве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электропроводников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Выполнил: мастер производственного обучения ФСИН России по Костромской области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Варзин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Ю.В.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ФКП образовательное учреждение №61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Кострома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2023-2024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agmpportal.kz/wp-content/uploads/2016/07/serebrjanye-slitki-i-monety-1.jpg"/>
          <p:cNvPicPr>
            <a:picLocks noChangeAspect="1" noChangeArrowheads="1"/>
          </p:cNvPicPr>
          <p:nvPr/>
        </p:nvPicPr>
        <p:blipFill>
          <a:blip r:embed="rId2" cstate="print">
            <a:lum bright="16000" contrast="17000"/>
          </a:blip>
          <a:srcRect/>
          <a:stretch>
            <a:fillRect/>
          </a:stretch>
        </p:blipFill>
        <p:spPr bwMode="auto">
          <a:xfrm>
            <a:off x="2267744" y="2996952"/>
            <a:ext cx="4493299" cy="2808312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Применение других драгоценных металлов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820472" cy="43251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высокое сопротивление коррозии и потускнению имеют золото, платина и сплавы на их основе.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легирующие добавки к золоту — серебро, платина, никель и цирконий; к платине — рутений, осмий, иридий и вольфрам; к палладию — серебро.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наиболее ответственных случаях применяют сплавы платины с иридием (от 5 до 30%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золота с никелем и цирконием. Контакты из этих сплавав дают малую эрозию и имеют весьма высокое сопротивление коррозии.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AutoShape 2" descr="http://img.diytrade.com/smimg/728747/26315040-2660183-0/Brass_bolts_Brass_screws_Brass_threaded_rods_Brass_fasteners_Brass_auto_part/9b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://img.diytrade.com/smimg/728747/26315040-2660183-0/Brass_bolts_Brass_screws_Brass_threaded_rods_Brass_fasteners_Brass_auto_part/9b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://img.diytrade.com/smimg/728747/26315040-2660183-0/Brass_bolts_Brass_screws_Brass_threaded_rods_Brass_fasteners_Brass_auto_part/9b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://luxediamond.ru/wp-content/uploads/2017/02/zoloto-radiodetalej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77072"/>
            <a:ext cx="3744416" cy="2493782"/>
          </a:xfrm>
          <a:prstGeom prst="rect">
            <a:avLst/>
          </a:prstGeom>
          <a:noFill/>
        </p:spPr>
      </p:pic>
      <p:pic>
        <p:nvPicPr>
          <p:cNvPr id="34828" name="Picture 12" descr="http://elektronik-hurdaci.com/wp-content/uploads/2015/01/banner9-67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4130300" cy="1849388"/>
          </a:xfrm>
          <a:prstGeom prst="rect">
            <a:avLst/>
          </a:prstGeom>
          <a:noFill/>
        </p:spPr>
      </p:pic>
      <p:pic>
        <p:nvPicPr>
          <p:cNvPr id="34826" name="Picture 10" descr="http://img13.deviantart.net/f8bb/i/2007/267/6/6/processor_gold_pins_macro_by_arminotau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2"/>
            <a:ext cx="1852150" cy="1389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lom-medi.ru/photo/259.jpg"/>
          <p:cNvPicPr>
            <a:picLocks noChangeAspect="1" noChangeArrowheads="1"/>
          </p:cNvPicPr>
          <p:nvPr/>
        </p:nvPicPr>
        <p:blipFill>
          <a:blip r:embed="rId2" cstate="print">
            <a:lum contrast="35000"/>
          </a:blip>
          <a:srcRect/>
          <a:stretch>
            <a:fillRect/>
          </a:stretch>
        </p:blipFill>
        <p:spPr bwMode="auto">
          <a:xfrm>
            <a:off x="1763688" y="836712"/>
            <a:ext cx="5715000" cy="5133975"/>
          </a:xfrm>
          <a:prstGeom prst="rect">
            <a:avLst/>
          </a:prstGeom>
          <a:noFill/>
        </p:spPr>
      </p:pic>
      <p:pic>
        <p:nvPicPr>
          <p:cNvPr id="39940" name="Picture 4" descr="https://static8.depositphotos.com/1338574/829/i/950/depositphotos_8293088-stock-photo-smiley-face-in-gold.jpg"/>
          <p:cNvPicPr>
            <a:picLocks noChangeAspect="1" noChangeArrowheads="1"/>
          </p:cNvPicPr>
          <p:nvPr/>
        </p:nvPicPr>
        <p:blipFill>
          <a:blip r:embed="rId3" cstate="print">
            <a:lum contrast="32000"/>
          </a:blip>
          <a:srcRect/>
          <a:stretch>
            <a:fillRect/>
          </a:stretch>
        </p:blipFill>
        <p:spPr bwMode="auto">
          <a:xfrm>
            <a:off x="3419872" y="2204864"/>
            <a:ext cx="2274714" cy="2274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bavariaplus-remont.ru/upload/iblock/6e7/6e799c177bb7a93f2cc5c4fe1a20980e.jpg"/>
          <p:cNvPicPr>
            <a:picLocks noChangeAspect="1" noChangeArrowheads="1"/>
          </p:cNvPicPr>
          <p:nvPr/>
        </p:nvPicPr>
        <p:blipFill>
          <a:blip r:embed="rId2" cstate="print"/>
          <a:srcRect t="36936" b="35218"/>
          <a:stretch>
            <a:fillRect/>
          </a:stretch>
        </p:blipFill>
        <p:spPr bwMode="auto">
          <a:xfrm>
            <a:off x="539552" y="3717032"/>
            <a:ext cx="3635896" cy="1012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53792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Металлы - электропроводники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676456" cy="432511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Самые лучшие проводники электричества — металлы. Хорошей электропроводностью металлы  обязаны свободным электронам. Но не все металлы используют для изготовления проводов, клемм, контактов, печатных плат и т. д. Определить самый электропроводный металл в мире помогает физическая величина, называемая электрической проводимостью. Понятие проводимости обратно электрическому сопротивлению. </a:t>
            </a:r>
          </a:p>
          <a:p>
            <a:pPr algn="just">
              <a:lnSpc>
                <a:spcPct val="11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Си́менс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(русское обозначение: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международное обозначение: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 — единица измерения электрической проводимости в Международной  системе единиц (СИ), величина, обратная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определению сименс равен электрической проводимости проводника (участка электрической цепи), сопротивление которого составляет 1 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electric-tolk.ru/wp-content/uploads/2017/06/htmlimage-39.jpg"/>
          <p:cNvPicPr>
            <a:picLocks noChangeAspect="1" noChangeArrowheads="1"/>
          </p:cNvPicPr>
          <p:nvPr/>
        </p:nvPicPr>
        <p:blipFill>
          <a:blip r:embed="rId3" cstate="print"/>
          <a:srcRect t="24189" b="21165"/>
          <a:stretch>
            <a:fillRect/>
          </a:stretch>
        </p:blipFill>
        <p:spPr bwMode="auto">
          <a:xfrm>
            <a:off x="3923928" y="3501008"/>
            <a:ext cx="4752528" cy="1266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thumbs.dreamstime.com/z/isolated-3d-model-crystal-lattice-copper-8059539.jpg"/>
          <p:cNvPicPr>
            <a:picLocks noChangeAspect="1" noChangeArrowheads="1"/>
          </p:cNvPicPr>
          <p:nvPr/>
        </p:nvPicPr>
        <p:blipFill>
          <a:blip r:embed="rId2" cstate="print"/>
          <a:srcRect l="16136" t="2662" r="7414" b="12510"/>
          <a:stretch>
            <a:fillRect/>
          </a:stretch>
        </p:blipFill>
        <p:spPr bwMode="auto">
          <a:xfrm>
            <a:off x="1259632" y="3933056"/>
            <a:ext cx="2592287" cy="23564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066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Факторы, влияющие на проводимость металлов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268760"/>
            <a:ext cx="9073008" cy="43251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Чистые металлы всегда проводят электрический ток лучше, чем их сплавы. Атомы элементов, составляющих примеси, вклиниваются в кристаллическую решётку металла и нарушают её правильность. В результате решётка становится более серьёзной преградой для электронного потока. Снижается проводимость и при повышении температуры окружающей среды. Электропроводность металла зависит также и от характера его обработки. После прокатки, волочения или обработки резанием электропроводность металла понижается. Это связано с искажением кристаллической решётки при обработке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biblo-ok.ru/referat-ok/images/image-m7f40fe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672408" cy="2664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 лучших проводников - металлов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460851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металла, имеющие практическое значение для их применения в качестве электропроводников распределяются в следующем порядке относительно величины удельной проводимости, измеряемой в См/м: </a:t>
            </a: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Серебро - 62 500 000. </a:t>
            </a: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Медь – 59 500 000. </a:t>
            </a: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Золото – 45 500 000. </a:t>
            </a: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Алюминий - 38 000 000. </a:t>
            </a:r>
          </a:p>
          <a:p>
            <a:pPr algn="just">
              <a:lnSpc>
                <a:spcPct val="12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Платина - </a:t>
            </a:r>
            <a:r>
              <a:rPr lang="ru-RU" sz="2400" dirty="0" smtClean="0"/>
              <a:t>9 350 000.</a:t>
            </a: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 – 3.</a:t>
            </a:r>
          </a:p>
        </p:txBody>
      </p:sp>
      <p:pic>
        <p:nvPicPr>
          <p:cNvPr id="4" name="Picture 2" descr="http://gochemless.com/wp-content/uploads/2012/12/Element_Ag.jpg"/>
          <p:cNvPicPr>
            <a:picLocks noChangeAspect="1" noChangeArrowheads="1"/>
          </p:cNvPicPr>
          <p:nvPr/>
        </p:nvPicPr>
        <p:blipFill>
          <a:blip r:embed="rId2" cstate="print">
            <a:lum contrast="2000"/>
          </a:blip>
          <a:srcRect l="14630" t="9215" r="13899" b="15797"/>
          <a:stretch>
            <a:fillRect/>
          </a:stretch>
        </p:blipFill>
        <p:spPr bwMode="auto">
          <a:xfrm>
            <a:off x="3707904" y="3284984"/>
            <a:ext cx="1408096" cy="1231473"/>
          </a:xfrm>
          <a:prstGeom prst="rect">
            <a:avLst/>
          </a:prstGeom>
          <a:noFill/>
        </p:spPr>
      </p:pic>
      <p:pic>
        <p:nvPicPr>
          <p:cNvPr id="5" name="Picture 4" descr="https://s.pfst.net/2013.02/195876888063bf108877ec56e906629c2949362e897_b.jpg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15118" t="6803" r="14488" b="13606"/>
          <a:stretch>
            <a:fillRect/>
          </a:stretch>
        </p:blipFill>
        <p:spPr bwMode="auto">
          <a:xfrm>
            <a:off x="6156176" y="3212976"/>
            <a:ext cx="1381098" cy="1301272"/>
          </a:xfrm>
          <a:prstGeom prst="rect">
            <a:avLst/>
          </a:prstGeom>
          <a:noFill/>
        </p:spPr>
      </p:pic>
      <p:pic>
        <p:nvPicPr>
          <p:cNvPr id="6" name="Picture 6" descr="Aluminum form Periodic Table of Elements"/>
          <p:cNvPicPr>
            <a:picLocks noChangeAspect="1" noChangeArrowheads="1"/>
          </p:cNvPicPr>
          <p:nvPr/>
        </p:nvPicPr>
        <p:blipFill>
          <a:blip r:embed="rId4" cstate="print">
            <a:lum contrast="4000"/>
          </a:blip>
          <a:srcRect l="16378" t="9071" r="15748" b="15874"/>
          <a:stretch>
            <a:fillRect/>
          </a:stretch>
        </p:blipFill>
        <p:spPr bwMode="auto">
          <a:xfrm>
            <a:off x="7452320" y="3717032"/>
            <a:ext cx="1379272" cy="1270963"/>
          </a:xfrm>
          <a:prstGeom prst="rect">
            <a:avLst/>
          </a:prstGeom>
          <a:noFill/>
        </p:spPr>
      </p:pic>
      <p:pic>
        <p:nvPicPr>
          <p:cNvPr id="7" name="Picture 8" descr="Copper form Periodic Table of Elements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 l="18268" t="9827" r="17638" b="16630"/>
          <a:stretch>
            <a:fillRect/>
          </a:stretch>
        </p:blipFill>
        <p:spPr bwMode="auto">
          <a:xfrm>
            <a:off x="5076056" y="3861048"/>
            <a:ext cx="1223809" cy="117016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67544" y="5373216"/>
            <a:ext cx="8352928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Серебро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820472" cy="333981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электропроводный металл, если измерять данный показатель при комнатной температуре (+20 °C), - серебро.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подобно золоту, оно используется для организации электрической сети лишь в особых специфических случаях (например серебряное напыление предохраняет контактные группы от окисления). Причина редкого использования – высокая стоимость. </a:t>
            </a:r>
          </a:p>
          <a:p>
            <a:endParaRPr lang="ru-RU" dirty="0"/>
          </a:p>
        </p:txBody>
      </p:sp>
      <p:pic>
        <p:nvPicPr>
          <p:cNvPr id="4" name="Picture 6" descr="http://i.ebayimg.com/images/i/381386660086-0-1/s-l1000.jpg"/>
          <p:cNvPicPr>
            <a:picLocks noChangeAspect="1" noChangeArrowheads="1"/>
          </p:cNvPicPr>
          <p:nvPr/>
        </p:nvPicPr>
        <p:blipFill>
          <a:blip r:embed="rId3" cstate="print">
            <a:lum contrast="28000"/>
          </a:blip>
          <a:srcRect/>
          <a:stretch>
            <a:fillRect/>
          </a:stretch>
        </p:blipFill>
        <p:spPr bwMode="auto">
          <a:xfrm>
            <a:off x="5436096" y="4005064"/>
            <a:ext cx="3168352" cy="20530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</p:pic>
      <p:pic>
        <p:nvPicPr>
          <p:cNvPr id="5" name="Picture 8" descr="http://s019.radikal.ru/i642/1401/ed/c76da92059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3168352" cy="181342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</p:pic>
      <p:pic>
        <p:nvPicPr>
          <p:cNvPr id="6" name="Picture 12" descr="https://a.d-cd.net/23c24acs-960.jpg"/>
          <p:cNvPicPr>
            <a:picLocks noChangeAspect="1" noChangeArrowheads="1"/>
          </p:cNvPicPr>
          <p:nvPr/>
        </p:nvPicPr>
        <p:blipFill>
          <a:blip r:embed="rId5" cstate="print">
            <a:lum bright="-6000" contrast="10000"/>
          </a:blip>
          <a:srcRect l="6810" t="7895" r="4767" b="5921"/>
          <a:stretch>
            <a:fillRect/>
          </a:stretch>
        </p:blipFill>
        <p:spPr bwMode="auto">
          <a:xfrm>
            <a:off x="3635896" y="4581128"/>
            <a:ext cx="1712905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Серебро в электрических контактах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769152" cy="352839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Электрические контакты ответственного назначения, если требуется надежность и долговечность, отсутствие окисления и потускнения, малая испаряемость и высокая термическая стойкость, изготовляют обычно, из благородных металлов (серебра, золота, платины и палладия) и их сплавов.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Серебро в чистом виде и в сплавах широко применяют как контактный материал в электротехнике, радиоэлектронике и т. п. Серебро имеет максимальную среди всех металлов электропроводность, высокую кислотоупорность и отличную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деформируемость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4" descr="https://media2.24aul.ru/imgs/58f47006231edecdfcf78f07/"/>
          <p:cNvPicPr>
            <a:picLocks noChangeAspect="1" noChangeArrowheads="1"/>
          </p:cNvPicPr>
          <p:nvPr/>
        </p:nvPicPr>
        <p:blipFill>
          <a:blip r:embed="rId2" cstate="print">
            <a:lum bright="9000" contrast="31000"/>
          </a:blip>
          <a:srcRect/>
          <a:stretch>
            <a:fillRect/>
          </a:stretch>
        </p:blipFill>
        <p:spPr bwMode="auto">
          <a:xfrm>
            <a:off x="5652120" y="4005064"/>
            <a:ext cx="2799465" cy="23762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3933056"/>
            <a:ext cx="4716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Недостатком серебра как контактного материала является незначительная твердость, низкая температура плавления. В некоторых случаях из-за низкой твердости и легкоплавкости серебряные контакты свариваются и при постоянном токе образуют пики и кратеры.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2304256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контактов наиболее целесообразно использовать покрытые гальваническим путем (толщина слоя серебра 5—20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мкм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цветные металлы и сплавы (медь, латунь, фосфористая, бериллиевая и другие бронзы).</a:t>
            </a:r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38914" name="Picture 2" descr="http://www.tokelectro.ru/upload/iblock/a77/a77c8f4d9ea8c091cb7cce13ca033f6a.jpg"/>
          <p:cNvPicPr>
            <a:picLocks noChangeAspect="1" noChangeArrowheads="1"/>
          </p:cNvPicPr>
          <p:nvPr/>
        </p:nvPicPr>
        <p:blipFill>
          <a:blip r:embed="rId2" cstate="print">
            <a:lum bright="-12000" contrast="21000"/>
          </a:blip>
          <a:srcRect l="9080" t="10124" r="9080" b="13123"/>
          <a:stretch>
            <a:fillRect/>
          </a:stretch>
        </p:blipFill>
        <p:spPr bwMode="auto">
          <a:xfrm>
            <a:off x="5004048" y="2492896"/>
            <a:ext cx="3384376" cy="1874729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</p:pic>
      <p:sp>
        <p:nvSpPr>
          <p:cNvPr id="38916" name="AutoShape 4" descr="http://img.weiku.com/waterpicture/2011/10/19/4/Composite_Contact_Rivet_634545947779155389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://img.weiku.com/waterpicture/2011/10/19/4/Composite_Contact_Rivet_634545947779155389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3914005" cy="2617491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</p:pic>
      <p:pic>
        <p:nvPicPr>
          <p:cNvPr id="38920" name="Picture 8" descr="http://powerportal.ru/user_content/926_8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653136"/>
            <a:ext cx="2304256" cy="1367193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52928" cy="1066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Свойства сплавов сплавов на основе серебра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820472" cy="489654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Добавление меди к серебру повышает твердость, стойкость к износу, перенос металла, незначительно снижает электропроводность и уменьшает кислотоупорность.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Введение кадмия повышает стойкость к сварке.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Добавкой 0,1%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получают мелкозернистое серебро, что снижает его склонность к сварке. Так как никель не растворяется в серебре, то тепло- и электропроводность остаются высокими. С увеличением содержания никеля повышается стойкость к износу, сварке и переносу материала. Однако с повышением содержания никеля увеличивается переходное сопротивление и уменьшается электропроводность. Подобные сплавы применяются для контактов, реле, регуляторов напряжения и переключателей максимального тока.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Сплавы серебра с вольфрамом имеют высокую стойкость против сварки. Сплав с 30% W применяют для реле и разрывных контактов, с 60% — для переключателей мощности, с 70—75% W — для защитных переключателей.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Серебро с углеродом выдерживает высокие токи короткого замыкания без сваривания, но имеют незначительную стойкость к обгоранию. Стойкость к обгоранию можно повысить введением вольфрама и никеля.</a:t>
            </a:r>
          </a:p>
          <a:p>
            <a:endParaRPr lang="ru-RU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3681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Считается, что обгорание контактов, так же как у других сплавов, наименьшее, если поверхность контакта перпендикулярна направлению проката.</a:t>
            </a:r>
          </a:p>
          <a:p>
            <a:endParaRPr lang="ru-RU" dirty="0"/>
          </a:p>
        </p:txBody>
      </p:sp>
      <p:pic>
        <p:nvPicPr>
          <p:cNvPr id="35844" name="Picture 4" descr="https://im0-tub-ru.yandex.net/i?id=5a5e8ea849c89f75093e078a40690542&amp;n=13"/>
          <p:cNvPicPr>
            <a:picLocks noChangeAspect="1" noChangeArrowheads="1"/>
          </p:cNvPicPr>
          <p:nvPr/>
        </p:nvPicPr>
        <p:blipFill>
          <a:blip r:embed="rId2" cstate="print">
            <a:lum bright="-21000" contrast="74000"/>
          </a:blip>
          <a:srcRect/>
          <a:stretch>
            <a:fillRect/>
          </a:stretch>
        </p:blipFill>
        <p:spPr bwMode="auto">
          <a:xfrm>
            <a:off x="755576" y="2204864"/>
            <a:ext cx="3790950" cy="3048001"/>
          </a:xfrm>
          <a:prstGeom prst="rect">
            <a:avLst/>
          </a:prstGeom>
          <a:noFill/>
        </p:spPr>
      </p:pic>
      <p:sp>
        <p:nvSpPr>
          <p:cNvPr id="35846" name="AutoShape 6" descr="https://cargotogo.com/u/2048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http://roscm.ru/upload/iblock/a47/a47a3ea6cf719d77544c1533ba658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48880"/>
            <a:ext cx="2918922" cy="1938165"/>
          </a:xfrm>
          <a:prstGeom prst="rect">
            <a:avLst/>
          </a:prstGeom>
          <a:noFill/>
        </p:spPr>
      </p:pic>
      <p:pic>
        <p:nvPicPr>
          <p:cNvPr id="35852" name="Picture 12" descr="http://www.janscopper.com/prd/copper-square-b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564904"/>
            <a:ext cx="2016224" cy="2109021"/>
          </a:xfrm>
          <a:prstGeom prst="rect">
            <a:avLst/>
          </a:prstGeom>
          <a:noFill/>
        </p:spPr>
      </p:pic>
      <p:pic>
        <p:nvPicPr>
          <p:cNvPr id="35848" name="Picture 8" descr="http://russkijmetall.ru/sites/default/files/mednyj_prof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365104"/>
            <a:ext cx="3087982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11126</TotalTime>
  <Words>674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Georgia</vt:lpstr>
      <vt:lpstr>Times New Roman</vt:lpstr>
      <vt:lpstr>Trebuchet MS</vt:lpstr>
      <vt:lpstr>Wingdings 2</vt:lpstr>
      <vt:lpstr>Городская</vt:lpstr>
      <vt:lpstr>Целесообразность использования драгоценных металлов в качестве электропроводников Выполнил: мастер производственного обучения ФСИН России по Костромской области Варзин Ю.В.   ФКП образовательное учреждение №61 Кострома 2023-2024</vt:lpstr>
      <vt:lpstr>Металлы - электропроводники</vt:lpstr>
      <vt:lpstr>Факторы, влияющие на проводимость металлов</vt:lpstr>
      <vt:lpstr>Топ лучших проводников - металлов</vt:lpstr>
      <vt:lpstr>Серебро</vt:lpstr>
      <vt:lpstr>Серебро в электрических контактах </vt:lpstr>
      <vt:lpstr>Презентация PowerPoint</vt:lpstr>
      <vt:lpstr>Свойства сплавов сплавов на основе серебра</vt:lpstr>
      <vt:lpstr>Презентация PowerPoint</vt:lpstr>
      <vt:lpstr>Применение других драгоценных металлов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Целесообразность использования драгоценных металлов в качестве электропроводников</dc:title>
  <dc:creator>Windows User</dc:creator>
  <cp:lastModifiedBy>Юрий Викторович</cp:lastModifiedBy>
  <cp:revision>76</cp:revision>
  <dcterms:created xsi:type="dcterms:W3CDTF">2017-10-10T16:22:10Z</dcterms:created>
  <dcterms:modified xsi:type="dcterms:W3CDTF">2025-09-18T13:56:54Z</dcterms:modified>
</cp:coreProperties>
</file>