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2" d="100"/>
          <a:sy n="92" d="100"/>
        </p:scale>
        <p:origin x="307"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48B67C-DEFA-48B6-B7BF-7BA858F46A62}"/>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D739EF7D-3B08-4207-84D0-897D8256B7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5633F8C2-6466-481B-8D91-257237745F85}"/>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5" name="Нижний колонтитул 4">
            <a:extLst>
              <a:ext uri="{FF2B5EF4-FFF2-40B4-BE49-F238E27FC236}">
                <a16:creationId xmlns:a16="http://schemas.microsoft.com/office/drawing/2014/main" id="{A4955B8D-EB41-4436-8A18-6D33DF98058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C40A3C0-F553-4D0B-8E46-D14DC7965E32}"/>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2313264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3D1073-81C6-4FC2-BCE0-C7C223FD815B}"/>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9BFC503A-9E0D-4F97-BF89-9D8A459E298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466DDE2-98CD-418D-8F88-8AB7B4A4E1FA}"/>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5" name="Нижний колонтитул 4">
            <a:extLst>
              <a:ext uri="{FF2B5EF4-FFF2-40B4-BE49-F238E27FC236}">
                <a16:creationId xmlns:a16="http://schemas.microsoft.com/office/drawing/2014/main" id="{CD5A1E19-CAC2-42C8-AFCB-CFAF8BFCC7D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D06E6DC-7A34-4945-A8C8-4DB6E8AE1E67}"/>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1353596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7EB3964-C00B-441C-8B99-13924E80DF50}"/>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F3021B1D-1C55-4EBC-AD2A-3E32FD37CDD9}"/>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61BAA00-A578-4A39-A070-5AC540E09086}"/>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5" name="Нижний колонтитул 4">
            <a:extLst>
              <a:ext uri="{FF2B5EF4-FFF2-40B4-BE49-F238E27FC236}">
                <a16:creationId xmlns:a16="http://schemas.microsoft.com/office/drawing/2014/main" id="{B0F06747-C934-4936-9526-30E08674110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B1E4190-629A-4A8C-8E1C-8EC41B080BA7}"/>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37938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E3DBC9-B22B-4984-9AD7-D411FD78502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9A6787B3-234E-4F1F-AE54-906CABFD276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DA0A7B4-A793-4D22-ABCA-E99F5982886A}"/>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5" name="Нижний колонтитул 4">
            <a:extLst>
              <a:ext uri="{FF2B5EF4-FFF2-40B4-BE49-F238E27FC236}">
                <a16:creationId xmlns:a16="http://schemas.microsoft.com/office/drawing/2014/main" id="{BD39E3F2-CA8A-4630-834D-FD706A47556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2B62D28-5FAC-4D2F-95CC-20CE4A55FAC4}"/>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3541224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C789CB-9C98-4C19-A387-7CBB02C20EA9}"/>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33A6DE32-6F92-4F7B-A95C-B31876C602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E77F7BD4-A3A5-4C6F-9DDF-C8545C62E249}"/>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5" name="Нижний колонтитул 4">
            <a:extLst>
              <a:ext uri="{FF2B5EF4-FFF2-40B4-BE49-F238E27FC236}">
                <a16:creationId xmlns:a16="http://schemas.microsoft.com/office/drawing/2014/main" id="{49A9239A-53B5-40D5-ACB7-D1EA13E20D2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3E63EB9-7B37-46DF-AFDF-796076059B2A}"/>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3529067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EBFF5B-601D-4CF5-A3B5-B282AABAC12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98B4D9AE-4C51-4E47-A4DB-E670EE3A5FD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93E9E91C-F642-4BF9-AD0F-E2A52A2DBC79}"/>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5CD0856-C544-4BE9-B916-5B610F08FE65}"/>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6" name="Нижний колонтитул 5">
            <a:extLst>
              <a:ext uri="{FF2B5EF4-FFF2-40B4-BE49-F238E27FC236}">
                <a16:creationId xmlns:a16="http://schemas.microsoft.com/office/drawing/2014/main" id="{53D89FBC-BD29-4C93-BD0A-74B9C3D6496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EB6FDF6-5B6E-40CD-A83F-709D2C421EF3}"/>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3062418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5328D6-9945-4A5C-BD42-473B1800DEF9}"/>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2C4BCAA2-014E-4C30-B67E-D0C253914D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9DDD775E-C4EB-47DA-860C-7953CDDE9B8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05A87ACD-EF89-44AA-93D9-774DFF77EE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F8B02854-232F-4CC1-BB33-8C4FA331338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8649473-B5A3-4FF1-A91B-810FD4E8C2AD}"/>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8" name="Нижний колонтитул 7">
            <a:extLst>
              <a:ext uri="{FF2B5EF4-FFF2-40B4-BE49-F238E27FC236}">
                <a16:creationId xmlns:a16="http://schemas.microsoft.com/office/drawing/2014/main" id="{2991646B-26DA-4F1C-8F0C-80537150D6FA}"/>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3A831958-E486-43A8-BB21-3F71B2BD096B}"/>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4001950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FBDF66-7590-4C80-AEF1-D3EB1B324CA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FAB9119C-165C-474C-918F-FD573E5689B6}"/>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4" name="Нижний колонтитул 3">
            <a:extLst>
              <a:ext uri="{FF2B5EF4-FFF2-40B4-BE49-F238E27FC236}">
                <a16:creationId xmlns:a16="http://schemas.microsoft.com/office/drawing/2014/main" id="{C74F26A7-A843-4B05-A12C-D632CFA689DB}"/>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F5C497D7-9133-4DF8-BB93-CE39A438E6F4}"/>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785462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3FB96B77-BD4B-469B-8F08-14AD72D43ED1}"/>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3" name="Нижний колонтитул 2">
            <a:extLst>
              <a:ext uri="{FF2B5EF4-FFF2-40B4-BE49-F238E27FC236}">
                <a16:creationId xmlns:a16="http://schemas.microsoft.com/office/drawing/2014/main" id="{6BFA3B2A-DF19-4AF7-8BCB-2CC0C12A0162}"/>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FF1AD716-CA80-40CB-94DF-AD009813D33F}"/>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482287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5E50D3-780C-4877-BE02-064CF7D4671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E8141C35-C489-4F62-BD47-C9B92A5278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DC059208-00DE-41D0-9D95-176789C434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3030425-DB20-42B0-A648-D44F2F059F3A}"/>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6" name="Нижний колонтитул 5">
            <a:extLst>
              <a:ext uri="{FF2B5EF4-FFF2-40B4-BE49-F238E27FC236}">
                <a16:creationId xmlns:a16="http://schemas.microsoft.com/office/drawing/2014/main" id="{C0432D09-4C9E-483A-AE62-E0E550E7DCF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46DF69F-95BE-4E01-86DA-95B510FC898D}"/>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124380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C1DDAE-198F-4CF2-9CE4-288CE136C6B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AF7C8FFC-306E-4C17-84CF-009C111297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AB55C127-82D4-4DA2-A417-119BB7F71F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0113ADF-8B7A-4EFB-BD13-93846A7CBB7A}"/>
              </a:ext>
            </a:extLst>
          </p:cNvPr>
          <p:cNvSpPr>
            <a:spLocks noGrp="1"/>
          </p:cNvSpPr>
          <p:nvPr>
            <p:ph type="dt" sz="half" idx="10"/>
          </p:nvPr>
        </p:nvSpPr>
        <p:spPr/>
        <p:txBody>
          <a:bodyPr/>
          <a:lstStyle/>
          <a:p>
            <a:fld id="{DB799829-729A-4EF9-A2C7-4AF1ADC4FFB0}" type="datetimeFigureOut">
              <a:rPr lang="ru-RU" smtClean="0"/>
              <a:t>22.10.2024</a:t>
            </a:fld>
            <a:endParaRPr lang="ru-RU"/>
          </a:p>
        </p:txBody>
      </p:sp>
      <p:sp>
        <p:nvSpPr>
          <p:cNvPr id="6" name="Нижний колонтитул 5">
            <a:extLst>
              <a:ext uri="{FF2B5EF4-FFF2-40B4-BE49-F238E27FC236}">
                <a16:creationId xmlns:a16="http://schemas.microsoft.com/office/drawing/2014/main" id="{7CD68B3A-940B-4A4D-A675-59FF6B731B8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B8EAD9D-5410-42CB-B201-E3AB7A9AEE82}"/>
              </a:ext>
            </a:extLst>
          </p:cNvPr>
          <p:cNvSpPr>
            <a:spLocks noGrp="1"/>
          </p:cNvSpPr>
          <p:nvPr>
            <p:ph type="sldNum" sz="quarter" idx="12"/>
          </p:nvPr>
        </p:nvSpPr>
        <p:spPr/>
        <p:txBody>
          <a:bodyPr/>
          <a:lstStyle/>
          <a:p>
            <a:fld id="{ECD27C21-8E4E-43CA-8B11-9F4BBCD9BB9F}" type="slidenum">
              <a:rPr lang="ru-RU" smtClean="0"/>
              <a:t>‹#›</a:t>
            </a:fld>
            <a:endParaRPr lang="ru-RU"/>
          </a:p>
        </p:txBody>
      </p:sp>
    </p:spTree>
    <p:extLst>
      <p:ext uri="{BB962C8B-B14F-4D97-AF65-F5344CB8AC3E}">
        <p14:creationId xmlns:p14="http://schemas.microsoft.com/office/powerpoint/2010/main" val="4055549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0" r="-20000"/>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7DDE0E-9AAF-4448-8A47-7C3A3C87F0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4DC5AC2D-BA09-43AC-B050-918BD1ADD0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94F03C-A9DE-45AA-ADFB-6DE862D34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799829-729A-4EF9-A2C7-4AF1ADC4FFB0}" type="datetimeFigureOut">
              <a:rPr lang="ru-RU" smtClean="0"/>
              <a:t>22.10.2024</a:t>
            </a:fld>
            <a:endParaRPr lang="ru-RU"/>
          </a:p>
        </p:txBody>
      </p:sp>
      <p:sp>
        <p:nvSpPr>
          <p:cNvPr id="5" name="Нижний колонтитул 4">
            <a:extLst>
              <a:ext uri="{FF2B5EF4-FFF2-40B4-BE49-F238E27FC236}">
                <a16:creationId xmlns:a16="http://schemas.microsoft.com/office/drawing/2014/main" id="{CA03F1AE-2FF9-4FDD-9463-84C1C0A3B8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16A1D648-A19C-4D14-8CF3-751D5A76A1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D27C21-8E4E-43CA-8B11-9F4BBCD9BB9F}" type="slidenum">
              <a:rPr lang="ru-RU" smtClean="0"/>
              <a:t>‹#›</a:t>
            </a:fld>
            <a:endParaRPr lang="ru-RU"/>
          </a:p>
        </p:txBody>
      </p:sp>
    </p:spTree>
    <p:extLst>
      <p:ext uri="{BB962C8B-B14F-4D97-AF65-F5344CB8AC3E}">
        <p14:creationId xmlns:p14="http://schemas.microsoft.com/office/powerpoint/2010/main" val="3683686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D08117-42A7-4E97-AF56-78F7FCBAD278}"/>
              </a:ext>
            </a:extLst>
          </p:cNvPr>
          <p:cNvSpPr>
            <a:spLocks noGrp="1"/>
          </p:cNvSpPr>
          <p:nvPr>
            <p:ph type="ctrTitle"/>
          </p:nvPr>
        </p:nvSpPr>
        <p:spPr>
          <a:xfrm>
            <a:off x="1299556" y="339294"/>
            <a:ext cx="9144000" cy="689958"/>
          </a:xfrm>
        </p:spPr>
        <p:txBody>
          <a:bodyPr>
            <a:normAutofit fontScale="90000"/>
          </a:bodyPr>
          <a:lstStyle/>
          <a:p>
            <a:r>
              <a:rPr lang="ru-RU" sz="28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Дисциплина «Финансовое право»</a:t>
            </a:r>
            <a:br>
              <a:rPr lang="ru-RU" sz="2800" dirty="0">
                <a:effectLst/>
                <a:latin typeface="Calibri" panose="020F0502020204030204" pitchFamily="34" charset="0"/>
                <a:ea typeface="Calibri" panose="020F0502020204030204" pitchFamily="34" charset="0"/>
                <a:cs typeface="Times New Roman" panose="02020603050405020304" pitchFamily="18" charset="0"/>
              </a:rPr>
            </a:br>
            <a:endParaRPr lang="ru-RU" sz="2800" dirty="0"/>
          </a:p>
        </p:txBody>
      </p:sp>
      <p:sp>
        <p:nvSpPr>
          <p:cNvPr id="3" name="Подзаголовок 2">
            <a:extLst>
              <a:ext uri="{FF2B5EF4-FFF2-40B4-BE49-F238E27FC236}">
                <a16:creationId xmlns:a16="http://schemas.microsoft.com/office/drawing/2014/main" id="{21F00483-29C8-40C7-B135-2DF3FCE8BAEA}"/>
              </a:ext>
            </a:extLst>
          </p:cNvPr>
          <p:cNvSpPr>
            <a:spLocks noGrp="1"/>
          </p:cNvSpPr>
          <p:nvPr>
            <p:ph type="subTitle" idx="1"/>
          </p:nvPr>
        </p:nvSpPr>
        <p:spPr>
          <a:xfrm>
            <a:off x="1931324" y="1773238"/>
            <a:ext cx="9144000" cy="1655762"/>
          </a:xfrm>
        </p:spPr>
        <p:txBody>
          <a:bodyPr/>
          <a:lstStyle/>
          <a:p>
            <a:r>
              <a:rPr lang="ru-RU" sz="3200" b="1" kern="1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Тема 10. Правовые основы денежно-кредитной, инвестиционной и антиинфляционной политики государства (1 часть).</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08787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8EE88E-6CF4-4083-81C4-50BED037D963}"/>
              </a:ext>
            </a:extLst>
          </p:cNvPr>
          <p:cNvSpPr>
            <a:spLocks noGrp="1"/>
          </p:cNvSpPr>
          <p:nvPr>
            <p:ph type="title"/>
          </p:nvPr>
        </p:nvSpPr>
        <p:spPr>
          <a:xfrm>
            <a:off x="116378" y="365125"/>
            <a:ext cx="8212975" cy="5877733"/>
          </a:xfrm>
        </p:spPr>
        <p:txBody>
          <a:bodyPr>
            <a:normAutofit/>
          </a:bodyPr>
          <a:lstStyle/>
          <a:p>
            <a:pPr marR="107950">
              <a:spcBef>
                <a:spcPts val="500"/>
              </a:spcBef>
            </a:pPr>
            <a:r>
              <a:rPr lang="ru-RU" sz="2400" b="1" u="sng"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Центральный банк РФ выполняет следующие ключевые функции:</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C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Монетарная политика</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ЦБ РФ проводит денежно-кредитную политику, цель которой – обеспечить стабильность национальной валюты и низкий уровень инфляции. Это включает управление процентными ставками и контроль за объемом денежной массы.</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C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Регулирование и надзор за финансовыми организациями</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Центральный банк осуществляет лицензирование, контроль и надзор за деятельностью коммерческих банков и других кредитных организаций. Он следит за соблюдением кредитными учреждениями законодательства и нормативных актов, а также поддерживает их финансовую устойчивость.</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95359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845215-1150-4773-975E-40BBBEC46887}"/>
              </a:ext>
            </a:extLst>
          </p:cNvPr>
          <p:cNvSpPr>
            <a:spLocks noGrp="1"/>
          </p:cNvSpPr>
          <p:nvPr>
            <p:ph type="title"/>
          </p:nvPr>
        </p:nvSpPr>
        <p:spPr>
          <a:xfrm>
            <a:off x="548640" y="618980"/>
            <a:ext cx="7664335" cy="5620039"/>
          </a:xfrm>
        </p:spPr>
        <p:txBody>
          <a:bodyPr>
            <a:normAutofit/>
          </a:bodyPr>
          <a:lstStyle/>
          <a:p>
            <a:pPr marR="107950">
              <a:spcBef>
                <a:spcPts val="500"/>
              </a:spcBef>
            </a:pPr>
            <a:r>
              <a:rPr lang="ru-RU" sz="2400" b="1" dirty="0">
                <a:solidFill>
                  <a:srgbClr val="C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Финансовая стабильность</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ЦБ РФ отвечает за поддержание финансовой стабильности, что включает в себя противодействие финансовым кризисам, а также разработку и реализацию мер по предотвращению системных рисков в банковской системе.</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C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Управление золотовалютными резервами</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Центральный банк управляет международными резервами Российской Федерации, что позволяет поддерживать курс рубля и выполнять обязательства по внешним долгам.</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C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Выпуск и организация обращения валюты</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ЦБ РФ имеет эксклюзивное право на выпуск наличной валюты (рубля) и контролирует обращение денежной массы в стране.</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71657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C2BCDA-A96A-4948-A2BD-5D2E52D6D43F}"/>
              </a:ext>
            </a:extLst>
          </p:cNvPr>
          <p:cNvSpPr>
            <a:spLocks noGrp="1"/>
          </p:cNvSpPr>
          <p:nvPr>
            <p:ph type="title"/>
          </p:nvPr>
        </p:nvSpPr>
        <p:spPr>
          <a:xfrm>
            <a:off x="108065" y="365125"/>
            <a:ext cx="8362603" cy="5786293"/>
          </a:xfrm>
        </p:spPr>
        <p:txBody>
          <a:bodyPr>
            <a:noAutofit/>
          </a:bodyPr>
          <a:lstStyle/>
          <a:p>
            <a:pPr marR="107950">
              <a:spcBef>
                <a:spcPts val="500"/>
              </a:spcBef>
            </a:pPr>
            <a:r>
              <a:rPr lang="ru-RU" sz="2400" b="1" u="sng" dirty="0">
                <a:solidFill>
                  <a:srgbClr val="843C0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Структура Центрального банка РФ</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Органы управления</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Центральный банк состоит из нескольких ключевых органов:</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843C0C"/>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843C0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Правление:</a:t>
            </a: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основное решение принимающее тело, ответственное за разработку и реализацию денежно-кредитной политики.</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843C0C"/>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843C0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Председатель Центрального банка:</a:t>
            </a: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осуществляет общее руководство деятельностью ЦБ и представляет его интересы.</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843C0C"/>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843C0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Наблюдательный совет:</a:t>
            </a: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консультативный орган, который способствует разработке общих принципов стратегии и политики.</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Региональные учреждения</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ЦБ РФ имеет свои органы во всех федеральных округах, которые обеспечивают выполнение функций и решений, принятых центральным аппаратом.</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24761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84BDA3-CBC8-4156-8EA3-2217F151DA1D}"/>
              </a:ext>
            </a:extLst>
          </p:cNvPr>
          <p:cNvSpPr>
            <a:spLocks noGrp="1"/>
          </p:cNvSpPr>
          <p:nvPr>
            <p:ph type="title"/>
          </p:nvPr>
        </p:nvSpPr>
        <p:spPr>
          <a:xfrm>
            <a:off x="515389" y="464878"/>
            <a:ext cx="8104909" cy="5345719"/>
          </a:xfrm>
        </p:spPr>
        <p:txBody>
          <a:bodyPr>
            <a:normAutofit/>
          </a:bodyPr>
          <a:lstStyle/>
          <a:p>
            <a:pPr marR="107950">
              <a:spcBef>
                <a:spcPts val="500"/>
              </a:spcBef>
            </a:pPr>
            <a:r>
              <a:rPr lang="ru-RU" sz="2400" b="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Независимость Центрального банка</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Принцип независимости</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Одним из основополагающих принципов деятельности ЦБ РФ является его независимость от политических структур, что гарантирует объективность и результативность принятия решений. ЦБ не имеет право финансировать дефицит государственного бюджета и не подвержен давлению со стороны органов власти.</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Финансовая независимость</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Центральный банк осуществляет свою деятельность на основании бюджета, который формируется из доходов от своей деятельности, включая операции с валютными резервами и процентные ставки по кредитам.</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72014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1AC169-F20F-46CF-B493-F1BBD1A983E2}"/>
              </a:ext>
            </a:extLst>
          </p:cNvPr>
          <p:cNvSpPr>
            <a:spLocks noGrp="1"/>
          </p:cNvSpPr>
          <p:nvPr>
            <p:ph type="title"/>
          </p:nvPr>
        </p:nvSpPr>
        <p:spPr>
          <a:xfrm>
            <a:off x="847898" y="614507"/>
            <a:ext cx="7572894" cy="5204402"/>
          </a:xfrm>
        </p:spPr>
        <p:txBody>
          <a:bodyPr>
            <a:normAutofit/>
          </a:bodyPr>
          <a:lstStyle/>
          <a:p>
            <a:pPr marR="107950">
              <a:spcBef>
                <a:spcPts val="500"/>
              </a:spcBef>
            </a:pPr>
            <a:r>
              <a:rPr lang="ru-RU" sz="2400" b="1" u="sng" dirty="0">
                <a:solidFill>
                  <a:srgbClr val="00B05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Ответственность Центрального банка</a:t>
            </a:r>
            <a:br>
              <a:rPr lang="ru-RU" sz="2400" b="1" u="sng" dirty="0">
                <a:solidFill>
                  <a:srgbClr val="00B05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За экономическую стабильность</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ЦБ РФ несет ответственность за внедрение соблюдения устойчивости финансовой системы и предотвращение кризисов. Однако он не несет прямой ответственности за финансовые результаты банков, которые находятся под его контролем.</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За выполнение функций регулятора</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Центральный банк должен выполнять требования законодательства и нормативных актов, издаваемых в ходе осуществления его функций.</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96970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A364E0-8597-4E54-AF77-5078357D98DF}"/>
              </a:ext>
            </a:extLst>
          </p:cNvPr>
          <p:cNvSpPr>
            <a:spLocks noGrp="1"/>
          </p:cNvSpPr>
          <p:nvPr>
            <p:ph type="title"/>
          </p:nvPr>
        </p:nvSpPr>
        <p:spPr>
          <a:xfrm>
            <a:off x="831273" y="1188720"/>
            <a:ext cx="7922029" cy="3640975"/>
          </a:xfrm>
          <a:solidFill>
            <a:schemeClr val="accent2">
              <a:lumMod val="20000"/>
              <a:lumOff val="80000"/>
            </a:schemeClr>
          </a:solidFill>
          <a:ln>
            <a:solidFill>
              <a:schemeClr val="tx1"/>
            </a:solidFill>
          </a:ln>
        </p:spPr>
        <p:txBody>
          <a:bodyPr>
            <a:noAutofit/>
          </a:bodyPr>
          <a:lstStyle/>
          <a:p>
            <a:pPr algn="ctr"/>
            <a:r>
              <a:rPr lang="ru-RU" sz="2000" b="1" dirty="0">
                <a:solidFill>
                  <a:srgbClr val="000000"/>
                </a:solidFill>
                <a:effectLst/>
                <a:latin typeface="Times New Roman" panose="02020603050405020304" pitchFamily="18" charset="0"/>
                <a:ea typeface="Times New Roman" panose="02020603050405020304" pitchFamily="18" charset="0"/>
              </a:rPr>
              <a:t>Центральный банк Российской Федерации играет ключевую роль в поддержании финансовой стабильности и эффективного функционирования банковской системы. Его независимость и полномочия определяют стабильность экономики страны, способствуя устойчивому развитию. Знание правового положения ЦБ РФ необходимо для понимания динамики финансовой системы и ее взаимодействия с другими секторами экономики. Успешное выполнение функций Центрального банка имеет критическое значение для такого важного аспекта, как доверие к финансовой системе, устанавливая тем самым фундамент для экономического роста и стабильности в стране.</a:t>
            </a:r>
            <a:br>
              <a:rPr lang="ru-RU" sz="2000" dirty="0">
                <a:effectLst/>
                <a:latin typeface="Times New Roman" panose="02020603050405020304" pitchFamily="18" charset="0"/>
                <a:ea typeface="Times New Roman" panose="02020603050405020304" pitchFamily="18" charset="0"/>
              </a:rPr>
            </a:br>
            <a:endParaRPr lang="ru-RU" sz="2000" dirty="0"/>
          </a:p>
        </p:txBody>
      </p:sp>
    </p:spTree>
    <p:extLst>
      <p:ext uri="{BB962C8B-B14F-4D97-AF65-F5344CB8AC3E}">
        <p14:creationId xmlns:p14="http://schemas.microsoft.com/office/powerpoint/2010/main" val="3338351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077106-28D8-492D-ACDD-39979FB46553}"/>
              </a:ext>
            </a:extLst>
          </p:cNvPr>
          <p:cNvSpPr>
            <a:spLocks noGrp="1"/>
          </p:cNvSpPr>
          <p:nvPr>
            <p:ph type="title"/>
          </p:nvPr>
        </p:nvSpPr>
        <p:spPr>
          <a:xfrm>
            <a:off x="464128" y="2434994"/>
            <a:ext cx="10515600" cy="1325563"/>
          </a:xfrm>
        </p:spPr>
        <p:txBody>
          <a:bodyPr>
            <a:normAutofit/>
          </a:bodyPr>
          <a:lstStyle/>
          <a:p>
            <a:r>
              <a:rPr lang="ru-RU" sz="4800" dirty="0">
                <a:solidFill>
                  <a:srgbClr val="C00000"/>
                </a:solidFill>
                <a:latin typeface="Arial Black" panose="020B0A04020102020204" pitchFamily="34" charset="0"/>
              </a:rPr>
              <a:t>СПАСИБО ЗА ВНИМАНИЕ!!!</a:t>
            </a:r>
          </a:p>
        </p:txBody>
      </p:sp>
    </p:spTree>
    <p:extLst>
      <p:ext uri="{BB962C8B-B14F-4D97-AF65-F5344CB8AC3E}">
        <p14:creationId xmlns:p14="http://schemas.microsoft.com/office/powerpoint/2010/main" val="3883427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4B3316-58FE-4646-84C7-CD93F559B7EB}"/>
              </a:ext>
            </a:extLst>
          </p:cNvPr>
          <p:cNvSpPr>
            <a:spLocks noGrp="1"/>
          </p:cNvSpPr>
          <p:nvPr>
            <p:ph type="title"/>
          </p:nvPr>
        </p:nvSpPr>
        <p:spPr>
          <a:xfrm>
            <a:off x="838200" y="365125"/>
            <a:ext cx="7283335" cy="1325563"/>
          </a:xfrm>
        </p:spPr>
        <p:txBody>
          <a:bodyPr>
            <a:normAutofit/>
          </a:bodyPr>
          <a:lstStyle/>
          <a:p>
            <a:pPr indent="450215" algn="ctr">
              <a:lnSpc>
                <a:spcPct val="107000"/>
              </a:lnSpc>
              <a:spcBef>
                <a:spcPts val="150"/>
              </a:spcBef>
              <a:spcAft>
                <a:spcPts val="800"/>
              </a:spcAft>
            </a:pPr>
            <a:r>
              <a:rPr lang="ru-RU" sz="24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План</a:t>
            </a:r>
            <a:br>
              <a:rPr lang="ru-RU" sz="2400" b="1" dirty="0">
                <a:effectLst/>
                <a:latin typeface="Calibri" panose="020F0502020204030204" pitchFamily="34" charset="0"/>
                <a:ea typeface="Calibri" panose="020F0502020204030204" pitchFamily="34" charset="0"/>
                <a:cs typeface="Times New Roman" panose="02020603050405020304" pitchFamily="18" charset="0"/>
              </a:rPr>
            </a:br>
            <a:r>
              <a:rPr lang="ru-RU" sz="2400" b="1" dirty="0">
                <a:effectLst/>
                <a:latin typeface="Calibri" panose="020F0502020204030204" pitchFamily="34" charset="0"/>
                <a:ea typeface="Calibri" panose="020F0502020204030204" pitchFamily="34" charset="0"/>
                <a:cs typeface="Times New Roman" panose="02020603050405020304" pitchFamily="18" charset="0"/>
              </a:rPr>
              <a:t>1. </a:t>
            </a:r>
            <a:r>
              <a:rPr lang="ru-RU" sz="24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Понятие и структура банковской системы РФ.</a:t>
            </a:r>
            <a:br>
              <a:rPr lang="ru-RU" sz="2400" b="1" dirty="0">
                <a:effectLst/>
                <a:latin typeface="Calibri" panose="020F0502020204030204" pitchFamily="34" charset="0"/>
                <a:ea typeface="Calibri" panose="020F0502020204030204" pitchFamily="34" charset="0"/>
                <a:cs typeface="Times New Roman" panose="02020603050405020304" pitchFamily="18" charset="0"/>
              </a:rPr>
            </a:br>
            <a:r>
              <a:rPr lang="ru-RU" sz="2400" b="1" dirty="0">
                <a:effectLst/>
                <a:latin typeface="Calibri" panose="020F0502020204030204" pitchFamily="34" charset="0"/>
                <a:ea typeface="Calibri" panose="020F0502020204030204" pitchFamily="34" charset="0"/>
                <a:cs typeface="Times New Roman" panose="02020603050405020304" pitchFamily="18" charset="0"/>
              </a:rPr>
              <a:t>2. </a:t>
            </a:r>
            <a:r>
              <a:rPr lang="ru-RU" sz="24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Правовое положение Центрального банка РФ.</a:t>
            </a:r>
            <a:endParaRPr lang="ru-RU" sz="2400" b="1" dirty="0"/>
          </a:p>
        </p:txBody>
      </p:sp>
      <p:pic>
        <p:nvPicPr>
          <p:cNvPr id="5" name="Объект 4">
            <a:extLst>
              <a:ext uri="{FF2B5EF4-FFF2-40B4-BE49-F238E27FC236}">
                <a16:creationId xmlns:a16="http://schemas.microsoft.com/office/drawing/2014/main" id="{775DBE4D-4643-4CB3-BCA8-56DF6AF1BCD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38844" y="1829524"/>
            <a:ext cx="7780712" cy="4473909"/>
          </a:xfrm>
        </p:spPr>
      </p:pic>
    </p:spTree>
    <p:extLst>
      <p:ext uri="{BB962C8B-B14F-4D97-AF65-F5344CB8AC3E}">
        <p14:creationId xmlns:p14="http://schemas.microsoft.com/office/powerpoint/2010/main" val="145421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80C31B-2F05-45DE-8716-393413CA8239}"/>
              </a:ext>
            </a:extLst>
          </p:cNvPr>
          <p:cNvSpPr>
            <a:spLocks noGrp="1"/>
          </p:cNvSpPr>
          <p:nvPr>
            <p:ph type="title"/>
          </p:nvPr>
        </p:nvSpPr>
        <p:spPr>
          <a:xfrm>
            <a:off x="838200" y="365125"/>
            <a:ext cx="8039793" cy="5736417"/>
          </a:xfrm>
        </p:spPr>
        <p:txBody>
          <a:bodyPr>
            <a:normAutofit/>
          </a:bodyPr>
          <a:lstStyle/>
          <a:p>
            <a:pPr marL="390525">
              <a:lnSpc>
                <a:spcPct val="107000"/>
              </a:lnSpc>
              <a:spcBef>
                <a:spcPts val="150"/>
              </a:spcBef>
              <a:spcAft>
                <a:spcPts val="800"/>
              </a:spcAft>
            </a:pPr>
            <a:r>
              <a:rPr lang="ru-RU" sz="2400" b="1" u="sng"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Понятие и структура банковской системы РФ.</a:t>
            </a:r>
            <a:br>
              <a:rPr lang="ru-RU" sz="2400" dirty="0">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2400" dirty="0">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Банковская система является важнейшей частью финансовой системы любой страны, так как она обеспечивает эффективное управление денежными ресурсами, поддерживает экономическую стабильность и способствует развитию финансовых отношений. </a:t>
            </a:r>
            <a:br>
              <a:rPr lang="ru-RU" sz="2400" dirty="0">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2400" dirty="0">
                <a:effectLst/>
                <a:latin typeface="Calibri" panose="020F0502020204030204" pitchFamily="34" charset="0"/>
                <a:ea typeface="Calibri" panose="020F0502020204030204" pitchFamily="34" charset="0"/>
                <a:cs typeface="Times New Roman" panose="02020603050405020304" pitchFamily="18" charset="0"/>
              </a:rPr>
            </a:br>
            <a:r>
              <a:rPr lang="ru-RU" sz="2400" b="1" kern="1800" dirty="0">
                <a:solidFill>
                  <a:srgbClr val="FF0000"/>
                </a:solidFill>
                <a:effectLst/>
                <a:latin typeface="Times New Roman" panose="02020603050405020304" pitchFamily="18" charset="0"/>
                <a:ea typeface="Times New Roman" panose="02020603050405020304" pitchFamily="18" charset="0"/>
              </a:rPr>
              <a:t>Банковская система Российской Федерации</a:t>
            </a:r>
            <a:r>
              <a:rPr lang="ru-RU" sz="2400" kern="1800" dirty="0">
                <a:solidFill>
                  <a:srgbClr val="FF0000"/>
                </a:solidFill>
                <a:effectLst/>
                <a:latin typeface="Times New Roman" panose="02020603050405020304" pitchFamily="18" charset="0"/>
                <a:ea typeface="Times New Roman" panose="02020603050405020304" pitchFamily="18" charset="0"/>
              </a:rPr>
              <a:t> </a:t>
            </a: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представляет собой совокупность кредитных организаций (банков) и связанных с ними финансовых институтов, а также норм и правил, регулирующих их деятельность.</a:t>
            </a: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88245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5FC89A-AA52-45DD-8544-3EF11DBEE828}"/>
              </a:ext>
            </a:extLst>
          </p:cNvPr>
          <p:cNvSpPr>
            <a:spLocks noGrp="1"/>
          </p:cNvSpPr>
          <p:nvPr>
            <p:ph type="title"/>
          </p:nvPr>
        </p:nvSpPr>
        <p:spPr>
          <a:xfrm>
            <a:off x="99753" y="930389"/>
            <a:ext cx="10066713" cy="6060613"/>
          </a:xfrm>
        </p:spPr>
        <p:txBody>
          <a:bodyPr>
            <a:noAutofit/>
          </a:bodyPr>
          <a:lstStyle/>
          <a:p>
            <a:pPr marR="107950" indent="450215">
              <a:lnSpc>
                <a:spcPct val="107000"/>
              </a:lnSpc>
              <a:spcBef>
                <a:spcPts val="150"/>
              </a:spcBef>
              <a:spcAft>
                <a:spcPts val="800"/>
              </a:spcAft>
            </a:pPr>
            <a:r>
              <a:rPr lang="ru-RU" sz="2200" b="1" kern="1800" dirty="0">
                <a:solidFill>
                  <a:srgbClr val="843C0C"/>
                </a:solidFill>
                <a:effectLst/>
                <a:latin typeface="Times New Roman" panose="02020603050405020304" pitchFamily="18" charset="0"/>
                <a:ea typeface="Times New Roman" panose="02020603050405020304" pitchFamily="18" charset="0"/>
                <a:cs typeface="Times New Roman" panose="02020603050405020304" pitchFamily="18" charset="0"/>
              </a:rPr>
              <a:t>Банковская система выполняет ряд ключевых функций, включая:</a:t>
            </a:r>
            <a:br>
              <a:rPr lang="ru-RU" sz="2200" b="1" dirty="0">
                <a:effectLst/>
                <a:latin typeface="Calibri" panose="020F0502020204030204" pitchFamily="34" charset="0"/>
                <a:ea typeface="Calibri" panose="020F0502020204030204" pitchFamily="34" charset="0"/>
                <a:cs typeface="Times New Roman" panose="02020603050405020304" pitchFamily="18" charset="0"/>
              </a:rPr>
            </a:br>
            <a:r>
              <a:rPr lang="ru-RU" sz="22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2200" b="1" dirty="0">
                <a:effectLst/>
                <a:latin typeface="Calibri" panose="020F0502020204030204" pitchFamily="34" charset="0"/>
                <a:ea typeface="Calibri" panose="020F0502020204030204" pitchFamily="34" charset="0"/>
                <a:cs typeface="Times New Roman" panose="02020603050405020304" pitchFamily="18" charset="0"/>
              </a:rPr>
            </a:br>
            <a:r>
              <a:rPr lang="ru-RU" sz="2200" b="1" kern="1800" dirty="0">
                <a:solidFill>
                  <a:srgbClr val="385723"/>
                </a:solidFill>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b="1" kern="1800" dirty="0">
                <a:solidFill>
                  <a:srgbClr val="385723"/>
                </a:solidFill>
                <a:effectLst/>
                <a:latin typeface="Times New Roman" panose="02020603050405020304" pitchFamily="18" charset="0"/>
                <a:ea typeface="Times New Roman" panose="02020603050405020304" pitchFamily="18" charset="0"/>
                <a:cs typeface="Times New Roman" panose="02020603050405020304" pitchFamily="18" charset="0"/>
              </a:rPr>
              <a:t>Управление денежным обращением:</a:t>
            </a:r>
            <a:r>
              <a:rPr lang="ru-RU" sz="22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банки обеспечивают циркуляцию денег в экономике, аккумулируя депозиты и выдавая кредиты.</a:t>
            </a:r>
            <a:br>
              <a:rPr lang="ru-RU" sz="2200" b="1" dirty="0">
                <a:effectLst/>
                <a:latin typeface="Calibri" panose="020F0502020204030204" pitchFamily="34" charset="0"/>
                <a:ea typeface="Calibri" panose="020F0502020204030204" pitchFamily="34" charset="0"/>
                <a:cs typeface="Times New Roman" panose="02020603050405020304" pitchFamily="18" charset="0"/>
              </a:rPr>
            </a:br>
            <a:r>
              <a:rPr lang="ru-RU" sz="2200" b="1" kern="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ru-RU" sz="2200" b="1" dirty="0">
                <a:effectLst/>
                <a:latin typeface="Calibri" panose="020F0502020204030204" pitchFamily="34" charset="0"/>
                <a:ea typeface="Calibri" panose="020F0502020204030204" pitchFamily="34" charset="0"/>
                <a:cs typeface="Times New Roman" panose="02020603050405020304" pitchFamily="18" charset="0"/>
              </a:rPr>
            </a:br>
            <a:r>
              <a:rPr lang="ru-RU" sz="2200" b="1" kern="1800" dirty="0">
                <a:solidFill>
                  <a:srgbClr val="385723"/>
                </a:solidFill>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b="1" kern="1800" dirty="0">
                <a:solidFill>
                  <a:srgbClr val="385723"/>
                </a:solidFill>
                <a:effectLst/>
                <a:latin typeface="Times New Roman" panose="02020603050405020304" pitchFamily="18" charset="0"/>
                <a:ea typeface="Times New Roman" panose="02020603050405020304" pitchFamily="18" charset="0"/>
                <a:cs typeface="Times New Roman" panose="02020603050405020304" pitchFamily="18" charset="0"/>
              </a:rPr>
              <a:t>Организация расчетов: </a:t>
            </a:r>
            <a:r>
              <a:rPr lang="ru-RU" sz="22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через банки осуществляются межбанковские и клиентские расчеты, что способствует эффективности торговых операций.</a:t>
            </a:r>
            <a:br>
              <a:rPr lang="ru-RU" sz="2200" b="1" dirty="0">
                <a:effectLst/>
                <a:latin typeface="Calibri" panose="020F0502020204030204" pitchFamily="34" charset="0"/>
                <a:ea typeface="Calibri" panose="020F0502020204030204" pitchFamily="34" charset="0"/>
                <a:cs typeface="Times New Roman" panose="02020603050405020304" pitchFamily="18" charset="0"/>
              </a:rPr>
            </a:br>
            <a:r>
              <a:rPr lang="ru-RU" sz="2200" b="1" kern="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ru-RU" sz="2200" b="1" dirty="0">
                <a:effectLst/>
                <a:latin typeface="Calibri" panose="020F0502020204030204" pitchFamily="34" charset="0"/>
                <a:ea typeface="Calibri" panose="020F0502020204030204" pitchFamily="34" charset="0"/>
                <a:cs typeface="Times New Roman" panose="02020603050405020304" pitchFamily="18" charset="0"/>
              </a:rPr>
            </a:br>
            <a:r>
              <a:rPr lang="ru-RU" sz="2200" b="1" kern="1800" dirty="0">
                <a:solidFill>
                  <a:srgbClr val="385723"/>
                </a:solidFill>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b="1" kern="1800" dirty="0">
                <a:solidFill>
                  <a:srgbClr val="385723"/>
                </a:solidFill>
                <a:effectLst/>
                <a:latin typeface="Times New Roman" panose="02020603050405020304" pitchFamily="18" charset="0"/>
                <a:ea typeface="Times New Roman" panose="02020603050405020304" pitchFamily="18" charset="0"/>
                <a:cs typeface="Times New Roman" panose="02020603050405020304" pitchFamily="18" charset="0"/>
              </a:rPr>
              <a:t>Кредитование:</a:t>
            </a:r>
            <a:r>
              <a:rPr lang="ru-RU" sz="22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банки предоставляют кредиты различным секторов экономики, поддерживая тем самым развитие бизнеса и потребления.</a:t>
            </a:r>
            <a:br>
              <a:rPr lang="ru-RU" sz="2200" b="1" dirty="0">
                <a:effectLst/>
                <a:latin typeface="Calibri" panose="020F0502020204030204" pitchFamily="34" charset="0"/>
                <a:ea typeface="Calibri" panose="020F0502020204030204" pitchFamily="34" charset="0"/>
                <a:cs typeface="Times New Roman" panose="02020603050405020304" pitchFamily="18" charset="0"/>
              </a:rPr>
            </a:br>
            <a:r>
              <a:rPr lang="ru-RU" sz="22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2200" b="1" dirty="0">
                <a:effectLst/>
                <a:latin typeface="Calibri" panose="020F0502020204030204" pitchFamily="34" charset="0"/>
                <a:ea typeface="Calibri" panose="020F0502020204030204" pitchFamily="34" charset="0"/>
                <a:cs typeface="Times New Roman" panose="02020603050405020304" pitchFamily="18" charset="0"/>
              </a:rPr>
            </a:br>
            <a:r>
              <a:rPr lang="ru-RU" sz="2200" b="1" kern="1800" dirty="0">
                <a:solidFill>
                  <a:srgbClr val="385723"/>
                </a:solidFill>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b="1" kern="1800" dirty="0">
                <a:solidFill>
                  <a:srgbClr val="385723"/>
                </a:solidFill>
                <a:effectLst/>
                <a:latin typeface="Times New Roman" panose="02020603050405020304" pitchFamily="18" charset="0"/>
                <a:ea typeface="Times New Roman" panose="02020603050405020304" pitchFamily="18" charset="0"/>
                <a:cs typeface="Times New Roman" panose="02020603050405020304" pitchFamily="18" charset="0"/>
              </a:rPr>
              <a:t>Регулирование денежной массы: </a:t>
            </a:r>
            <a:r>
              <a:rPr lang="ru-RU" sz="22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центральный банк управляет объемом денег в обращении, что позволяет контролировать инфляцию и поддерживать экономическую стабильность.</a:t>
            </a:r>
            <a:br>
              <a:rPr lang="ru-RU" sz="2200" b="1" dirty="0">
                <a:effectLst/>
                <a:latin typeface="Calibri" panose="020F0502020204030204" pitchFamily="34" charset="0"/>
                <a:ea typeface="Calibri" panose="020F0502020204030204" pitchFamily="34" charset="0"/>
                <a:cs typeface="Times New Roman" panose="02020603050405020304" pitchFamily="18" charset="0"/>
              </a:rPr>
            </a:br>
            <a:r>
              <a:rPr lang="ru-RU" sz="2400" b="1"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2400" b="1" dirty="0">
                <a:effectLst/>
                <a:latin typeface="Calibri" panose="020F0502020204030204" pitchFamily="34" charset="0"/>
                <a:ea typeface="Calibri" panose="020F0502020204030204" pitchFamily="34" charset="0"/>
                <a:cs typeface="Times New Roman" panose="02020603050405020304" pitchFamily="18" charset="0"/>
              </a:rPr>
            </a:br>
            <a:endParaRPr lang="ru-RU" sz="2400" b="1" dirty="0"/>
          </a:p>
        </p:txBody>
      </p:sp>
    </p:spTree>
    <p:extLst>
      <p:ext uri="{BB962C8B-B14F-4D97-AF65-F5344CB8AC3E}">
        <p14:creationId xmlns:p14="http://schemas.microsoft.com/office/powerpoint/2010/main" val="2481376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DEA4E3-48D3-48D1-9A22-C59F87DE980A}"/>
              </a:ext>
            </a:extLst>
          </p:cNvPr>
          <p:cNvSpPr>
            <a:spLocks noGrp="1"/>
          </p:cNvSpPr>
          <p:nvPr>
            <p:ph type="title"/>
          </p:nvPr>
        </p:nvSpPr>
        <p:spPr>
          <a:xfrm>
            <a:off x="133004" y="365125"/>
            <a:ext cx="11220796" cy="6559377"/>
          </a:xfrm>
        </p:spPr>
        <p:txBody>
          <a:bodyPr>
            <a:noAutofit/>
          </a:bodyPr>
          <a:lstStyle/>
          <a:p>
            <a:pPr marR="107950" indent="450215">
              <a:lnSpc>
                <a:spcPct val="107000"/>
              </a:lnSpc>
              <a:spcBef>
                <a:spcPts val="150"/>
              </a:spcBef>
              <a:spcAft>
                <a:spcPts val="800"/>
              </a:spcAft>
            </a:pPr>
            <a:r>
              <a:rPr lang="ru-RU" sz="2400" b="1" u="sng" kern="1800" dirty="0">
                <a:solidFill>
                  <a:srgbClr val="7030A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Структура банковской системы РФ состоит из нескольких уровней и компонентов:</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b="1"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1. Центральный банк Российской Федерации (Банк России)</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Центральный банк является высшим органом управления валютной и кредитной системой страны. Он выполняет следующие функции:</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Монетарная политика: Банк России осуществляет денежную политику, направленную на достижение стабильности цен.</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Надзор за банковской системой: центральный банк контролирует деятельность коммерческих банков и других финансовых организаций для обеспечения их надежности и устойчивости.</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Управление валютными резервами: центральный банк управляет золотыми и валютными резервами страны.</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Регулирование расчетов: Банк России создает условия для бесперебойного проведения расчетов между субъектами экономики.</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74743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5BDC45-6846-4896-A4DC-420456767416}"/>
              </a:ext>
            </a:extLst>
          </p:cNvPr>
          <p:cNvSpPr>
            <a:spLocks noGrp="1"/>
          </p:cNvSpPr>
          <p:nvPr>
            <p:ph type="title"/>
          </p:nvPr>
        </p:nvSpPr>
        <p:spPr>
          <a:xfrm>
            <a:off x="216131" y="714260"/>
            <a:ext cx="9476509" cy="5994111"/>
          </a:xfrm>
        </p:spPr>
        <p:txBody>
          <a:bodyPr>
            <a:normAutofit fontScale="90000"/>
          </a:bodyPr>
          <a:lstStyle/>
          <a:p>
            <a:pPr marR="107950" indent="450215">
              <a:lnSpc>
                <a:spcPct val="107000"/>
              </a:lnSpc>
              <a:spcBef>
                <a:spcPts val="150"/>
              </a:spcBef>
              <a:spcAft>
                <a:spcPts val="800"/>
              </a:spcAft>
            </a:pPr>
            <a:r>
              <a:rPr lang="ru-RU" sz="2200" b="1"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2. Коммерческие банки</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Коммерческие банки составляют основной элемент банковской системы. Они могут быть классифицированы по различным критериям:</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b="1" u="sng" kern="1800" dirty="0">
                <a:solidFill>
                  <a:srgbClr val="843C0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 форме собственности:</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Государственные банки: полностью или частично принадлежащие государству (например, Сбербанк, ВТБ).</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Частные банки: принадлежащие частным лицам или группам инвесторов.</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Иностранные банки: представительства и филиалы банков, зарегистрированных за пределами РФ.</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b="1" u="sng" kern="1800" dirty="0">
                <a:solidFill>
                  <a:srgbClr val="843C0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 размеру:</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Крупные банки: с широким спектром предоставляемых услуг и развитой филиальной сетью.</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Мелкие и средние банки: ориентированы на определенные сегменты рынка или регионы.</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b="1" u="sng" kern="1800" dirty="0">
                <a:solidFill>
                  <a:srgbClr val="843C0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 специализации:</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Универсальные банки: осуществляют широкий спектр банковских операций (кредиты, депозиты, инвестиции).</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Специализированные банки: сосредоточены на узком круге операций (например, ипотечные, инвестиционные банки).</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18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Tree>
    <p:extLst>
      <p:ext uri="{BB962C8B-B14F-4D97-AF65-F5344CB8AC3E}">
        <p14:creationId xmlns:p14="http://schemas.microsoft.com/office/powerpoint/2010/main" val="860924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4B474E-6645-48DA-A8D7-881FF70F8D54}"/>
              </a:ext>
            </a:extLst>
          </p:cNvPr>
          <p:cNvSpPr>
            <a:spLocks noGrp="1"/>
          </p:cNvSpPr>
          <p:nvPr>
            <p:ph type="title"/>
          </p:nvPr>
        </p:nvSpPr>
        <p:spPr>
          <a:xfrm>
            <a:off x="74815" y="1055716"/>
            <a:ext cx="8753301" cy="1961804"/>
          </a:xfrm>
        </p:spPr>
        <p:txBody>
          <a:bodyPr>
            <a:normAutofit fontScale="90000"/>
          </a:bodyPr>
          <a:lstStyle/>
          <a:p>
            <a:pPr marR="107950" indent="450215">
              <a:lnSpc>
                <a:spcPct val="107000"/>
              </a:lnSpc>
              <a:spcBef>
                <a:spcPts val="150"/>
              </a:spcBef>
              <a:spcAft>
                <a:spcPts val="800"/>
              </a:spcAft>
            </a:pPr>
            <a:r>
              <a:rPr lang="ru-RU" sz="2200" b="1"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3. Непосредственные финансовые учреждения</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 ним относятся:</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Страховые компании, создания финансовых продуктов для снижения рисков.</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Пенсионные фонды, обеспечивающие накопления граждан на старость.</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Лизинговые компании, предлагающие услуги по аренде имущества.</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200" kern="1800" dirty="0">
                <a:solidFill>
                  <a:srgbClr val="00000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200"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Инвестиционные компании, занимающиеся операциями с ценными бумагами.</a:t>
            </a:r>
            <a:br>
              <a:rPr lang="ru-RU" sz="22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1800" kern="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4" name="TextBox 3">
            <a:extLst>
              <a:ext uri="{FF2B5EF4-FFF2-40B4-BE49-F238E27FC236}">
                <a16:creationId xmlns:a16="http://schemas.microsoft.com/office/drawing/2014/main" id="{B8ACED04-F3CC-4DD5-AC0C-EBF67CD03C06}"/>
              </a:ext>
            </a:extLst>
          </p:cNvPr>
          <p:cNvSpPr txBox="1"/>
          <p:nvPr/>
        </p:nvSpPr>
        <p:spPr>
          <a:xfrm>
            <a:off x="1163782" y="3429000"/>
            <a:ext cx="9684328" cy="2862322"/>
          </a:xfrm>
          <a:prstGeom prst="rect">
            <a:avLst/>
          </a:prstGeom>
          <a:solidFill>
            <a:schemeClr val="accent4">
              <a:lumMod val="20000"/>
              <a:lumOff val="80000"/>
            </a:schemeClr>
          </a:solidFill>
          <a:ln>
            <a:solidFill>
              <a:schemeClr val="tx1"/>
            </a:solidFill>
          </a:ln>
        </p:spPr>
        <p:txBody>
          <a:bodyPr wrap="square" rtlCol="0">
            <a:spAutoFit/>
          </a:bodyPr>
          <a:lstStyle/>
          <a:p>
            <a:pPr algn="ctr"/>
            <a:r>
              <a:rPr lang="ru-RU" sz="1800" b="1" kern="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Банковская система Российской Федерации является сложной и многоуровневой структурой, играющей ключевую роль в экономике страны. Она обеспечивает кредитование, расчеты и управление денежными ресурсами, тем самым содействуя экономическому развитию. Понимание механизмов функционирования и структуры банковской системы необходимо для эффективного применения финансового права и осознания ролей различных участников финансовых отношений. Законодательная основа и регулирующие органы, такие как Банк России, обеспечивают стабильность и надежность банковской системы, что критически важно для устойчивого экономического роста.</a:t>
            </a:r>
            <a:endParaRPr lang="ru-RU"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ru-RU" dirty="0"/>
          </a:p>
        </p:txBody>
      </p:sp>
    </p:spTree>
    <p:extLst>
      <p:ext uri="{BB962C8B-B14F-4D97-AF65-F5344CB8AC3E}">
        <p14:creationId xmlns:p14="http://schemas.microsoft.com/office/powerpoint/2010/main" val="66435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6E4A4D-933B-4BA2-A4B8-DD052B4546AF}"/>
              </a:ext>
            </a:extLst>
          </p:cNvPr>
          <p:cNvSpPr>
            <a:spLocks noGrp="1"/>
          </p:cNvSpPr>
          <p:nvPr>
            <p:ph type="title"/>
          </p:nvPr>
        </p:nvSpPr>
        <p:spPr>
          <a:xfrm>
            <a:off x="182880" y="365125"/>
            <a:ext cx="8088284" cy="5187777"/>
          </a:xfrm>
        </p:spPr>
        <p:txBody>
          <a:bodyPr>
            <a:normAutofit/>
          </a:bodyPr>
          <a:lstStyle/>
          <a:p>
            <a:pPr marL="390525">
              <a:lnSpc>
                <a:spcPct val="107000"/>
              </a:lnSpc>
              <a:spcBef>
                <a:spcPts val="150"/>
              </a:spcBef>
              <a:spcAft>
                <a:spcPts val="800"/>
              </a:spcAft>
            </a:pPr>
            <a:r>
              <a:rPr lang="ru-RU" sz="2400" b="1" u="sng" kern="18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Правовое положение Центрального банка РФ.</a:t>
            </a:r>
            <a:br>
              <a:rPr lang="ru-RU" sz="2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Центральный банк Российской Федерации (ЦБ РФ)</a:t>
            </a: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занимает ключевую роль в финансовой системе страны. Он является основным регулятором и антикризисным кредитором, а его функциональные обязанности охватывают широкий спектр задач, связанных с денежно-кредитной и финансовой политикой. В данной лекции мы рассмотрим правовое положение Центрального банка РФ, его функции, структуру и влияние на экономическую стабильность.</a:t>
            </a: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02480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1659C7-7A2F-4B91-B816-F32BE0DA18D4}"/>
              </a:ext>
            </a:extLst>
          </p:cNvPr>
          <p:cNvSpPr>
            <a:spLocks noGrp="1"/>
          </p:cNvSpPr>
          <p:nvPr>
            <p:ph type="title"/>
          </p:nvPr>
        </p:nvSpPr>
        <p:spPr>
          <a:xfrm>
            <a:off x="141316" y="548322"/>
            <a:ext cx="8611985" cy="5761355"/>
          </a:xfrm>
        </p:spPr>
        <p:txBody>
          <a:bodyPr>
            <a:noAutofit/>
          </a:bodyPr>
          <a:lstStyle/>
          <a:p>
            <a:pPr marR="107950">
              <a:spcBef>
                <a:spcPts val="500"/>
              </a:spcBef>
            </a:pPr>
            <a:r>
              <a:rPr lang="ru-RU" sz="2400" b="1" u="sng" dirty="0">
                <a:solidFill>
                  <a:srgbClr val="1F4E79"/>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Правовая база деятельности Центрального банка РФ</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0070C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Основные законы:</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0070C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0070C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Федеральный закон «О Центральном банке Российской Федерации (Банке России)»</a:t>
            </a: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основной закон, регламентирующий организацию, функции и полномочия ЦБ РФ.</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0070C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0070C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Федеральный закон «О банках и банковской деятельности»</a:t>
            </a: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включает нормы, касающиеся банковской системы в целом, включая функциональные аспекты, связанные с деятельностью Центрального банка.</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0070C0"/>
                </a:solidFill>
                <a:effectLst>
                  <a:outerShdw blurRad="38100" dist="38100" dir="2700000" algn="tl">
                    <a:srgbClr val="000000">
                      <a:alpha val="43137"/>
                    </a:srgbClr>
                  </a:outerShdw>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solidFill>
                  <a:srgbClr val="0070C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Гражданский кодекс Российской Федерации</a:t>
            </a:r>
            <a:r>
              <a:rPr lang="ru-RU" sz="2400" dirty="0">
                <a:solidFill>
                  <a:srgbClr val="0070C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регулирует общие принципы осуществления гражданских прав и обязанностей, что также касается финансовых сделок.</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b="1" dirty="0">
                <a:solidFill>
                  <a:srgbClr val="38572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Конституция РФ</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r>
              <a:rPr lang="ru-RU" sz="240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Конституция Российской Федерации также оказала влияние на правовое положение Центрального банка, установив принцип отделения центрального банка от органов власти, что гарантирует независимость ЦБ РФ в принятии решений.</a:t>
            </a:r>
            <a:br>
              <a:rPr lang="ru-RU" sz="2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endParaRPr lang="ru-RU"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2365722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1317</Words>
  <Application>Microsoft Office PowerPoint</Application>
  <PresentationFormat>Широкоэкранный</PresentationFormat>
  <Paragraphs>18</Paragraphs>
  <Slides>16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16</vt:i4>
      </vt:variant>
    </vt:vector>
  </HeadingPairs>
  <TitlesOfParts>
    <vt:vector size="23" baseType="lpstr">
      <vt:lpstr>Arial</vt:lpstr>
      <vt:lpstr>Arial Black</vt:lpstr>
      <vt:lpstr>Calibri</vt:lpstr>
      <vt:lpstr>Calibri Light</vt:lpstr>
      <vt:lpstr>Segoe UI Emoji</vt:lpstr>
      <vt:lpstr>Times New Roman</vt:lpstr>
      <vt:lpstr>Тема Office</vt:lpstr>
      <vt:lpstr>Дисциплина «Финансовое право» </vt:lpstr>
      <vt:lpstr> План 1. Понятие и структура банковской системы РФ. 2. Правовое положение Центрального банка РФ.</vt:lpstr>
      <vt:lpstr>Понятие и структура банковской системы РФ.   Банковская система является важнейшей частью финансовой системы любой страны, так как она обеспечивает эффективное управление денежными ресурсами, поддерживает экономическую стабильность и способствует развитию финансовых отношений.    Банковская система Российской Федерации представляет собой совокупность кредитных организаций (банков) и связанных с ними финансовых институтов, а также норм и правил, регулирующих их деятельность.</vt:lpstr>
      <vt:lpstr>Банковская система выполняет ряд ключевых функций, включая:   👉Управление денежным обращением: банки обеспечивают циркуляцию денег в экономике, аккумулируя депозиты и выдавая кредиты.   👉Организация расчетов: через банки осуществляются межбанковские и клиентские расчеты, что способствует эффективности торговых операций.   👉Кредитование: банки предоставляют кредиты различным секторов экономики, поддерживая тем самым развитие бизнеса и потребления.   👉Регулирование денежной массы: центральный банк управляет объемом денег в обращении, что позволяет контролировать инфляцию и поддерживать экономическую стабильность.   </vt:lpstr>
      <vt:lpstr>Структура банковской системы РФ состоит из нескольких уровней и компонентов:   1. Центральный банк Российской Федерации (Банк России) Центральный банк является высшим органом управления валютной и кредитной системой страны. Он выполняет следующие функции:   🟣 Монетарная политика: Банк России осуществляет денежную политику, направленную на достижение стабильности цен. 🟣 Надзор за банковской системой: центральный банк контролирует деятельность коммерческих банков и других финансовых организаций для обеспечения их надежности и устойчивости. 🟣 Управление валютными резервами: центральный банк управляет золотыми и валютными резервами страны. 🟣 Регулирование расчетов: Банк России создает условия для бесперебойного проведения расчетов между субъектами экономики.   </vt:lpstr>
      <vt:lpstr>2. Коммерческие банки Коммерческие банки составляют основной элемент банковской системы. Они могут быть классифицированы по различным критериям: По форме собственности: 🟣 Государственные банки: полностью или частично принадлежащие государству (например, Сбербанк, ВТБ). 🟣 Частные банки: принадлежащие частным лицам или группам инвесторов. 🟣 Иностранные банки: представительства и филиалы банков, зарегистрированных за пределами РФ. По размеру: 🟣 Крупные банки: с широким спектром предоставляемых услуг и развитой филиальной сетью. 🟣 Мелкие и средние банки: ориентированы на определенные сегменты рынка или регионы. По специализации: 🟣 Универсальные банки: осуществляют широкий спектр банковских операций (кредиты, депозиты, инвестиции). 🟣 Специализированные банки: сосредоточены на узком круге операций (например, ипотечные, инвестиционные банки).   </vt:lpstr>
      <vt:lpstr>3. Непосредственные финансовые учреждения К ним относятся: 🟣 Страховые компании, создания финансовых продуктов для снижения рисков. 🟣 Пенсионные фонды, обеспечивающие накопления граждан на старость. 🟣 Лизинговые компании, предлагающие услуги по аренде имущества. 🟣 Инвестиционные компании, занимающиеся операциями с ценными бумагами.   </vt:lpstr>
      <vt:lpstr>Правовое положение Центрального банка РФ.   Центральный банк Российской Федерации (ЦБ РФ) занимает ключевую роль в финансовой системе страны. Он является основным регулятором и антикризисным кредитором, а его функциональные обязанности охватывают широкий спектр задач, связанных с денежно-кредитной и финансовой политикой. В данной лекции мы рассмотрим правовое положение Центрального банка РФ, его функции, структуру и влияние на экономическую стабильность.</vt:lpstr>
      <vt:lpstr>Правовая база деятельности Центрального банка РФ Основные законы: 🔵Федеральный закон «О Центральном банке Российской Федерации (Банке России)» – основной закон, регламентирующий организацию, функции и полномочия ЦБ РФ. 🔵Федеральный закон «О банках и банковской деятельности» – включает нормы, касающиеся банковской системы в целом, включая функциональные аспекты, связанные с деятельностью Центрального банка. 🔵Гражданский кодекс Российской Федерации – регулирует общие принципы осуществления гражданских прав и обязанностей, что также касается финансовых сделок. Конституция РФ Конституция Российской Федерации также оказала влияние на правовое положение Центрального банка, установив принцип отделения центрального банка от органов власти, что гарантирует независимость ЦБ РФ в принятии решений. </vt:lpstr>
      <vt:lpstr>Центральный банк РФ выполняет следующие ключевые функции: ✔️Монетарная политика ЦБ РФ проводит денежно-кредитную политику, цель которой – обеспечить стабильность национальной валюты и низкий уровень инфляции. Это включает управление процентными ставками и контроль за объемом денежной массы. ✔️Регулирование и надзор за финансовыми организациями Центральный банк осуществляет лицензирование, контроль и надзор за деятельностью коммерческих банков и других кредитных организаций. Он следит за соблюдением кредитными учреждениями законодательства и нормативных актов, а также поддерживает их финансовую устойчивость. </vt:lpstr>
      <vt:lpstr>✔️Финансовая стабильность ЦБ РФ отвечает за поддержание финансовой стабильности, что включает в себя противодействие финансовым кризисам, а также разработку и реализацию мер по предотвращению системных рисков в банковской системе. ✔️Управление золотовалютными резервами Центральный банк управляет международными резервами Российской Федерации, что позволяет поддерживать курс рубля и выполнять обязательства по внешним долгам. ✔️Выпуск и организация обращения валюты ЦБ РФ имеет эксклюзивное право на выпуск наличной валюты (рубля) и контролирует обращение денежной массы в стране. </vt:lpstr>
      <vt:lpstr>Структура Центрального банка РФ Органы управления Центральный банк состоит из нескольких ключевых органов:   🔰Правление: основное решение принимающее тело, ответственное за разработку и реализацию денежно-кредитной политики. 🔰Председатель Центрального банка: осуществляет общее руководство деятельностью ЦБ и представляет его интересы. 🔰Наблюдательный совет: консультативный орган, который способствует разработке общих принципов стратегии и политики. Региональные учреждения ЦБ РФ имеет свои органы во всех федеральных округах, которые обеспечивают выполнение функций и решений, принятых центральным аппаратом. </vt:lpstr>
      <vt:lpstr>Независимость Центрального банка  - Принцип независимости Одним из основополагающих принципов деятельности ЦБ РФ является его независимость от политических структур, что гарантирует объективность и результативность принятия решений. ЦБ не имеет право финансировать дефицит государственного бюджета и не подвержен давлению со стороны органов власти.  - Финансовая независимость Центральный банк осуществляет свою деятельность на основании бюджета, который формируется из доходов от своей деятельности, включая операции с валютными резервами и процентные ставки по кредитам. </vt:lpstr>
      <vt:lpstr>Ответственность Центрального банка  ✅За экономическую стабильность ЦБ РФ несет ответственность за внедрение соблюдения устойчивости финансовой системы и предотвращение кризисов. Однако он не несет прямой ответственности за финансовые результаты банков, которые находятся под его контролем. ✅За выполнение функций регулятора Центральный банк должен выполнять требования законодательства и нормативных актов, издаваемых в ходе осуществления его функций. </vt:lpstr>
      <vt:lpstr>Центральный банк Российской Федерации играет ключевую роль в поддержании финансовой стабильности и эффективного функционирования банковской системы. Его независимость и полномочия определяют стабильность экономики страны, способствуя устойчивому развитию. Знание правового положения ЦБ РФ необходимо для понимания динамики финансовой системы и ее взаимодействия с другими секторами экономики. Успешное выполнение функций Центрального банка имеет критическое значение для такого важного аспекта, как доверие к финансовой системе, устанавливая тем самым фундамент для экономического роста и стабильности в стране. </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Дисциплина «Финансовое право» </dc:title>
  <dc:creator>Кристина Поддубцева</dc:creator>
  <cp:lastModifiedBy>Кристина Поддубцева</cp:lastModifiedBy>
  <cp:revision>4</cp:revision>
  <dcterms:created xsi:type="dcterms:W3CDTF">2024-10-22T10:52:33Z</dcterms:created>
  <dcterms:modified xsi:type="dcterms:W3CDTF">2024-10-22T11:32:02Z</dcterms:modified>
</cp:coreProperties>
</file>