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8" r:id="rId4"/>
    <p:sldId id="260" r:id="rId5"/>
    <p:sldId id="261" r:id="rId6"/>
    <p:sldId id="262" r:id="rId7"/>
    <p:sldId id="269" r:id="rId8"/>
    <p:sldId id="270" r:id="rId9"/>
    <p:sldId id="271" r:id="rId10"/>
    <p:sldId id="272" r:id="rId11"/>
    <p:sldId id="273" r:id="rId12"/>
    <p:sldId id="274" r:id="rId13"/>
    <p:sldId id="275" r:id="rId14"/>
    <p:sldId id="276" r:id="rId15"/>
    <p:sldId id="263" r:id="rId16"/>
    <p:sldId id="277" r:id="rId17"/>
    <p:sldId id="278" r:id="rId18"/>
    <p:sldId id="279" r:id="rId19"/>
    <p:sldId id="280" r:id="rId20"/>
    <p:sldId id="281" r:id="rId21"/>
    <p:sldId id="282" r:id="rId22"/>
    <p:sldId id="283" r:id="rId23"/>
    <p:sldId id="284" r:id="rId24"/>
    <p:sldId id="26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0" d="100"/>
          <a:sy n="80" d="100"/>
        </p:scale>
        <p:origin x="8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CF33DE-C70A-40EE-A459-0548DDA9AD8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C4238ED-9505-47A7-98C6-067F286AAC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1735870-2638-4497-B52E-E00FCC319EC9}"/>
              </a:ext>
            </a:extLst>
          </p:cNvPr>
          <p:cNvSpPr>
            <a:spLocks noGrp="1"/>
          </p:cNvSpPr>
          <p:nvPr>
            <p:ph type="dt" sz="half" idx="10"/>
          </p:nvPr>
        </p:nvSpPr>
        <p:spPr/>
        <p:txBody>
          <a:bodyPr/>
          <a:lstStyle/>
          <a:p>
            <a:fld id="{C17F370D-97FD-40EF-87DB-32E1C7CF5095}" type="datetimeFigureOut">
              <a:rPr lang="ru-RU" smtClean="0"/>
              <a:t>08.10.2025</a:t>
            </a:fld>
            <a:endParaRPr lang="ru-RU"/>
          </a:p>
        </p:txBody>
      </p:sp>
      <p:sp>
        <p:nvSpPr>
          <p:cNvPr id="5" name="Нижний колонтитул 4">
            <a:extLst>
              <a:ext uri="{FF2B5EF4-FFF2-40B4-BE49-F238E27FC236}">
                <a16:creationId xmlns:a16="http://schemas.microsoft.com/office/drawing/2014/main" id="{5CF40DD9-9F63-48A6-B40C-C69B01534DE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96DE0FF-ADDC-4729-B24E-550205372160}"/>
              </a:ext>
            </a:extLst>
          </p:cNvPr>
          <p:cNvSpPr>
            <a:spLocks noGrp="1"/>
          </p:cNvSpPr>
          <p:nvPr>
            <p:ph type="sldNum" sz="quarter" idx="12"/>
          </p:nvPr>
        </p:nvSpPr>
        <p:spPr/>
        <p:txBody>
          <a:bodyPr/>
          <a:lstStyle/>
          <a:p>
            <a:fld id="{66E0A528-3FDA-44EC-B43D-4E6698E71273}" type="slidenum">
              <a:rPr lang="ru-RU" smtClean="0"/>
              <a:t>‹#›</a:t>
            </a:fld>
            <a:endParaRPr lang="ru-RU"/>
          </a:p>
        </p:txBody>
      </p:sp>
    </p:spTree>
    <p:extLst>
      <p:ext uri="{BB962C8B-B14F-4D97-AF65-F5344CB8AC3E}">
        <p14:creationId xmlns:p14="http://schemas.microsoft.com/office/powerpoint/2010/main" val="297818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329BAB-DFE3-4B39-BA1C-4DDD13C0B7A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F512ACD-48CD-45C3-977B-FBFB627A84D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6C31DB0-7506-4FEA-BE46-E6C22F4E7972}"/>
              </a:ext>
            </a:extLst>
          </p:cNvPr>
          <p:cNvSpPr>
            <a:spLocks noGrp="1"/>
          </p:cNvSpPr>
          <p:nvPr>
            <p:ph type="dt" sz="half" idx="10"/>
          </p:nvPr>
        </p:nvSpPr>
        <p:spPr/>
        <p:txBody>
          <a:bodyPr/>
          <a:lstStyle/>
          <a:p>
            <a:fld id="{C17F370D-97FD-40EF-87DB-32E1C7CF5095}" type="datetimeFigureOut">
              <a:rPr lang="ru-RU" smtClean="0"/>
              <a:t>08.10.2025</a:t>
            </a:fld>
            <a:endParaRPr lang="ru-RU"/>
          </a:p>
        </p:txBody>
      </p:sp>
      <p:sp>
        <p:nvSpPr>
          <p:cNvPr id="5" name="Нижний колонтитул 4">
            <a:extLst>
              <a:ext uri="{FF2B5EF4-FFF2-40B4-BE49-F238E27FC236}">
                <a16:creationId xmlns:a16="http://schemas.microsoft.com/office/drawing/2014/main" id="{42DF7DCE-D5AD-4BDE-8F8F-8EAA7B77735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906D22-384E-4FA9-B449-F09C3E50384A}"/>
              </a:ext>
            </a:extLst>
          </p:cNvPr>
          <p:cNvSpPr>
            <a:spLocks noGrp="1"/>
          </p:cNvSpPr>
          <p:nvPr>
            <p:ph type="sldNum" sz="quarter" idx="12"/>
          </p:nvPr>
        </p:nvSpPr>
        <p:spPr/>
        <p:txBody>
          <a:bodyPr/>
          <a:lstStyle/>
          <a:p>
            <a:fld id="{66E0A528-3FDA-44EC-B43D-4E6698E71273}" type="slidenum">
              <a:rPr lang="ru-RU" smtClean="0"/>
              <a:t>‹#›</a:t>
            </a:fld>
            <a:endParaRPr lang="ru-RU"/>
          </a:p>
        </p:txBody>
      </p:sp>
    </p:spTree>
    <p:extLst>
      <p:ext uri="{BB962C8B-B14F-4D97-AF65-F5344CB8AC3E}">
        <p14:creationId xmlns:p14="http://schemas.microsoft.com/office/powerpoint/2010/main" val="177205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6FFDB2B-5ACC-4DA5-9ABA-9AE272622B4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D6E1F8F-EF6B-4493-A3F6-334E4660A61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0F2F4F8-F6F2-4C49-9245-75F120838019}"/>
              </a:ext>
            </a:extLst>
          </p:cNvPr>
          <p:cNvSpPr>
            <a:spLocks noGrp="1"/>
          </p:cNvSpPr>
          <p:nvPr>
            <p:ph type="dt" sz="half" idx="10"/>
          </p:nvPr>
        </p:nvSpPr>
        <p:spPr/>
        <p:txBody>
          <a:bodyPr/>
          <a:lstStyle/>
          <a:p>
            <a:fld id="{C17F370D-97FD-40EF-87DB-32E1C7CF5095}" type="datetimeFigureOut">
              <a:rPr lang="ru-RU" smtClean="0"/>
              <a:t>08.10.2025</a:t>
            </a:fld>
            <a:endParaRPr lang="ru-RU"/>
          </a:p>
        </p:txBody>
      </p:sp>
      <p:sp>
        <p:nvSpPr>
          <p:cNvPr id="5" name="Нижний колонтитул 4">
            <a:extLst>
              <a:ext uri="{FF2B5EF4-FFF2-40B4-BE49-F238E27FC236}">
                <a16:creationId xmlns:a16="http://schemas.microsoft.com/office/drawing/2014/main" id="{986010D7-E8BD-42BB-9354-2597363F75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1ABE55E-A022-4A28-85E4-30C1419E97B4}"/>
              </a:ext>
            </a:extLst>
          </p:cNvPr>
          <p:cNvSpPr>
            <a:spLocks noGrp="1"/>
          </p:cNvSpPr>
          <p:nvPr>
            <p:ph type="sldNum" sz="quarter" idx="12"/>
          </p:nvPr>
        </p:nvSpPr>
        <p:spPr/>
        <p:txBody>
          <a:bodyPr/>
          <a:lstStyle/>
          <a:p>
            <a:fld id="{66E0A528-3FDA-44EC-B43D-4E6698E71273}" type="slidenum">
              <a:rPr lang="ru-RU" smtClean="0"/>
              <a:t>‹#›</a:t>
            </a:fld>
            <a:endParaRPr lang="ru-RU"/>
          </a:p>
        </p:txBody>
      </p:sp>
    </p:spTree>
    <p:extLst>
      <p:ext uri="{BB962C8B-B14F-4D97-AF65-F5344CB8AC3E}">
        <p14:creationId xmlns:p14="http://schemas.microsoft.com/office/powerpoint/2010/main" val="118020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04EE86-AE64-48D4-A48F-34379D839FC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6BEF3A5-6474-4AA5-91BB-3D9E03851D7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799DE63-7391-4C0C-8207-8763ED5F3D5B}"/>
              </a:ext>
            </a:extLst>
          </p:cNvPr>
          <p:cNvSpPr>
            <a:spLocks noGrp="1"/>
          </p:cNvSpPr>
          <p:nvPr>
            <p:ph type="dt" sz="half" idx="10"/>
          </p:nvPr>
        </p:nvSpPr>
        <p:spPr/>
        <p:txBody>
          <a:bodyPr/>
          <a:lstStyle/>
          <a:p>
            <a:fld id="{C17F370D-97FD-40EF-87DB-32E1C7CF5095}" type="datetimeFigureOut">
              <a:rPr lang="ru-RU" smtClean="0"/>
              <a:t>08.10.2025</a:t>
            </a:fld>
            <a:endParaRPr lang="ru-RU"/>
          </a:p>
        </p:txBody>
      </p:sp>
      <p:sp>
        <p:nvSpPr>
          <p:cNvPr id="5" name="Нижний колонтитул 4">
            <a:extLst>
              <a:ext uri="{FF2B5EF4-FFF2-40B4-BE49-F238E27FC236}">
                <a16:creationId xmlns:a16="http://schemas.microsoft.com/office/drawing/2014/main" id="{EC756F55-F876-4464-80ED-F3A41A8596D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BF6687B-56DA-41CF-A665-1DC504F4802C}"/>
              </a:ext>
            </a:extLst>
          </p:cNvPr>
          <p:cNvSpPr>
            <a:spLocks noGrp="1"/>
          </p:cNvSpPr>
          <p:nvPr>
            <p:ph type="sldNum" sz="quarter" idx="12"/>
          </p:nvPr>
        </p:nvSpPr>
        <p:spPr/>
        <p:txBody>
          <a:bodyPr/>
          <a:lstStyle/>
          <a:p>
            <a:fld id="{66E0A528-3FDA-44EC-B43D-4E6698E71273}" type="slidenum">
              <a:rPr lang="ru-RU" smtClean="0"/>
              <a:t>‹#›</a:t>
            </a:fld>
            <a:endParaRPr lang="ru-RU"/>
          </a:p>
        </p:txBody>
      </p:sp>
    </p:spTree>
    <p:extLst>
      <p:ext uri="{BB962C8B-B14F-4D97-AF65-F5344CB8AC3E}">
        <p14:creationId xmlns:p14="http://schemas.microsoft.com/office/powerpoint/2010/main" val="309129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4AF48F-F7B1-4958-B8E9-4903C3B64FE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D83F79C-110B-48B6-97B9-3AC3F68734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8DE3783-E81A-41A7-ADAF-82637766F221}"/>
              </a:ext>
            </a:extLst>
          </p:cNvPr>
          <p:cNvSpPr>
            <a:spLocks noGrp="1"/>
          </p:cNvSpPr>
          <p:nvPr>
            <p:ph type="dt" sz="half" idx="10"/>
          </p:nvPr>
        </p:nvSpPr>
        <p:spPr/>
        <p:txBody>
          <a:bodyPr/>
          <a:lstStyle/>
          <a:p>
            <a:fld id="{C17F370D-97FD-40EF-87DB-32E1C7CF5095}" type="datetimeFigureOut">
              <a:rPr lang="ru-RU" smtClean="0"/>
              <a:t>08.10.2025</a:t>
            </a:fld>
            <a:endParaRPr lang="ru-RU"/>
          </a:p>
        </p:txBody>
      </p:sp>
      <p:sp>
        <p:nvSpPr>
          <p:cNvPr id="5" name="Нижний колонтитул 4">
            <a:extLst>
              <a:ext uri="{FF2B5EF4-FFF2-40B4-BE49-F238E27FC236}">
                <a16:creationId xmlns:a16="http://schemas.microsoft.com/office/drawing/2014/main" id="{50A29286-B63C-41BB-B64B-6F7BE20A1BE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E13B845-7A6F-4FB7-8D9F-657F9D7445F0}"/>
              </a:ext>
            </a:extLst>
          </p:cNvPr>
          <p:cNvSpPr>
            <a:spLocks noGrp="1"/>
          </p:cNvSpPr>
          <p:nvPr>
            <p:ph type="sldNum" sz="quarter" idx="12"/>
          </p:nvPr>
        </p:nvSpPr>
        <p:spPr/>
        <p:txBody>
          <a:bodyPr/>
          <a:lstStyle/>
          <a:p>
            <a:fld id="{66E0A528-3FDA-44EC-B43D-4E6698E71273}" type="slidenum">
              <a:rPr lang="ru-RU" smtClean="0"/>
              <a:t>‹#›</a:t>
            </a:fld>
            <a:endParaRPr lang="ru-RU"/>
          </a:p>
        </p:txBody>
      </p:sp>
    </p:spTree>
    <p:extLst>
      <p:ext uri="{BB962C8B-B14F-4D97-AF65-F5344CB8AC3E}">
        <p14:creationId xmlns:p14="http://schemas.microsoft.com/office/powerpoint/2010/main" val="65481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9ADC42-16B0-4EA0-AC09-CC0CE83297F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46C6630-C9F7-45C3-A0C4-8AB5D1296AC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4C7F120-0E86-4873-B286-ED098DE244C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F7E4FB2-9371-40A9-893F-2EEC8F052213}"/>
              </a:ext>
            </a:extLst>
          </p:cNvPr>
          <p:cNvSpPr>
            <a:spLocks noGrp="1"/>
          </p:cNvSpPr>
          <p:nvPr>
            <p:ph type="dt" sz="half" idx="10"/>
          </p:nvPr>
        </p:nvSpPr>
        <p:spPr/>
        <p:txBody>
          <a:bodyPr/>
          <a:lstStyle/>
          <a:p>
            <a:fld id="{C17F370D-97FD-40EF-87DB-32E1C7CF5095}" type="datetimeFigureOut">
              <a:rPr lang="ru-RU" smtClean="0"/>
              <a:t>08.10.2025</a:t>
            </a:fld>
            <a:endParaRPr lang="ru-RU"/>
          </a:p>
        </p:txBody>
      </p:sp>
      <p:sp>
        <p:nvSpPr>
          <p:cNvPr id="6" name="Нижний колонтитул 5">
            <a:extLst>
              <a:ext uri="{FF2B5EF4-FFF2-40B4-BE49-F238E27FC236}">
                <a16:creationId xmlns:a16="http://schemas.microsoft.com/office/drawing/2014/main" id="{F412CF60-E8CC-4E6A-82E6-0B6CF253DE5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EA4BDFC-9A26-425A-9A4C-818BA73B7B27}"/>
              </a:ext>
            </a:extLst>
          </p:cNvPr>
          <p:cNvSpPr>
            <a:spLocks noGrp="1"/>
          </p:cNvSpPr>
          <p:nvPr>
            <p:ph type="sldNum" sz="quarter" idx="12"/>
          </p:nvPr>
        </p:nvSpPr>
        <p:spPr/>
        <p:txBody>
          <a:bodyPr/>
          <a:lstStyle/>
          <a:p>
            <a:fld id="{66E0A528-3FDA-44EC-B43D-4E6698E71273}" type="slidenum">
              <a:rPr lang="ru-RU" smtClean="0"/>
              <a:t>‹#›</a:t>
            </a:fld>
            <a:endParaRPr lang="ru-RU"/>
          </a:p>
        </p:txBody>
      </p:sp>
    </p:spTree>
    <p:extLst>
      <p:ext uri="{BB962C8B-B14F-4D97-AF65-F5344CB8AC3E}">
        <p14:creationId xmlns:p14="http://schemas.microsoft.com/office/powerpoint/2010/main" val="256106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F955AE-CCC0-4BAD-9C8F-647D14F7730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D374F16-F175-4519-812E-D2E25BCF00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691FBDC-5D11-4A7C-8A54-A637560B287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889B794-18BB-4192-8246-3836169C49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F318B64-A436-4039-ADD8-DAAB76C7F80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1CE3ECD-AC57-41BD-B79A-F48B2F865989}"/>
              </a:ext>
            </a:extLst>
          </p:cNvPr>
          <p:cNvSpPr>
            <a:spLocks noGrp="1"/>
          </p:cNvSpPr>
          <p:nvPr>
            <p:ph type="dt" sz="half" idx="10"/>
          </p:nvPr>
        </p:nvSpPr>
        <p:spPr/>
        <p:txBody>
          <a:bodyPr/>
          <a:lstStyle/>
          <a:p>
            <a:fld id="{C17F370D-97FD-40EF-87DB-32E1C7CF5095}" type="datetimeFigureOut">
              <a:rPr lang="ru-RU" smtClean="0"/>
              <a:t>08.10.2025</a:t>
            </a:fld>
            <a:endParaRPr lang="ru-RU"/>
          </a:p>
        </p:txBody>
      </p:sp>
      <p:sp>
        <p:nvSpPr>
          <p:cNvPr id="8" name="Нижний колонтитул 7">
            <a:extLst>
              <a:ext uri="{FF2B5EF4-FFF2-40B4-BE49-F238E27FC236}">
                <a16:creationId xmlns:a16="http://schemas.microsoft.com/office/drawing/2014/main" id="{2FFEFD48-A9DE-4ED0-8ECE-CF6CB98B4E9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2D94031-EE81-4E19-BE8D-B13E70E5974E}"/>
              </a:ext>
            </a:extLst>
          </p:cNvPr>
          <p:cNvSpPr>
            <a:spLocks noGrp="1"/>
          </p:cNvSpPr>
          <p:nvPr>
            <p:ph type="sldNum" sz="quarter" idx="12"/>
          </p:nvPr>
        </p:nvSpPr>
        <p:spPr/>
        <p:txBody>
          <a:bodyPr/>
          <a:lstStyle/>
          <a:p>
            <a:fld id="{66E0A528-3FDA-44EC-B43D-4E6698E71273}" type="slidenum">
              <a:rPr lang="ru-RU" smtClean="0"/>
              <a:t>‹#›</a:t>
            </a:fld>
            <a:endParaRPr lang="ru-RU"/>
          </a:p>
        </p:txBody>
      </p:sp>
    </p:spTree>
    <p:extLst>
      <p:ext uri="{BB962C8B-B14F-4D97-AF65-F5344CB8AC3E}">
        <p14:creationId xmlns:p14="http://schemas.microsoft.com/office/powerpoint/2010/main" val="42163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6C7A59-A675-4AAA-838A-4DFDE346191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9215615-D5F7-41C0-BF4C-274B8289D9F9}"/>
              </a:ext>
            </a:extLst>
          </p:cNvPr>
          <p:cNvSpPr>
            <a:spLocks noGrp="1"/>
          </p:cNvSpPr>
          <p:nvPr>
            <p:ph type="dt" sz="half" idx="10"/>
          </p:nvPr>
        </p:nvSpPr>
        <p:spPr/>
        <p:txBody>
          <a:bodyPr/>
          <a:lstStyle/>
          <a:p>
            <a:fld id="{C17F370D-97FD-40EF-87DB-32E1C7CF5095}" type="datetimeFigureOut">
              <a:rPr lang="ru-RU" smtClean="0"/>
              <a:t>08.10.2025</a:t>
            </a:fld>
            <a:endParaRPr lang="ru-RU"/>
          </a:p>
        </p:txBody>
      </p:sp>
      <p:sp>
        <p:nvSpPr>
          <p:cNvPr id="4" name="Нижний колонтитул 3">
            <a:extLst>
              <a:ext uri="{FF2B5EF4-FFF2-40B4-BE49-F238E27FC236}">
                <a16:creationId xmlns:a16="http://schemas.microsoft.com/office/drawing/2014/main" id="{BF6DF5AF-989F-4F19-B772-B7A3BB6AC50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5538ACA-FE3C-4344-A9F9-47D6CB639805}"/>
              </a:ext>
            </a:extLst>
          </p:cNvPr>
          <p:cNvSpPr>
            <a:spLocks noGrp="1"/>
          </p:cNvSpPr>
          <p:nvPr>
            <p:ph type="sldNum" sz="quarter" idx="12"/>
          </p:nvPr>
        </p:nvSpPr>
        <p:spPr/>
        <p:txBody>
          <a:bodyPr/>
          <a:lstStyle/>
          <a:p>
            <a:fld id="{66E0A528-3FDA-44EC-B43D-4E6698E71273}" type="slidenum">
              <a:rPr lang="ru-RU" smtClean="0"/>
              <a:t>‹#›</a:t>
            </a:fld>
            <a:endParaRPr lang="ru-RU"/>
          </a:p>
        </p:txBody>
      </p:sp>
    </p:spTree>
    <p:extLst>
      <p:ext uri="{BB962C8B-B14F-4D97-AF65-F5344CB8AC3E}">
        <p14:creationId xmlns:p14="http://schemas.microsoft.com/office/powerpoint/2010/main" val="36238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69C32AC-9903-49F6-B1C1-8BB3F6810F56}"/>
              </a:ext>
            </a:extLst>
          </p:cNvPr>
          <p:cNvSpPr>
            <a:spLocks noGrp="1"/>
          </p:cNvSpPr>
          <p:nvPr>
            <p:ph type="dt" sz="half" idx="10"/>
          </p:nvPr>
        </p:nvSpPr>
        <p:spPr/>
        <p:txBody>
          <a:bodyPr/>
          <a:lstStyle/>
          <a:p>
            <a:fld id="{C17F370D-97FD-40EF-87DB-32E1C7CF5095}" type="datetimeFigureOut">
              <a:rPr lang="ru-RU" smtClean="0"/>
              <a:t>08.10.2025</a:t>
            </a:fld>
            <a:endParaRPr lang="ru-RU"/>
          </a:p>
        </p:txBody>
      </p:sp>
      <p:sp>
        <p:nvSpPr>
          <p:cNvPr id="3" name="Нижний колонтитул 2">
            <a:extLst>
              <a:ext uri="{FF2B5EF4-FFF2-40B4-BE49-F238E27FC236}">
                <a16:creationId xmlns:a16="http://schemas.microsoft.com/office/drawing/2014/main" id="{F3265085-1BCE-485D-9C8B-600CF067BEA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CFE9B52-AD36-48BC-96D7-C1DABD17E1B9}"/>
              </a:ext>
            </a:extLst>
          </p:cNvPr>
          <p:cNvSpPr>
            <a:spLocks noGrp="1"/>
          </p:cNvSpPr>
          <p:nvPr>
            <p:ph type="sldNum" sz="quarter" idx="12"/>
          </p:nvPr>
        </p:nvSpPr>
        <p:spPr/>
        <p:txBody>
          <a:bodyPr/>
          <a:lstStyle/>
          <a:p>
            <a:fld id="{66E0A528-3FDA-44EC-B43D-4E6698E71273}" type="slidenum">
              <a:rPr lang="ru-RU" smtClean="0"/>
              <a:t>‹#›</a:t>
            </a:fld>
            <a:endParaRPr lang="ru-RU"/>
          </a:p>
        </p:txBody>
      </p:sp>
    </p:spTree>
    <p:extLst>
      <p:ext uri="{BB962C8B-B14F-4D97-AF65-F5344CB8AC3E}">
        <p14:creationId xmlns:p14="http://schemas.microsoft.com/office/powerpoint/2010/main" val="241168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A0390A-9880-47F1-A45E-02148622F5E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6FA872B-33E2-4185-A206-F989167A0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36E5FAB-1F0F-4890-A394-CF7A0967A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0414D1B-B906-40EE-8771-FF299D849EB5}"/>
              </a:ext>
            </a:extLst>
          </p:cNvPr>
          <p:cNvSpPr>
            <a:spLocks noGrp="1"/>
          </p:cNvSpPr>
          <p:nvPr>
            <p:ph type="dt" sz="half" idx="10"/>
          </p:nvPr>
        </p:nvSpPr>
        <p:spPr/>
        <p:txBody>
          <a:bodyPr/>
          <a:lstStyle/>
          <a:p>
            <a:fld id="{C17F370D-97FD-40EF-87DB-32E1C7CF5095}" type="datetimeFigureOut">
              <a:rPr lang="ru-RU" smtClean="0"/>
              <a:t>08.10.2025</a:t>
            </a:fld>
            <a:endParaRPr lang="ru-RU"/>
          </a:p>
        </p:txBody>
      </p:sp>
      <p:sp>
        <p:nvSpPr>
          <p:cNvPr id="6" name="Нижний колонтитул 5">
            <a:extLst>
              <a:ext uri="{FF2B5EF4-FFF2-40B4-BE49-F238E27FC236}">
                <a16:creationId xmlns:a16="http://schemas.microsoft.com/office/drawing/2014/main" id="{7534CBEA-DD78-4DE4-9D88-66C6E836499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E70F1F0-20A4-4668-9F19-1AF3393D683B}"/>
              </a:ext>
            </a:extLst>
          </p:cNvPr>
          <p:cNvSpPr>
            <a:spLocks noGrp="1"/>
          </p:cNvSpPr>
          <p:nvPr>
            <p:ph type="sldNum" sz="quarter" idx="12"/>
          </p:nvPr>
        </p:nvSpPr>
        <p:spPr/>
        <p:txBody>
          <a:bodyPr/>
          <a:lstStyle/>
          <a:p>
            <a:fld id="{66E0A528-3FDA-44EC-B43D-4E6698E71273}" type="slidenum">
              <a:rPr lang="ru-RU" smtClean="0"/>
              <a:t>‹#›</a:t>
            </a:fld>
            <a:endParaRPr lang="ru-RU"/>
          </a:p>
        </p:txBody>
      </p:sp>
    </p:spTree>
    <p:extLst>
      <p:ext uri="{BB962C8B-B14F-4D97-AF65-F5344CB8AC3E}">
        <p14:creationId xmlns:p14="http://schemas.microsoft.com/office/powerpoint/2010/main" val="379028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C54B99-C272-42AD-AB3D-1500A624727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431C7DC-A0AC-4197-BA77-FF07F728D4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2D00DFE-CE99-4B33-A304-A2D309607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59E3EE8-F815-4321-835D-AA71BC265CFF}"/>
              </a:ext>
            </a:extLst>
          </p:cNvPr>
          <p:cNvSpPr>
            <a:spLocks noGrp="1"/>
          </p:cNvSpPr>
          <p:nvPr>
            <p:ph type="dt" sz="half" idx="10"/>
          </p:nvPr>
        </p:nvSpPr>
        <p:spPr/>
        <p:txBody>
          <a:bodyPr/>
          <a:lstStyle/>
          <a:p>
            <a:fld id="{C17F370D-97FD-40EF-87DB-32E1C7CF5095}" type="datetimeFigureOut">
              <a:rPr lang="ru-RU" smtClean="0"/>
              <a:t>08.10.2025</a:t>
            </a:fld>
            <a:endParaRPr lang="ru-RU"/>
          </a:p>
        </p:txBody>
      </p:sp>
      <p:sp>
        <p:nvSpPr>
          <p:cNvPr id="6" name="Нижний колонтитул 5">
            <a:extLst>
              <a:ext uri="{FF2B5EF4-FFF2-40B4-BE49-F238E27FC236}">
                <a16:creationId xmlns:a16="http://schemas.microsoft.com/office/drawing/2014/main" id="{735014B6-84DA-44F5-A1F1-A11E254777D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4F92F64-0FD7-4943-82C1-2B5EE007F1BA}"/>
              </a:ext>
            </a:extLst>
          </p:cNvPr>
          <p:cNvSpPr>
            <a:spLocks noGrp="1"/>
          </p:cNvSpPr>
          <p:nvPr>
            <p:ph type="sldNum" sz="quarter" idx="12"/>
          </p:nvPr>
        </p:nvSpPr>
        <p:spPr/>
        <p:txBody>
          <a:bodyPr/>
          <a:lstStyle/>
          <a:p>
            <a:fld id="{66E0A528-3FDA-44EC-B43D-4E6698E71273}" type="slidenum">
              <a:rPr lang="ru-RU" smtClean="0"/>
              <a:t>‹#›</a:t>
            </a:fld>
            <a:endParaRPr lang="ru-RU"/>
          </a:p>
        </p:txBody>
      </p:sp>
    </p:spTree>
    <p:extLst>
      <p:ext uri="{BB962C8B-B14F-4D97-AF65-F5344CB8AC3E}">
        <p14:creationId xmlns:p14="http://schemas.microsoft.com/office/powerpoint/2010/main" val="341396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701535-50F8-4B55-9F2C-15B076D2C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9927597-94A4-4979-8590-8DB8AE6C58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49967CD-3D44-46B0-9AD4-BD36FB50B3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F370D-97FD-40EF-87DB-32E1C7CF5095}" type="datetimeFigureOut">
              <a:rPr lang="ru-RU" smtClean="0"/>
              <a:t>08.10.2025</a:t>
            </a:fld>
            <a:endParaRPr lang="ru-RU"/>
          </a:p>
        </p:txBody>
      </p:sp>
      <p:sp>
        <p:nvSpPr>
          <p:cNvPr id="5" name="Нижний колонтитул 4">
            <a:extLst>
              <a:ext uri="{FF2B5EF4-FFF2-40B4-BE49-F238E27FC236}">
                <a16:creationId xmlns:a16="http://schemas.microsoft.com/office/drawing/2014/main" id="{8BE9DD46-003C-4CC4-9999-86AEA55E04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0C899FE-08C2-4471-892B-232F8C92A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0A528-3FDA-44EC-B43D-4E6698E71273}" type="slidenum">
              <a:rPr lang="ru-RU" smtClean="0"/>
              <a:t>‹#›</a:t>
            </a:fld>
            <a:endParaRPr lang="ru-RU"/>
          </a:p>
        </p:txBody>
      </p:sp>
    </p:spTree>
    <p:extLst>
      <p:ext uri="{BB962C8B-B14F-4D97-AF65-F5344CB8AC3E}">
        <p14:creationId xmlns:p14="http://schemas.microsoft.com/office/powerpoint/2010/main" val="3211036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B4449B-1F36-40A9-AEDA-471BABD38954}"/>
              </a:ext>
            </a:extLst>
          </p:cNvPr>
          <p:cNvSpPr txBox="1"/>
          <p:nvPr/>
        </p:nvSpPr>
        <p:spPr>
          <a:xfrm>
            <a:off x="2257425" y="1701284"/>
            <a:ext cx="7962900" cy="1938992"/>
          </a:xfrm>
          <a:prstGeom prst="rect">
            <a:avLst/>
          </a:prstGeom>
          <a:noFill/>
        </p:spPr>
        <p:txBody>
          <a:bodyPr wrap="square">
            <a:spAutoFit/>
          </a:bodyPr>
          <a:lstStyle/>
          <a:p>
            <a:pPr algn="ctr"/>
            <a:r>
              <a:rPr lang="ru-RU" sz="6000" b="1" i="0" dirty="0">
                <a:solidFill>
                  <a:srgbClr val="000000"/>
                </a:solidFill>
                <a:effectLst/>
                <a:latin typeface="Verdana" panose="020B0604030504040204" pitchFamily="34" charset="0"/>
              </a:rPr>
              <a:t>Грамматическая  основа </a:t>
            </a:r>
            <a:r>
              <a:rPr lang="ru-RU" sz="6000" b="0" i="0" dirty="0">
                <a:solidFill>
                  <a:srgbClr val="000000"/>
                </a:solidFill>
                <a:effectLst/>
                <a:latin typeface="Verdana" panose="020B0604030504040204" pitchFamily="34" charset="0"/>
              </a:rPr>
              <a:t> </a:t>
            </a:r>
            <a:endParaRPr lang="ru-RU" sz="6000" dirty="0"/>
          </a:p>
        </p:txBody>
      </p:sp>
      <p:sp>
        <p:nvSpPr>
          <p:cNvPr id="5" name="TextBox 4">
            <a:extLst>
              <a:ext uri="{FF2B5EF4-FFF2-40B4-BE49-F238E27FC236}">
                <a16:creationId xmlns:a16="http://schemas.microsoft.com/office/drawing/2014/main" id="{C94BED81-C054-4B76-8845-54D40DB049A9}"/>
              </a:ext>
            </a:extLst>
          </p:cNvPr>
          <p:cNvSpPr txBox="1"/>
          <p:nvPr/>
        </p:nvSpPr>
        <p:spPr>
          <a:xfrm>
            <a:off x="3048000" y="520184"/>
            <a:ext cx="6096000" cy="369332"/>
          </a:xfrm>
          <a:prstGeom prst="rect">
            <a:avLst/>
          </a:prstGeom>
          <a:noFill/>
        </p:spPr>
        <p:txBody>
          <a:bodyPr wrap="square">
            <a:spAutoFit/>
          </a:bodyPr>
          <a:lstStyle/>
          <a:p>
            <a:pPr algn="ctr"/>
            <a:r>
              <a:rPr lang="ru-RU" b="1" i="0" dirty="0">
                <a:solidFill>
                  <a:srgbClr val="000066"/>
                </a:solidFill>
                <a:effectLst/>
                <a:latin typeface="Verdana" panose="020B0604030504040204" pitchFamily="34" charset="0"/>
              </a:rPr>
              <a:t>Задания 2. Син­так­си­че­ский ана­лиз /ОГЭ</a:t>
            </a:r>
          </a:p>
        </p:txBody>
      </p:sp>
      <p:sp>
        <p:nvSpPr>
          <p:cNvPr id="6" name="TextBox 5">
            <a:extLst>
              <a:ext uri="{FF2B5EF4-FFF2-40B4-BE49-F238E27FC236}">
                <a16:creationId xmlns:a16="http://schemas.microsoft.com/office/drawing/2014/main" id="{3A324984-E986-4BF5-8839-F7B50A5C630E}"/>
              </a:ext>
            </a:extLst>
          </p:cNvPr>
          <p:cNvSpPr txBox="1"/>
          <p:nvPr/>
        </p:nvSpPr>
        <p:spPr>
          <a:xfrm>
            <a:off x="6496050" y="5581650"/>
            <a:ext cx="6096000" cy="923330"/>
          </a:xfrm>
          <a:prstGeom prst="rect">
            <a:avLst/>
          </a:prstGeom>
          <a:noFill/>
        </p:spPr>
        <p:txBody>
          <a:bodyPr wrap="square">
            <a:spAutoFit/>
          </a:bodyPr>
          <a:lstStyle/>
          <a:p>
            <a:r>
              <a:rPr lang="ru-RU" b="0" i="0" dirty="0">
                <a:solidFill>
                  <a:srgbClr val="4F4F4F"/>
                </a:solidFill>
                <a:effectLst/>
                <a:latin typeface="Roboto" panose="02000000000000000000" pitchFamily="2" charset="0"/>
              </a:rPr>
              <a:t>МАОУ "Баженовская СОШ №96"</a:t>
            </a:r>
          </a:p>
          <a:p>
            <a:r>
              <a:rPr lang="ru-RU" b="0" i="0" dirty="0">
                <a:solidFill>
                  <a:srgbClr val="4F4F4F"/>
                </a:solidFill>
                <a:effectLst/>
                <a:latin typeface="Roboto" panose="02000000000000000000" pitchFamily="2" charset="0"/>
              </a:rPr>
              <a:t>учитель русского языка и литературы</a:t>
            </a:r>
          </a:p>
          <a:p>
            <a:r>
              <a:rPr lang="ru-RU" b="1" i="0" dirty="0">
                <a:solidFill>
                  <a:srgbClr val="4F4F4F"/>
                </a:solidFill>
                <a:effectLst/>
                <a:latin typeface="Roboto" panose="02000000000000000000" pitchFamily="2" charset="0"/>
              </a:rPr>
              <a:t>Комолова Лариса Викторовна</a:t>
            </a:r>
            <a:endParaRPr lang="ru-RU" dirty="0"/>
          </a:p>
        </p:txBody>
      </p:sp>
    </p:spTree>
    <p:extLst>
      <p:ext uri="{BB962C8B-B14F-4D97-AF65-F5344CB8AC3E}">
        <p14:creationId xmlns:p14="http://schemas.microsoft.com/office/powerpoint/2010/main" val="988124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2F2C3E-7B84-4FF5-8C64-7038A569CDFC}"/>
              </a:ext>
            </a:extLst>
          </p:cNvPr>
          <p:cNvSpPr txBox="1"/>
          <p:nvPr/>
        </p:nvSpPr>
        <p:spPr>
          <a:xfrm>
            <a:off x="1057275" y="3133636"/>
            <a:ext cx="10601326" cy="584775"/>
          </a:xfrm>
          <a:prstGeom prst="rect">
            <a:avLst/>
          </a:prstGeom>
          <a:noFill/>
        </p:spPr>
        <p:txBody>
          <a:bodyPr wrap="square">
            <a:spAutoFit/>
          </a:bodyPr>
          <a:lstStyle/>
          <a:p>
            <a:pPr algn="just"/>
            <a:r>
              <a:rPr lang="ru-RU" sz="16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600" b="1" i="0" dirty="0">
                <a:solidFill>
                  <a:srgbClr val="000000"/>
                </a:solidFill>
                <a:effectLst/>
                <a:highlight>
                  <a:srgbClr val="FFFF00"/>
                </a:highlight>
                <a:latin typeface="Verdana" panose="020B0604030504040204" pitchFamily="34" charset="0"/>
              </a:rPr>
              <a:t>грамматическая основа</a:t>
            </a:r>
            <a:r>
              <a:rPr lang="ru-RU" sz="16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p>
        </p:txBody>
      </p:sp>
      <p:sp>
        <p:nvSpPr>
          <p:cNvPr id="5" name="TextBox 4">
            <a:extLst>
              <a:ext uri="{FF2B5EF4-FFF2-40B4-BE49-F238E27FC236}">
                <a16:creationId xmlns:a16="http://schemas.microsoft.com/office/drawing/2014/main" id="{2EBC3F9E-ED60-4D71-81BF-9238C5EC1CBC}"/>
              </a:ext>
            </a:extLst>
          </p:cNvPr>
          <p:cNvSpPr txBox="1"/>
          <p:nvPr/>
        </p:nvSpPr>
        <p:spPr>
          <a:xfrm>
            <a:off x="1704975" y="351235"/>
            <a:ext cx="9715500" cy="2677656"/>
          </a:xfrm>
          <a:prstGeom prst="rect">
            <a:avLst/>
          </a:prstGeom>
          <a:noFill/>
        </p:spPr>
        <p:txBody>
          <a:bodyPr wrap="square">
            <a:spAutoFit/>
          </a:bodyPr>
          <a:lstStyle/>
          <a:p>
            <a:pPr algn="just"/>
            <a:r>
              <a:rPr lang="ru-RU" sz="2400" b="1" i="0" dirty="0">
                <a:solidFill>
                  <a:srgbClr val="000000"/>
                </a:solidFill>
                <a:effectLst/>
                <a:latin typeface="Verdana" panose="020B0604030504040204" pitchFamily="34" charset="0"/>
              </a:rPr>
              <a:t>(1) Летнее, июльское утро! (2) Еще свежо, но уже чувствуется близость жары. (3) Вас обдает накопившимся теплым запахом ночи. (4) Небо темнеет по краям, колючим зноем пышет неподвижный воздух. (5) Вдали стеной стоит дубовый лес, и блестит, и алеет на солнце.</a:t>
            </a:r>
          </a:p>
          <a:p>
            <a:pPr algn="just"/>
            <a:r>
              <a:rPr lang="ru-RU" sz="2400" b="1" i="0" dirty="0">
                <a:solidFill>
                  <a:srgbClr val="000000"/>
                </a:solidFill>
                <a:effectLst/>
                <a:latin typeface="Verdana" panose="020B0604030504040204" pitchFamily="34" charset="0"/>
              </a:rPr>
              <a:t> </a:t>
            </a:r>
          </a:p>
        </p:txBody>
      </p:sp>
      <p:sp>
        <p:nvSpPr>
          <p:cNvPr id="7" name="TextBox 6">
            <a:extLst>
              <a:ext uri="{FF2B5EF4-FFF2-40B4-BE49-F238E27FC236}">
                <a16:creationId xmlns:a16="http://schemas.microsoft.com/office/drawing/2014/main" id="{939C9AAC-B3DA-427B-900A-9AF1C6C8BFBF}"/>
              </a:ext>
            </a:extLst>
          </p:cNvPr>
          <p:cNvSpPr txBox="1"/>
          <p:nvPr/>
        </p:nvSpPr>
        <p:spPr>
          <a:xfrm>
            <a:off x="2540794" y="3890486"/>
            <a:ext cx="6224586" cy="1938992"/>
          </a:xfrm>
          <a:prstGeom prst="rect">
            <a:avLst/>
          </a:prstGeom>
          <a:noFill/>
        </p:spPr>
        <p:txBody>
          <a:bodyPr wrap="square">
            <a:spAutoFit/>
          </a:bodyPr>
          <a:lstStyle/>
          <a:p>
            <a:pPr algn="just"/>
            <a:r>
              <a:rPr lang="ru-RU" sz="2400" b="0" i="0" dirty="0">
                <a:solidFill>
                  <a:srgbClr val="000000"/>
                </a:solidFill>
                <a:effectLst/>
                <a:latin typeface="Verdana" panose="020B0604030504040204" pitchFamily="34" charset="0"/>
              </a:rPr>
              <a:t>1) Утро (предложение 1)</a:t>
            </a:r>
          </a:p>
          <a:p>
            <a:pPr algn="just"/>
            <a:r>
              <a:rPr lang="ru-RU" sz="2400" b="0" i="0" dirty="0">
                <a:solidFill>
                  <a:srgbClr val="000000"/>
                </a:solidFill>
                <a:effectLst/>
                <a:latin typeface="Verdana" panose="020B0604030504040204" pitchFamily="34" charset="0"/>
              </a:rPr>
              <a:t>2) Свежо (предложение 2)</a:t>
            </a:r>
          </a:p>
          <a:p>
            <a:pPr algn="just"/>
            <a:r>
              <a:rPr lang="ru-RU" sz="2400" b="0" i="0" dirty="0">
                <a:solidFill>
                  <a:srgbClr val="000000"/>
                </a:solidFill>
                <a:effectLst/>
                <a:latin typeface="Verdana" panose="020B0604030504040204" pitchFamily="34" charset="0"/>
              </a:rPr>
              <a:t>3) Вас обдаёт (предложение 3)</a:t>
            </a:r>
          </a:p>
          <a:p>
            <a:pPr algn="just"/>
            <a:r>
              <a:rPr lang="ru-RU" sz="2400" b="0" i="0" dirty="0">
                <a:solidFill>
                  <a:srgbClr val="000000"/>
                </a:solidFill>
                <a:effectLst/>
                <a:latin typeface="Verdana" panose="020B0604030504040204" pitchFamily="34" charset="0"/>
              </a:rPr>
              <a:t>4) Небо пышет (предложение 4)</a:t>
            </a:r>
          </a:p>
          <a:p>
            <a:pPr algn="just"/>
            <a:r>
              <a:rPr lang="ru-RU" sz="2400" b="0" i="0" dirty="0">
                <a:solidFill>
                  <a:srgbClr val="000000"/>
                </a:solidFill>
                <a:effectLst/>
                <a:latin typeface="Verdana" panose="020B0604030504040204" pitchFamily="34" charset="0"/>
              </a:rPr>
              <a:t>5) Лес стоит (предложение 5)</a:t>
            </a:r>
          </a:p>
        </p:txBody>
      </p:sp>
      <p:sp>
        <p:nvSpPr>
          <p:cNvPr id="9" name="TextBox 8">
            <a:extLst>
              <a:ext uri="{FF2B5EF4-FFF2-40B4-BE49-F238E27FC236}">
                <a16:creationId xmlns:a16="http://schemas.microsoft.com/office/drawing/2014/main" id="{2A0ACA58-F904-4510-9061-6B20052A1B5C}"/>
              </a:ext>
            </a:extLst>
          </p:cNvPr>
          <p:cNvSpPr txBox="1"/>
          <p:nvPr/>
        </p:nvSpPr>
        <p:spPr>
          <a:xfrm>
            <a:off x="8765380" y="4734207"/>
            <a:ext cx="6148386" cy="369332"/>
          </a:xfrm>
          <a:prstGeom prst="rect">
            <a:avLst/>
          </a:prstGeom>
          <a:noFill/>
        </p:spPr>
        <p:txBody>
          <a:bodyPr wrap="square">
            <a:spAutoFit/>
          </a:bodyPr>
          <a:lstStyle/>
          <a:p>
            <a:r>
              <a:rPr lang="ru-RU" b="0" i="0" dirty="0">
                <a:solidFill>
                  <a:srgbClr val="000000"/>
                </a:solidFill>
                <a:effectLst/>
                <a:latin typeface="Verdana" panose="020B0604030504040204" pitchFamily="34" charset="0"/>
              </a:rPr>
              <a:t>Ответ: 12.</a:t>
            </a:r>
            <a:endParaRPr lang="ru-RU" dirty="0"/>
          </a:p>
        </p:txBody>
      </p:sp>
    </p:spTree>
    <p:extLst>
      <p:ext uri="{BB962C8B-B14F-4D97-AF65-F5344CB8AC3E}">
        <p14:creationId xmlns:p14="http://schemas.microsoft.com/office/powerpoint/2010/main" val="154165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2F2C3E-7B84-4FF5-8C64-7038A569CDFC}"/>
              </a:ext>
            </a:extLst>
          </p:cNvPr>
          <p:cNvSpPr txBox="1"/>
          <p:nvPr/>
        </p:nvSpPr>
        <p:spPr>
          <a:xfrm>
            <a:off x="1057275" y="3133636"/>
            <a:ext cx="10601326" cy="584775"/>
          </a:xfrm>
          <a:prstGeom prst="rect">
            <a:avLst/>
          </a:prstGeom>
          <a:noFill/>
        </p:spPr>
        <p:txBody>
          <a:bodyPr wrap="square">
            <a:spAutoFit/>
          </a:bodyPr>
          <a:lstStyle/>
          <a:p>
            <a:pPr algn="just"/>
            <a:r>
              <a:rPr lang="ru-RU" sz="16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600" b="1" i="0" dirty="0">
                <a:solidFill>
                  <a:srgbClr val="000000"/>
                </a:solidFill>
                <a:effectLst/>
                <a:highlight>
                  <a:srgbClr val="FFFF00"/>
                </a:highlight>
                <a:latin typeface="Verdana" panose="020B0604030504040204" pitchFamily="34" charset="0"/>
              </a:rPr>
              <a:t>грамматическая основа</a:t>
            </a:r>
            <a:r>
              <a:rPr lang="ru-RU" sz="16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p>
        </p:txBody>
      </p:sp>
      <p:sp>
        <p:nvSpPr>
          <p:cNvPr id="5" name="TextBox 4">
            <a:extLst>
              <a:ext uri="{FF2B5EF4-FFF2-40B4-BE49-F238E27FC236}">
                <a16:creationId xmlns:a16="http://schemas.microsoft.com/office/drawing/2014/main" id="{26F07D39-A888-45E7-BE69-5F3F56B827BC}"/>
              </a:ext>
            </a:extLst>
          </p:cNvPr>
          <p:cNvSpPr txBox="1"/>
          <p:nvPr/>
        </p:nvSpPr>
        <p:spPr>
          <a:xfrm>
            <a:off x="1847850" y="357724"/>
            <a:ext cx="9601199" cy="3046988"/>
          </a:xfrm>
          <a:prstGeom prst="rect">
            <a:avLst/>
          </a:prstGeom>
          <a:noFill/>
        </p:spPr>
        <p:txBody>
          <a:bodyPr wrap="square">
            <a:spAutoFit/>
          </a:bodyPr>
          <a:lstStyle/>
          <a:p>
            <a:pPr algn="just"/>
            <a:r>
              <a:rPr lang="ru-RU" sz="2400" b="1" i="0" dirty="0">
                <a:solidFill>
                  <a:srgbClr val="000000"/>
                </a:solidFill>
                <a:effectLst/>
                <a:latin typeface="Verdana" panose="020B0604030504040204" pitchFamily="34" charset="0"/>
              </a:rPr>
              <a:t>1) Под самым обрывом таится источник. (2) Дубовый куст жадно раскинул над водою свои лапчатые сучья. (3) Большие серебристые пузыри, колыхаясь, поднимаются со дна, покрытого мелким бархатным </a:t>
            </a:r>
            <a:r>
              <a:rPr lang="ru-RU" sz="2400" b="1" i="0" dirty="0" err="1">
                <a:solidFill>
                  <a:srgbClr val="000000"/>
                </a:solidFill>
                <a:effectLst/>
                <a:latin typeface="Verdana" panose="020B0604030504040204" pitchFamily="34" charset="0"/>
              </a:rPr>
              <a:t>мохом</a:t>
            </a:r>
            <a:r>
              <a:rPr lang="ru-RU" sz="2400" b="1" i="0" dirty="0">
                <a:solidFill>
                  <a:srgbClr val="000000"/>
                </a:solidFill>
                <a:effectLst/>
                <a:latin typeface="Verdana" panose="020B0604030504040204" pitchFamily="34" charset="0"/>
              </a:rPr>
              <a:t>. (4) Проходит час, другой проходит... (5) Вот уже и стало жарко.</a:t>
            </a:r>
          </a:p>
          <a:p>
            <a:pPr algn="just"/>
            <a:r>
              <a:rPr lang="ru-RU" sz="2400" b="1" i="0" dirty="0">
                <a:solidFill>
                  <a:srgbClr val="000000"/>
                </a:solidFill>
                <a:effectLst/>
                <a:latin typeface="Verdana" panose="020B0604030504040204" pitchFamily="34" charset="0"/>
              </a:rPr>
              <a:t> </a:t>
            </a:r>
          </a:p>
          <a:p>
            <a:pPr algn="just"/>
            <a:endParaRPr lang="ru-RU" sz="2400" b="1" i="0" dirty="0">
              <a:solidFill>
                <a:srgbClr val="000000"/>
              </a:solidFill>
              <a:effectLst/>
              <a:latin typeface="Verdana" panose="020B0604030504040204" pitchFamily="34" charset="0"/>
            </a:endParaRPr>
          </a:p>
        </p:txBody>
      </p:sp>
      <p:sp>
        <p:nvSpPr>
          <p:cNvPr id="7" name="TextBox 6">
            <a:extLst>
              <a:ext uri="{FF2B5EF4-FFF2-40B4-BE49-F238E27FC236}">
                <a16:creationId xmlns:a16="http://schemas.microsoft.com/office/drawing/2014/main" id="{58AE67DF-9CFE-49CD-9B90-B6EDBD3D7FF8}"/>
              </a:ext>
            </a:extLst>
          </p:cNvPr>
          <p:cNvSpPr txBox="1"/>
          <p:nvPr/>
        </p:nvSpPr>
        <p:spPr>
          <a:xfrm>
            <a:off x="1962149" y="3335551"/>
            <a:ext cx="8029575" cy="2677656"/>
          </a:xfrm>
          <a:prstGeom prst="rect">
            <a:avLst/>
          </a:prstGeom>
          <a:noFill/>
        </p:spPr>
        <p:txBody>
          <a:bodyPr wrap="square">
            <a:spAutoFit/>
          </a:bodyPr>
          <a:lstStyle/>
          <a:p>
            <a:pPr algn="just"/>
            <a:r>
              <a:rPr lang="ru-RU" sz="2400" b="0" i="0" dirty="0">
                <a:solidFill>
                  <a:srgbClr val="000000"/>
                </a:solidFill>
                <a:effectLst/>
                <a:latin typeface="Verdana" panose="020B0604030504040204" pitchFamily="34" charset="0"/>
              </a:rPr>
              <a:t> </a:t>
            </a:r>
          </a:p>
          <a:p>
            <a:pPr algn="just"/>
            <a:r>
              <a:rPr lang="ru-RU" sz="2400" b="0" i="0" dirty="0">
                <a:solidFill>
                  <a:srgbClr val="000000"/>
                </a:solidFill>
                <a:effectLst/>
                <a:latin typeface="Verdana" panose="020B0604030504040204" pitchFamily="34" charset="0"/>
              </a:rPr>
              <a:t>1) Источник таится (предложение 1)</a:t>
            </a:r>
          </a:p>
          <a:p>
            <a:pPr algn="just"/>
            <a:r>
              <a:rPr lang="ru-RU" sz="2400" b="0" i="0" dirty="0">
                <a:solidFill>
                  <a:srgbClr val="000000"/>
                </a:solidFill>
                <a:effectLst/>
                <a:latin typeface="Verdana" panose="020B0604030504040204" pitchFamily="34" charset="0"/>
              </a:rPr>
              <a:t>2) Куст раскинул сучья (предложение 2)</a:t>
            </a:r>
          </a:p>
          <a:p>
            <a:pPr algn="just"/>
            <a:r>
              <a:rPr lang="ru-RU" sz="2400" b="0" i="0" dirty="0">
                <a:solidFill>
                  <a:srgbClr val="000000"/>
                </a:solidFill>
                <a:effectLst/>
                <a:latin typeface="Verdana" panose="020B0604030504040204" pitchFamily="34" charset="0"/>
              </a:rPr>
              <a:t>3) Колыхаясь (предложение 3)</a:t>
            </a:r>
          </a:p>
          <a:p>
            <a:pPr algn="just"/>
            <a:r>
              <a:rPr lang="ru-RU" sz="2400" b="0" i="0" dirty="0">
                <a:solidFill>
                  <a:srgbClr val="000000"/>
                </a:solidFill>
                <a:effectLst/>
                <a:latin typeface="Verdana" panose="020B0604030504040204" pitchFamily="34" charset="0"/>
              </a:rPr>
              <a:t>4) Час, другой проходит (предложение 4)</a:t>
            </a:r>
          </a:p>
          <a:p>
            <a:pPr algn="just"/>
            <a:r>
              <a:rPr lang="ru-RU" sz="2400" b="0" i="0" dirty="0">
                <a:solidFill>
                  <a:srgbClr val="000000"/>
                </a:solidFill>
                <a:effectLst/>
                <a:latin typeface="Verdana" panose="020B0604030504040204" pitchFamily="34" charset="0"/>
              </a:rPr>
              <a:t>5) Стало жарко (предложение 5)</a:t>
            </a:r>
          </a:p>
          <a:p>
            <a:pPr algn="just"/>
            <a:r>
              <a:rPr lang="ru-RU" sz="2400" b="0" i="0" dirty="0">
                <a:solidFill>
                  <a:srgbClr val="000000"/>
                </a:solidFill>
                <a:effectLst/>
                <a:latin typeface="Verdana" panose="020B0604030504040204" pitchFamily="34" charset="0"/>
              </a:rPr>
              <a:t> </a:t>
            </a:r>
          </a:p>
        </p:txBody>
      </p:sp>
      <p:sp>
        <p:nvSpPr>
          <p:cNvPr id="9" name="TextBox 8">
            <a:extLst>
              <a:ext uri="{FF2B5EF4-FFF2-40B4-BE49-F238E27FC236}">
                <a16:creationId xmlns:a16="http://schemas.microsoft.com/office/drawing/2014/main" id="{D4BDC1A8-EAD8-4B3E-A3B1-8F92F79A88BD}"/>
              </a:ext>
            </a:extLst>
          </p:cNvPr>
          <p:cNvSpPr txBox="1"/>
          <p:nvPr/>
        </p:nvSpPr>
        <p:spPr>
          <a:xfrm>
            <a:off x="9822658" y="4605174"/>
            <a:ext cx="6224586" cy="369332"/>
          </a:xfrm>
          <a:prstGeom prst="rect">
            <a:avLst/>
          </a:prstGeom>
          <a:noFill/>
        </p:spPr>
        <p:txBody>
          <a:bodyPr wrap="square">
            <a:spAutoFit/>
          </a:bodyPr>
          <a:lstStyle/>
          <a:p>
            <a:pPr algn="just"/>
            <a:r>
              <a:rPr lang="ru-RU" b="0" i="0" dirty="0">
                <a:solidFill>
                  <a:srgbClr val="000000"/>
                </a:solidFill>
                <a:effectLst/>
                <a:latin typeface="Verdana" panose="020B0604030504040204" pitchFamily="34" charset="0"/>
              </a:rPr>
              <a:t>Ответ: 15.</a:t>
            </a:r>
            <a:endParaRPr lang="ru-RU" dirty="0"/>
          </a:p>
        </p:txBody>
      </p:sp>
    </p:spTree>
    <p:extLst>
      <p:ext uri="{BB962C8B-B14F-4D97-AF65-F5344CB8AC3E}">
        <p14:creationId xmlns:p14="http://schemas.microsoft.com/office/powerpoint/2010/main" val="123660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2F2C3E-7B84-4FF5-8C64-7038A569CDFC}"/>
              </a:ext>
            </a:extLst>
          </p:cNvPr>
          <p:cNvSpPr txBox="1"/>
          <p:nvPr/>
        </p:nvSpPr>
        <p:spPr>
          <a:xfrm>
            <a:off x="1257298" y="2272724"/>
            <a:ext cx="10601326" cy="584775"/>
          </a:xfrm>
          <a:prstGeom prst="rect">
            <a:avLst/>
          </a:prstGeom>
          <a:noFill/>
        </p:spPr>
        <p:txBody>
          <a:bodyPr wrap="square">
            <a:spAutoFit/>
          </a:bodyPr>
          <a:lstStyle/>
          <a:p>
            <a:pPr algn="just"/>
            <a:r>
              <a:rPr lang="ru-RU" sz="16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600" b="1" i="0" dirty="0">
                <a:solidFill>
                  <a:srgbClr val="000000"/>
                </a:solidFill>
                <a:effectLst/>
                <a:highlight>
                  <a:srgbClr val="FFFF00"/>
                </a:highlight>
                <a:latin typeface="Verdana" panose="020B0604030504040204" pitchFamily="34" charset="0"/>
              </a:rPr>
              <a:t>грамматическая основа</a:t>
            </a:r>
            <a:r>
              <a:rPr lang="ru-RU" sz="16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p>
        </p:txBody>
      </p:sp>
      <p:sp>
        <p:nvSpPr>
          <p:cNvPr id="5" name="TextBox 4">
            <a:extLst>
              <a:ext uri="{FF2B5EF4-FFF2-40B4-BE49-F238E27FC236}">
                <a16:creationId xmlns:a16="http://schemas.microsoft.com/office/drawing/2014/main" id="{517B3626-BCDE-4095-BDEA-A73D36E32CC5}"/>
              </a:ext>
            </a:extLst>
          </p:cNvPr>
          <p:cNvSpPr txBox="1"/>
          <p:nvPr/>
        </p:nvSpPr>
        <p:spPr>
          <a:xfrm>
            <a:off x="1725215" y="2708367"/>
            <a:ext cx="10201274" cy="1938992"/>
          </a:xfrm>
          <a:prstGeom prst="rect">
            <a:avLst/>
          </a:prstGeom>
          <a:noFill/>
        </p:spPr>
        <p:txBody>
          <a:bodyPr wrap="square">
            <a:spAutoFit/>
          </a:bodyPr>
          <a:lstStyle/>
          <a:p>
            <a:pPr algn="just"/>
            <a:r>
              <a:rPr lang="ru-RU" sz="2400" b="0" i="0" dirty="0">
                <a:solidFill>
                  <a:srgbClr val="000000"/>
                </a:solidFill>
                <a:effectLst/>
                <a:latin typeface="Verdana" panose="020B0604030504040204" pitchFamily="34" charset="0"/>
              </a:rPr>
              <a:t>1) Два мальчика встретились (и) подружились </a:t>
            </a:r>
            <a:r>
              <a:rPr lang="ru-RU" b="0" i="0" dirty="0">
                <a:solidFill>
                  <a:srgbClr val="000000"/>
                </a:solidFill>
                <a:effectLst/>
                <a:latin typeface="Verdana" panose="020B0604030504040204" pitchFamily="34" charset="0"/>
              </a:rPr>
              <a:t>(предложение 1)</a:t>
            </a:r>
          </a:p>
          <a:p>
            <a:pPr algn="just"/>
            <a:r>
              <a:rPr lang="ru-RU" sz="2400" b="0" i="0" dirty="0">
                <a:solidFill>
                  <a:srgbClr val="000000"/>
                </a:solidFill>
                <a:effectLst/>
                <a:latin typeface="Verdana" panose="020B0604030504040204" pitchFamily="34" charset="0"/>
              </a:rPr>
              <a:t>2) Они выросли (предложение 2)</a:t>
            </a:r>
          </a:p>
          <a:p>
            <a:pPr algn="just"/>
            <a:r>
              <a:rPr lang="ru-RU" sz="2400" b="0" i="0" dirty="0">
                <a:solidFill>
                  <a:srgbClr val="000000"/>
                </a:solidFill>
                <a:effectLst/>
                <a:latin typeface="Verdana" panose="020B0604030504040204" pitchFamily="34" charset="0"/>
              </a:rPr>
              <a:t>3) Годы лицея остались (предложение 3)</a:t>
            </a:r>
          </a:p>
          <a:p>
            <a:pPr algn="just"/>
            <a:r>
              <a:rPr lang="ru-RU" sz="2400" b="0" i="0" dirty="0">
                <a:solidFill>
                  <a:srgbClr val="000000"/>
                </a:solidFill>
                <a:effectLst/>
                <a:latin typeface="Verdana" panose="020B0604030504040204" pitchFamily="34" charset="0"/>
              </a:rPr>
              <a:t>4) Верность смогли пронести (предложение 4)</a:t>
            </a:r>
          </a:p>
          <a:p>
            <a:pPr algn="just"/>
            <a:r>
              <a:rPr lang="ru-RU" sz="2400" b="0" i="0" dirty="0">
                <a:solidFill>
                  <a:srgbClr val="000000"/>
                </a:solidFill>
                <a:effectLst/>
                <a:latin typeface="Verdana" panose="020B0604030504040204" pitchFamily="34" charset="0"/>
              </a:rPr>
              <a:t>5) Дружба — дар (предложение 5)</a:t>
            </a:r>
          </a:p>
        </p:txBody>
      </p:sp>
      <p:sp>
        <p:nvSpPr>
          <p:cNvPr id="7" name="TextBox 6">
            <a:extLst>
              <a:ext uri="{FF2B5EF4-FFF2-40B4-BE49-F238E27FC236}">
                <a16:creationId xmlns:a16="http://schemas.microsoft.com/office/drawing/2014/main" id="{B1B6D841-01A8-4635-8C17-6162C0A782F9}"/>
              </a:ext>
            </a:extLst>
          </p:cNvPr>
          <p:cNvSpPr txBox="1"/>
          <p:nvPr/>
        </p:nvSpPr>
        <p:spPr>
          <a:xfrm>
            <a:off x="1609725" y="128394"/>
            <a:ext cx="10794206" cy="2308324"/>
          </a:xfrm>
          <a:prstGeom prst="rect">
            <a:avLst/>
          </a:prstGeom>
          <a:noFill/>
        </p:spPr>
        <p:txBody>
          <a:bodyPr wrap="square">
            <a:spAutoFit/>
          </a:bodyPr>
          <a:lstStyle/>
          <a:p>
            <a:r>
              <a:rPr lang="ru-RU" sz="2400" b="1" i="0" dirty="0">
                <a:solidFill>
                  <a:srgbClr val="000000"/>
                </a:solidFill>
                <a:effectLst/>
                <a:latin typeface="Verdana" panose="020B0604030504040204" pitchFamily="34" charset="0"/>
              </a:rPr>
              <a:t>(1) Встретились и подружились в царскосельском лицее два мальчика: Саша Пушкин и Ваня </a:t>
            </a:r>
            <a:r>
              <a:rPr lang="ru-RU" sz="2400" b="1" i="0" dirty="0" err="1">
                <a:solidFill>
                  <a:srgbClr val="000000"/>
                </a:solidFill>
                <a:effectLst/>
                <a:latin typeface="Verdana" panose="020B0604030504040204" pitchFamily="34" charset="0"/>
              </a:rPr>
              <a:t>Пущин</a:t>
            </a:r>
            <a:r>
              <a:rPr lang="ru-RU" sz="2400" b="1" i="0" dirty="0">
                <a:solidFill>
                  <a:srgbClr val="000000"/>
                </a:solidFill>
                <a:effectLst/>
                <a:latin typeface="Verdana" panose="020B0604030504040204" pitchFamily="34" charset="0"/>
              </a:rPr>
              <a:t>.  (2) Они выросли. (3)Годы лицея остались позади. (4)А верность лицейской дружбе </a:t>
            </a:r>
            <a:r>
              <a:rPr lang="ru-RU" sz="2400" b="1" i="0" dirty="0" err="1">
                <a:solidFill>
                  <a:srgbClr val="000000"/>
                </a:solidFill>
                <a:effectLst/>
                <a:latin typeface="Verdana" panose="020B0604030504040204" pitchFamily="34" charset="0"/>
              </a:rPr>
              <a:t>Пущин</a:t>
            </a:r>
            <a:r>
              <a:rPr lang="ru-RU" sz="2400" b="1" i="0" dirty="0">
                <a:solidFill>
                  <a:srgbClr val="000000"/>
                </a:solidFill>
                <a:effectLst/>
                <a:latin typeface="Verdana" panose="020B0604030504040204" pitchFamily="34" charset="0"/>
              </a:rPr>
              <a:t> и Пушкин смогли пронести до последнего вздоха. (5) Дружба — это дар, ниспосланный свыше.</a:t>
            </a:r>
            <a:endParaRPr lang="ru-RU" sz="2400" b="1" dirty="0"/>
          </a:p>
        </p:txBody>
      </p:sp>
      <p:sp>
        <p:nvSpPr>
          <p:cNvPr id="9" name="TextBox 8">
            <a:extLst>
              <a:ext uri="{FF2B5EF4-FFF2-40B4-BE49-F238E27FC236}">
                <a16:creationId xmlns:a16="http://schemas.microsoft.com/office/drawing/2014/main" id="{25B442C7-8D08-4C28-9B73-8B6495C5C99D}"/>
              </a:ext>
            </a:extLst>
          </p:cNvPr>
          <p:cNvSpPr txBox="1"/>
          <p:nvPr/>
        </p:nvSpPr>
        <p:spPr>
          <a:xfrm>
            <a:off x="1837134" y="4581048"/>
            <a:ext cx="10133409" cy="2031325"/>
          </a:xfrm>
          <a:prstGeom prst="rect">
            <a:avLst/>
          </a:prstGeom>
          <a:solidFill>
            <a:schemeClr val="accent2">
              <a:lumMod val="20000"/>
              <a:lumOff val="80000"/>
            </a:schemeClr>
          </a:solidFill>
        </p:spPr>
        <p:txBody>
          <a:bodyPr wrap="square">
            <a:spAutoFit/>
          </a:bodyPr>
          <a:lstStyle/>
          <a:p>
            <a:pPr algn="just"/>
            <a:r>
              <a:rPr lang="ru-RU" b="1" i="0" dirty="0">
                <a:solidFill>
                  <a:srgbClr val="000000"/>
                </a:solidFill>
                <a:effectLst/>
                <a:latin typeface="Verdana" panose="020B0604030504040204" pitchFamily="34" charset="0"/>
              </a:rPr>
              <a:t>Пояснение. </a:t>
            </a:r>
            <a:r>
              <a:rPr lang="ru-RU" b="0" i="0" dirty="0">
                <a:solidFill>
                  <a:srgbClr val="000000"/>
                </a:solidFill>
                <a:effectLst/>
                <a:latin typeface="Verdana" panose="020B0604030504040204" pitchFamily="34" charset="0"/>
              </a:rPr>
              <a:t>Выделим основы:</a:t>
            </a:r>
          </a:p>
          <a:p>
            <a:pPr algn="just"/>
            <a:r>
              <a:rPr lang="ru-RU" b="0" i="0" dirty="0">
                <a:solidFill>
                  <a:srgbClr val="000000"/>
                </a:solidFill>
                <a:effectLst/>
                <a:latin typeface="Verdana" panose="020B0604030504040204" pitchFamily="34" charset="0"/>
              </a:rPr>
              <a:t>1) Два мальчика Саша Пушкин (и) Ваня </a:t>
            </a:r>
            <a:r>
              <a:rPr lang="ru-RU" b="0" i="0" dirty="0" err="1">
                <a:solidFill>
                  <a:srgbClr val="000000"/>
                </a:solidFill>
                <a:effectLst/>
                <a:latin typeface="Verdana" panose="020B0604030504040204" pitchFamily="34" charset="0"/>
              </a:rPr>
              <a:t>Пущин</a:t>
            </a:r>
            <a:r>
              <a:rPr lang="ru-RU" b="0" i="0" dirty="0">
                <a:solidFill>
                  <a:srgbClr val="000000"/>
                </a:solidFill>
                <a:effectLst/>
                <a:latin typeface="Verdana" panose="020B0604030504040204" pitchFamily="34" charset="0"/>
              </a:rPr>
              <a:t> встретились (и) подружились (предложение 1);</a:t>
            </a:r>
          </a:p>
          <a:p>
            <a:pPr algn="just"/>
            <a:r>
              <a:rPr lang="ru-RU" b="0" i="0" dirty="0">
                <a:solidFill>
                  <a:srgbClr val="000000"/>
                </a:solidFill>
                <a:effectLst/>
                <a:latin typeface="Verdana" panose="020B0604030504040204" pitchFamily="34" charset="0"/>
              </a:rPr>
              <a:t>2) Они выросли (предложение 2);</a:t>
            </a:r>
          </a:p>
          <a:p>
            <a:pPr algn="just"/>
            <a:r>
              <a:rPr lang="ru-RU" b="0" i="0" dirty="0">
                <a:solidFill>
                  <a:srgbClr val="000000"/>
                </a:solidFill>
                <a:effectLst/>
                <a:latin typeface="Verdana" panose="020B0604030504040204" pitchFamily="34" charset="0"/>
              </a:rPr>
              <a:t>3) Годы остались (предложение 3);</a:t>
            </a:r>
          </a:p>
          <a:p>
            <a:pPr algn="just"/>
            <a:r>
              <a:rPr lang="ru-RU" b="0" i="0" dirty="0">
                <a:solidFill>
                  <a:srgbClr val="000000"/>
                </a:solidFill>
                <a:effectLst/>
                <a:latin typeface="Verdana" panose="020B0604030504040204" pitchFamily="34" charset="0"/>
              </a:rPr>
              <a:t>4) </a:t>
            </a:r>
            <a:r>
              <a:rPr lang="ru-RU" b="0" i="0" dirty="0" err="1">
                <a:solidFill>
                  <a:srgbClr val="000000"/>
                </a:solidFill>
                <a:effectLst/>
                <a:latin typeface="Verdana" panose="020B0604030504040204" pitchFamily="34" charset="0"/>
              </a:rPr>
              <a:t>Пущин</a:t>
            </a:r>
            <a:r>
              <a:rPr lang="ru-RU" b="0" i="0" dirty="0">
                <a:solidFill>
                  <a:srgbClr val="000000"/>
                </a:solidFill>
                <a:effectLst/>
                <a:latin typeface="Verdana" panose="020B0604030504040204" pitchFamily="34" charset="0"/>
              </a:rPr>
              <a:t> и Пушкин смогли пронести (предложение 4);</a:t>
            </a:r>
          </a:p>
          <a:p>
            <a:pPr algn="just"/>
            <a:r>
              <a:rPr lang="ru-RU" b="0" i="0" dirty="0">
                <a:solidFill>
                  <a:srgbClr val="000000"/>
                </a:solidFill>
                <a:effectLst/>
                <a:latin typeface="Verdana" panose="020B0604030504040204" pitchFamily="34" charset="0"/>
              </a:rPr>
              <a:t>5) Дружба — дар (предложение 5).</a:t>
            </a:r>
            <a:r>
              <a:rPr lang="ru-RU" dirty="0"/>
              <a:t>                                                                       </a:t>
            </a:r>
            <a:r>
              <a:rPr lang="ru-RU" dirty="0">
                <a:solidFill>
                  <a:srgbClr val="FF0000"/>
                </a:solidFill>
                <a:highlight>
                  <a:srgbClr val="FFFF00"/>
                </a:highlight>
              </a:rPr>
              <a:t>Ответ: 25.</a:t>
            </a:r>
            <a:endParaRPr lang="ru-RU" b="0" i="0" dirty="0">
              <a:solidFill>
                <a:srgbClr val="FF0000"/>
              </a:solidFill>
              <a:effectLst/>
              <a:highlight>
                <a:srgbClr val="FFFF00"/>
              </a:highlight>
              <a:latin typeface="Verdana" panose="020B0604030504040204" pitchFamily="34" charset="0"/>
            </a:endParaRPr>
          </a:p>
        </p:txBody>
      </p:sp>
    </p:spTree>
    <p:extLst>
      <p:ext uri="{BB962C8B-B14F-4D97-AF65-F5344CB8AC3E}">
        <p14:creationId xmlns:p14="http://schemas.microsoft.com/office/powerpoint/2010/main" val="193738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25"/>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2F2C3E-7B84-4FF5-8C64-7038A569CDFC}"/>
              </a:ext>
            </a:extLst>
          </p:cNvPr>
          <p:cNvSpPr txBox="1"/>
          <p:nvPr/>
        </p:nvSpPr>
        <p:spPr>
          <a:xfrm>
            <a:off x="1085850" y="2853661"/>
            <a:ext cx="10601326" cy="584775"/>
          </a:xfrm>
          <a:prstGeom prst="rect">
            <a:avLst/>
          </a:prstGeom>
          <a:noFill/>
        </p:spPr>
        <p:txBody>
          <a:bodyPr wrap="square">
            <a:spAutoFit/>
          </a:bodyPr>
          <a:lstStyle/>
          <a:p>
            <a:pPr algn="just"/>
            <a:r>
              <a:rPr lang="ru-RU" sz="16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600" b="1" i="0" dirty="0">
                <a:solidFill>
                  <a:srgbClr val="000000"/>
                </a:solidFill>
                <a:effectLst/>
                <a:highlight>
                  <a:srgbClr val="FFFF00"/>
                </a:highlight>
                <a:latin typeface="Verdana" panose="020B0604030504040204" pitchFamily="34" charset="0"/>
              </a:rPr>
              <a:t>грамматическая основа</a:t>
            </a:r>
            <a:r>
              <a:rPr lang="ru-RU" sz="16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p>
        </p:txBody>
      </p:sp>
      <p:sp>
        <p:nvSpPr>
          <p:cNvPr id="5" name="TextBox 4">
            <a:extLst>
              <a:ext uri="{FF2B5EF4-FFF2-40B4-BE49-F238E27FC236}">
                <a16:creationId xmlns:a16="http://schemas.microsoft.com/office/drawing/2014/main" id="{014B065E-A3A7-46C7-88BD-625DF13F1288}"/>
              </a:ext>
            </a:extLst>
          </p:cNvPr>
          <p:cNvSpPr txBox="1"/>
          <p:nvPr/>
        </p:nvSpPr>
        <p:spPr>
          <a:xfrm>
            <a:off x="1628775" y="135657"/>
            <a:ext cx="10325099" cy="2862322"/>
          </a:xfrm>
          <a:prstGeom prst="rect">
            <a:avLst/>
          </a:prstGeom>
          <a:noFill/>
        </p:spPr>
        <p:txBody>
          <a:bodyPr wrap="square">
            <a:spAutoFit/>
          </a:bodyPr>
          <a:lstStyle/>
          <a:p>
            <a:r>
              <a:rPr lang="ru-RU" sz="2000" b="1" i="0" dirty="0">
                <a:solidFill>
                  <a:srgbClr val="000000"/>
                </a:solidFill>
                <a:effectLst/>
                <a:latin typeface="Verdana" panose="020B0604030504040204" pitchFamily="34" charset="0"/>
              </a:rPr>
              <a:t>(1) Ночью туман сгустился так, что в десяти шагах ничего не было видно, словно все потонуло в молоке. (2)Судно остановилось у большого ледяного поля, и все, кроме вахтенных, спокойно спали. (3)Утром туман начал слегка расползаться. (4)Он постепенно исчезал, уносимый на юг, и ледяные поля зашуршали и тоже пришли в движение. (5)Впереди открылся свободный проход, и судно поплыло на северо-восток, но медленно, чтобы не столкнуться с льдинами и чтобы вовремя остановиться или повернуть в сторону.</a:t>
            </a:r>
            <a:endParaRPr lang="ru-RU" sz="2000" b="1" dirty="0"/>
          </a:p>
        </p:txBody>
      </p:sp>
      <p:sp>
        <p:nvSpPr>
          <p:cNvPr id="7" name="TextBox 6">
            <a:extLst>
              <a:ext uri="{FF2B5EF4-FFF2-40B4-BE49-F238E27FC236}">
                <a16:creationId xmlns:a16="http://schemas.microsoft.com/office/drawing/2014/main" id="{C4109881-AB6E-4EA0-98D4-C67FB9A2347D}"/>
              </a:ext>
            </a:extLst>
          </p:cNvPr>
          <p:cNvSpPr txBox="1"/>
          <p:nvPr/>
        </p:nvSpPr>
        <p:spPr>
          <a:xfrm>
            <a:off x="71438" y="3543330"/>
            <a:ext cx="4872037" cy="2769989"/>
          </a:xfrm>
          <a:prstGeom prst="rect">
            <a:avLst/>
          </a:prstGeom>
          <a:solidFill>
            <a:schemeClr val="bg2"/>
          </a:solidFill>
        </p:spPr>
        <p:txBody>
          <a:bodyPr wrap="square">
            <a:spAutoFit/>
          </a:bodyPr>
          <a:lstStyle/>
          <a:p>
            <a:pPr algn="just"/>
            <a:r>
              <a:rPr lang="ru-RU" sz="2000" b="0" i="0" dirty="0">
                <a:solidFill>
                  <a:srgbClr val="000000"/>
                </a:solidFill>
                <a:effectLst/>
                <a:latin typeface="Verdana" panose="020B0604030504040204" pitchFamily="34" charset="0"/>
              </a:rPr>
              <a:t>1) Ничего не было видно </a:t>
            </a:r>
            <a:r>
              <a:rPr lang="ru-RU" sz="1600" b="0" i="0" dirty="0">
                <a:solidFill>
                  <a:srgbClr val="000000"/>
                </a:solidFill>
                <a:effectLst/>
                <a:latin typeface="Verdana" panose="020B0604030504040204" pitchFamily="34" charset="0"/>
              </a:rPr>
              <a:t>(предложение 1)</a:t>
            </a:r>
          </a:p>
          <a:p>
            <a:pPr algn="just"/>
            <a:r>
              <a:rPr lang="ru-RU" sz="2000" b="0" i="0" dirty="0">
                <a:solidFill>
                  <a:srgbClr val="000000"/>
                </a:solidFill>
                <a:effectLst/>
                <a:latin typeface="Verdana" panose="020B0604030504040204" pitchFamily="34" charset="0"/>
              </a:rPr>
              <a:t>2) Судно остановилось </a:t>
            </a:r>
            <a:r>
              <a:rPr lang="ru-RU" b="0" i="0" dirty="0">
                <a:solidFill>
                  <a:srgbClr val="000000"/>
                </a:solidFill>
                <a:effectLst/>
                <a:latin typeface="Verdana" panose="020B0604030504040204" pitchFamily="34" charset="0"/>
              </a:rPr>
              <a:t>(предложение 2)</a:t>
            </a:r>
            <a:endParaRPr lang="ru-RU" sz="2000" b="0" i="0" dirty="0">
              <a:solidFill>
                <a:srgbClr val="000000"/>
              </a:solidFill>
              <a:effectLst/>
              <a:latin typeface="Verdana" panose="020B0604030504040204" pitchFamily="34" charset="0"/>
            </a:endParaRPr>
          </a:p>
          <a:p>
            <a:pPr algn="just"/>
            <a:r>
              <a:rPr lang="ru-RU" sz="2000" b="0" i="0" dirty="0">
                <a:solidFill>
                  <a:srgbClr val="000000"/>
                </a:solidFill>
                <a:effectLst/>
                <a:latin typeface="Verdana" panose="020B0604030504040204" pitchFamily="34" charset="0"/>
              </a:rPr>
              <a:t>3) Туман начал (предложение 3)</a:t>
            </a:r>
          </a:p>
          <a:p>
            <a:pPr algn="just"/>
            <a:r>
              <a:rPr lang="ru-RU" sz="2000" b="0" i="0" dirty="0">
                <a:solidFill>
                  <a:srgbClr val="000000"/>
                </a:solidFill>
                <a:effectLst/>
                <a:latin typeface="Verdana" panose="020B0604030504040204" pitchFamily="34" charset="0"/>
              </a:rPr>
              <a:t>4) Поля зашуршали (и) пришли в движение (предложение 4)</a:t>
            </a:r>
          </a:p>
          <a:p>
            <a:pPr algn="just"/>
            <a:r>
              <a:rPr lang="ru-RU" sz="2000" b="0" i="0" dirty="0">
                <a:solidFill>
                  <a:srgbClr val="000000"/>
                </a:solidFill>
                <a:effectLst/>
                <a:latin typeface="Verdana" panose="020B0604030504040204" pitchFamily="34" charset="0"/>
              </a:rPr>
              <a:t>5) Не столкнуться (и) остановиться (предложение 5)</a:t>
            </a:r>
          </a:p>
        </p:txBody>
      </p:sp>
      <p:sp>
        <p:nvSpPr>
          <p:cNvPr id="9" name="TextBox 8">
            <a:extLst>
              <a:ext uri="{FF2B5EF4-FFF2-40B4-BE49-F238E27FC236}">
                <a16:creationId xmlns:a16="http://schemas.microsoft.com/office/drawing/2014/main" id="{B62F2232-3C6F-4723-8C05-A95B0E4A1059}"/>
              </a:ext>
            </a:extLst>
          </p:cNvPr>
          <p:cNvSpPr txBox="1"/>
          <p:nvPr/>
        </p:nvSpPr>
        <p:spPr>
          <a:xfrm>
            <a:off x="4943475" y="3450996"/>
            <a:ext cx="7177087" cy="3046988"/>
          </a:xfrm>
          <a:prstGeom prst="rect">
            <a:avLst/>
          </a:prstGeom>
          <a:solidFill>
            <a:schemeClr val="accent2">
              <a:lumMod val="20000"/>
              <a:lumOff val="80000"/>
            </a:schemeClr>
          </a:solidFill>
        </p:spPr>
        <p:txBody>
          <a:bodyPr wrap="square">
            <a:spAutoFit/>
          </a:bodyPr>
          <a:lstStyle/>
          <a:p>
            <a:pPr algn="just"/>
            <a:r>
              <a:rPr lang="ru-RU" sz="1400" b="0" i="0" dirty="0">
                <a:solidFill>
                  <a:srgbClr val="000000"/>
                </a:solidFill>
                <a:effectLst/>
                <a:latin typeface="Verdana" panose="020B0604030504040204" pitchFamily="34" charset="0"/>
              </a:rPr>
              <a:t>1)</a:t>
            </a:r>
            <a:r>
              <a:rPr lang="ru-RU" sz="1600" b="1" i="0" dirty="0">
                <a:solidFill>
                  <a:srgbClr val="000000"/>
                </a:solidFill>
                <a:effectLst/>
                <a:latin typeface="Verdana" panose="020B0604030504040204" pitchFamily="34" charset="0"/>
              </a:rPr>
              <a:t> Туман сгустился; не было видно; всё потонуло </a:t>
            </a:r>
            <a:r>
              <a:rPr lang="ru-RU" sz="1400" b="0" i="0" dirty="0">
                <a:solidFill>
                  <a:srgbClr val="000000"/>
                </a:solidFill>
                <a:effectLst/>
                <a:latin typeface="Verdana" panose="020B0604030504040204" pitchFamily="34" charset="0"/>
              </a:rPr>
              <a:t>(предложение 1);</a:t>
            </a:r>
          </a:p>
          <a:p>
            <a:pPr algn="just"/>
            <a:r>
              <a:rPr lang="ru-RU" sz="1400" b="0" i="0" dirty="0">
                <a:solidFill>
                  <a:srgbClr val="000000"/>
                </a:solidFill>
                <a:effectLst/>
                <a:latin typeface="Verdana" panose="020B0604030504040204" pitchFamily="34" charset="0"/>
              </a:rPr>
              <a:t>2)</a:t>
            </a:r>
            <a:r>
              <a:rPr lang="ru-RU" sz="1600" b="1" i="0" dirty="0">
                <a:solidFill>
                  <a:srgbClr val="000000"/>
                </a:solidFill>
                <a:effectLst/>
                <a:latin typeface="Verdana" panose="020B0604030504040204" pitchFamily="34" charset="0"/>
              </a:rPr>
              <a:t> Судно остановилось; все спали </a:t>
            </a:r>
            <a:r>
              <a:rPr lang="ru-RU" sz="1400" b="0" i="0" dirty="0">
                <a:solidFill>
                  <a:srgbClr val="000000"/>
                </a:solidFill>
                <a:effectLst/>
                <a:latin typeface="Verdana" panose="020B0604030504040204" pitchFamily="34" charset="0"/>
              </a:rPr>
              <a:t>(предложение 2);</a:t>
            </a:r>
            <a:r>
              <a:rPr lang="ru-RU" sz="1400" b="1" i="1" dirty="0">
                <a:solidFill>
                  <a:srgbClr val="000000"/>
                </a:solidFill>
                <a:effectLst/>
                <a:latin typeface="Verdana" panose="020B0604030504040204" pitchFamily="34" charset="0"/>
              </a:rPr>
              <a:t> </a:t>
            </a:r>
            <a:r>
              <a:rPr lang="ru-RU" sz="1200" b="1" i="1" dirty="0">
                <a:solidFill>
                  <a:srgbClr val="000000"/>
                </a:solidFill>
                <a:effectLst/>
                <a:highlight>
                  <a:srgbClr val="FFFF00"/>
                </a:highlight>
                <a:latin typeface="Verdana" panose="020B0604030504040204" pitchFamily="34" charset="0"/>
              </a:rPr>
              <a:t>Ответ под номером 2 правильный, потому что основа «судно остановилось» является основой ОДНОЙ ИЗ ЧАСТЕЙ СЛОЖНОГО ПРЕДЛОЖЕНИЯ, как того и требует задание</a:t>
            </a:r>
            <a:r>
              <a:rPr lang="ru-RU" sz="1200" b="1" i="0" dirty="0">
                <a:solidFill>
                  <a:srgbClr val="000000"/>
                </a:solidFill>
                <a:effectLst/>
                <a:highlight>
                  <a:srgbClr val="FFFF00"/>
                </a:highlight>
                <a:latin typeface="Verdana" panose="020B0604030504040204" pitchFamily="34" charset="0"/>
              </a:rPr>
              <a:t>.</a:t>
            </a:r>
            <a:endParaRPr lang="ru-RU" sz="1200" b="0" i="0" dirty="0">
              <a:solidFill>
                <a:srgbClr val="000000"/>
              </a:solidFill>
              <a:effectLst/>
              <a:highlight>
                <a:srgbClr val="FFFF00"/>
              </a:highlight>
              <a:latin typeface="Verdana" panose="020B0604030504040204" pitchFamily="34" charset="0"/>
            </a:endParaRPr>
          </a:p>
          <a:p>
            <a:pPr algn="just"/>
            <a:endParaRPr lang="ru-RU" sz="1400" b="0" i="0" dirty="0">
              <a:solidFill>
                <a:srgbClr val="000000"/>
              </a:solidFill>
              <a:effectLst/>
              <a:latin typeface="Verdana" panose="020B0604030504040204" pitchFamily="34" charset="0"/>
            </a:endParaRPr>
          </a:p>
          <a:p>
            <a:pPr algn="just"/>
            <a:r>
              <a:rPr lang="ru-RU" sz="1400" b="0" i="0" dirty="0">
                <a:solidFill>
                  <a:srgbClr val="000000"/>
                </a:solidFill>
                <a:effectLst/>
                <a:latin typeface="Verdana" panose="020B0604030504040204" pitchFamily="34" charset="0"/>
              </a:rPr>
              <a:t>3)</a:t>
            </a:r>
            <a:r>
              <a:rPr lang="ru-RU" sz="1600" b="1" i="0" dirty="0">
                <a:solidFill>
                  <a:srgbClr val="000000"/>
                </a:solidFill>
                <a:effectLst/>
                <a:latin typeface="Verdana" panose="020B0604030504040204" pitchFamily="34" charset="0"/>
              </a:rPr>
              <a:t> Туман начал расползаться </a:t>
            </a:r>
            <a:r>
              <a:rPr lang="ru-RU" sz="1400" b="0" i="0" dirty="0">
                <a:solidFill>
                  <a:srgbClr val="000000"/>
                </a:solidFill>
                <a:effectLst/>
                <a:latin typeface="Verdana" panose="020B0604030504040204" pitchFamily="34" charset="0"/>
              </a:rPr>
              <a:t>(предложение 3);</a:t>
            </a:r>
          </a:p>
          <a:p>
            <a:pPr algn="just"/>
            <a:r>
              <a:rPr lang="ru-RU" sz="1400" b="0" i="0" dirty="0">
                <a:solidFill>
                  <a:srgbClr val="000000"/>
                </a:solidFill>
                <a:effectLst/>
                <a:latin typeface="Verdana" panose="020B0604030504040204" pitchFamily="34" charset="0"/>
              </a:rPr>
              <a:t>4)</a:t>
            </a:r>
            <a:r>
              <a:rPr lang="ru-RU" sz="1600" b="1" i="0" dirty="0">
                <a:solidFill>
                  <a:srgbClr val="000000"/>
                </a:solidFill>
                <a:effectLst/>
                <a:latin typeface="Verdana" panose="020B0604030504040204" pitchFamily="34" charset="0"/>
              </a:rPr>
              <a:t> Он исчезал; поля зашуршали (и) пришли в движение </a:t>
            </a:r>
            <a:r>
              <a:rPr lang="ru-RU" sz="1400" b="0" i="0" dirty="0">
                <a:solidFill>
                  <a:srgbClr val="000000"/>
                </a:solidFill>
                <a:effectLst/>
                <a:latin typeface="Verdana" panose="020B0604030504040204" pitchFamily="34" charset="0"/>
              </a:rPr>
              <a:t>(предложение 4);</a:t>
            </a:r>
          </a:p>
          <a:p>
            <a:pPr algn="just"/>
            <a:r>
              <a:rPr lang="ru-RU" sz="1400" b="0" i="0" dirty="0">
                <a:solidFill>
                  <a:srgbClr val="000000"/>
                </a:solidFill>
                <a:effectLst/>
                <a:latin typeface="Verdana" panose="020B0604030504040204" pitchFamily="34" charset="0"/>
              </a:rPr>
              <a:t>5)</a:t>
            </a:r>
            <a:r>
              <a:rPr lang="ru-RU" sz="1600" b="1" i="0" dirty="0">
                <a:solidFill>
                  <a:srgbClr val="000000"/>
                </a:solidFill>
                <a:effectLst/>
                <a:latin typeface="Verdana" panose="020B0604030504040204" pitchFamily="34" charset="0"/>
              </a:rPr>
              <a:t> Проход открылся; судно поплыло; не столкнуться; остановиться (или) повернуть </a:t>
            </a:r>
            <a:r>
              <a:rPr lang="ru-RU" sz="1400" b="0" i="0" dirty="0">
                <a:solidFill>
                  <a:srgbClr val="000000"/>
                </a:solidFill>
                <a:effectLst/>
                <a:latin typeface="Verdana" panose="020B0604030504040204" pitchFamily="34" charset="0"/>
              </a:rPr>
              <a:t>(предложение 5).</a:t>
            </a:r>
          </a:p>
          <a:p>
            <a:pPr algn="just"/>
            <a:r>
              <a:rPr lang="ru-RU" b="0" i="0" dirty="0">
                <a:solidFill>
                  <a:srgbClr val="000000"/>
                </a:solidFill>
                <a:effectLst/>
                <a:highlight>
                  <a:srgbClr val="FFFF00"/>
                </a:highlight>
                <a:latin typeface="Verdana" panose="020B0604030504040204" pitchFamily="34" charset="0"/>
              </a:rPr>
              <a:t>Ответ: 24.</a:t>
            </a:r>
          </a:p>
        </p:txBody>
      </p:sp>
    </p:spTree>
    <p:extLst>
      <p:ext uri="{BB962C8B-B14F-4D97-AF65-F5344CB8AC3E}">
        <p14:creationId xmlns:p14="http://schemas.microsoft.com/office/powerpoint/2010/main" val="176819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2F2C3E-7B84-4FF5-8C64-7038A569CDFC}"/>
              </a:ext>
            </a:extLst>
          </p:cNvPr>
          <p:cNvSpPr txBox="1"/>
          <p:nvPr/>
        </p:nvSpPr>
        <p:spPr>
          <a:xfrm>
            <a:off x="981075" y="2757459"/>
            <a:ext cx="10601326" cy="584775"/>
          </a:xfrm>
          <a:prstGeom prst="rect">
            <a:avLst/>
          </a:prstGeom>
          <a:noFill/>
        </p:spPr>
        <p:txBody>
          <a:bodyPr wrap="square">
            <a:spAutoFit/>
          </a:bodyPr>
          <a:lstStyle/>
          <a:p>
            <a:pPr algn="just"/>
            <a:r>
              <a:rPr lang="ru-RU" sz="16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600" b="1" i="0" dirty="0">
                <a:solidFill>
                  <a:srgbClr val="000000"/>
                </a:solidFill>
                <a:effectLst/>
                <a:highlight>
                  <a:srgbClr val="FFFF00"/>
                </a:highlight>
                <a:latin typeface="Verdana" panose="020B0604030504040204" pitchFamily="34" charset="0"/>
              </a:rPr>
              <a:t>грамматическая основа</a:t>
            </a:r>
            <a:r>
              <a:rPr lang="ru-RU" sz="16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p>
        </p:txBody>
      </p:sp>
      <p:sp>
        <p:nvSpPr>
          <p:cNvPr id="5" name="TextBox 4">
            <a:extLst>
              <a:ext uri="{FF2B5EF4-FFF2-40B4-BE49-F238E27FC236}">
                <a16:creationId xmlns:a16="http://schemas.microsoft.com/office/drawing/2014/main" id="{FA05AB58-6522-4807-B9CB-121CD9448D3B}"/>
              </a:ext>
            </a:extLst>
          </p:cNvPr>
          <p:cNvSpPr txBox="1"/>
          <p:nvPr/>
        </p:nvSpPr>
        <p:spPr>
          <a:xfrm>
            <a:off x="1597818" y="3284950"/>
            <a:ext cx="9241631" cy="1631216"/>
          </a:xfrm>
          <a:prstGeom prst="rect">
            <a:avLst/>
          </a:prstGeom>
          <a:noFill/>
        </p:spPr>
        <p:txBody>
          <a:bodyPr wrap="square">
            <a:spAutoFit/>
          </a:bodyPr>
          <a:lstStyle/>
          <a:p>
            <a:pPr algn="just"/>
            <a:r>
              <a:rPr lang="ru-RU" sz="2000" b="0" i="0" dirty="0">
                <a:solidFill>
                  <a:srgbClr val="000000"/>
                </a:solidFill>
                <a:effectLst/>
                <a:latin typeface="Verdana" panose="020B0604030504040204" pitchFamily="34" charset="0"/>
              </a:rPr>
              <a:t>1) Милосердие определяется характером (предложение 1)</a:t>
            </a:r>
          </a:p>
          <a:p>
            <a:pPr algn="just"/>
            <a:r>
              <a:rPr lang="ru-RU" sz="2000" b="0" i="0" dirty="0">
                <a:solidFill>
                  <a:srgbClr val="000000"/>
                </a:solidFill>
                <a:effectLst/>
                <a:latin typeface="Verdana" panose="020B0604030504040204" pitchFamily="34" charset="0"/>
              </a:rPr>
              <a:t>2) Вкладывать понимание (предложение 2)</a:t>
            </a:r>
          </a:p>
          <a:p>
            <a:pPr algn="just"/>
            <a:r>
              <a:rPr lang="ru-RU" sz="2000" b="0" i="0" dirty="0">
                <a:solidFill>
                  <a:srgbClr val="000000"/>
                </a:solidFill>
                <a:effectLst/>
                <a:latin typeface="Verdana" panose="020B0604030504040204" pitchFamily="34" charset="0"/>
              </a:rPr>
              <a:t>3) Дети копируют (предложение 3)</a:t>
            </a:r>
          </a:p>
          <a:p>
            <a:pPr algn="just"/>
            <a:r>
              <a:rPr lang="ru-RU" sz="2000" b="0" i="0" dirty="0">
                <a:solidFill>
                  <a:srgbClr val="000000"/>
                </a:solidFill>
                <a:effectLst/>
                <a:latin typeface="Verdana" panose="020B0604030504040204" pitchFamily="34" charset="0"/>
              </a:rPr>
              <a:t>4) Модель становится основой (предложение 4)</a:t>
            </a:r>
          </a:p>
          <a:p>
            <a:pPr algn="just"/>
            <a:r>
              <a:rPr lang="ru-RU" sz="2000" b="0" i="0" dirty="0">
                <a:solidFill>
                  <a:srgbClr val="000000"/>
                </a:solidFill>
                <a:effectLst/>
                <a:latin typeface="Verdana" panose="020B0604030504040204" pitchFamily="34" charset="0"/>
              </a:rPr>
              <a:t>5) Научить любить (предложение 5)</a:t>
            </a:r>
          </a:p>
        </p:txBody>
      </p:sp>
      <p:sp>
        <p:nvSpPr>
          <p:cNvPr id="9" name="TextBox 8">
            <a:extLst>
              <a:ext uri="{FF2B5EF4-FFF2-40B4-BE49-F238E27FC236}">
                <a16:creationId xmlns:a16="http://schemas.microsoft.com/office/drawing/2014/main" id="{383EC457-2FB8-46FB-9315-9506A03CA7BD}"/>
              </a:ext>
            </a:extLst>
          </p:cNvPr>
          <p:cNvSpPr txBox="1"/>
          <p:nvPr/>
        </p:nvSpPr>
        <p:spPr>
          <a:xfrm>
            <a:off x="1759745" y="247651"/>
            <a:ext cx="9994106" cy="2554545"/>
          </a:xfrm>
          <a:prstGeom prst="rect">
            <a:avLst/>
          </a:prstGeom>
          <a:noFill/>
        </p:spPr>
        <p:txBody>
          <a:bodyPr wrap="square">
            <a:spAutoFit/>
          </a:bodyPr>
          <a:lstStyle/>
          <a:p>
            <a:r>
              <a:rPr lang="ru-RU" sz="2000" b="1" i="0" dirty="0">
                <a:solidFill>
                  <a:srgbClr val="000000"/>
                </a:solidFill>
                <a:effectLst/>
                <a:latin typeface="Verdana" panose="020B0604030504040204" pitchFamily="34" charset="0"/>
              </a:rPr>
              <a:t>1)Милосердие определяется характером человека и его воспитанием. (2) Вот почему важно с младенчества вкладывать в сознание ребенка понимание милосердия и сострадания. (3) Как известно, дети копируют поведение взрослых. (4)Та модель поведения, которую они встречают каждый день, обычно и становится основой их собственных отношений с людьми. (5)Поэтому научить ребенка любить без примера сострадательного отношения к другим невозможно.</a:t>
            </a:r>
            <a:endParaRPr lang="ru-RU" sz="2000" b="1" dirty="0"/>
          </a:p>
        </p:txBody>
      </p:sp>
      <p:sp>
        <p:nvSpPr>
          <p:cNvPr id="11" name="TextBox 10">
            <a:extLst>
              <a:ext uri="{FF2B5EF4-FFF2-40B4-BE49-F238E27FC236}">
                <a16:creationId xmlns:a16="http://schemas.microsoft.com/office/drawing/2014/main" id="{D853875D-99B1-4E59-9C8D-A5C533DD880F}"/>
              </a:ext>
            </a:extLst>
          </p:cNvPr>
          <p:cNvSpPr txBox="1"/>
          <p:nvPr/>
        </p:nvSpPr>
        <p:spPr>
          <a:xfrm>
            <a:off x="5298283" y="4843492"/>
            <a:ext cx="6224586" cy="1200329"/>
          </a:xfrm>
          <a:prstGeom prst="rect">
            <a:avLst/>
          </a:prstGeom>
          <a:solidFill>
            <a:schemeClr val="accent4">
              <a:lumMod val="20000"/>
              <a:lumOff val="80000"/>
            </a:schemeClr>
          </a:solidFill>
        </p:spPr>
        <p:txBody>
          <a:bodyPr wrap="square">
            <a:spAutoFit/>
          </a:bodyPr>
          <a:lstStyle/>
          <a:p>
            <a:pPr algn="just"/>
            <a:r>
              <a:rPr lang="ru-RU" b="1" i="1" dirty="0">
                <a:solidFill>
                  <a:srgbClr val="000000"/>
                </a:solidFill>
                <a:effectLst/>
                <a:latin typeface="Verdana" panose="020B0604030504040204" pitchFamily="34" charset="0"/>
              </a:rPr>
              <a:t>ВНИМАНИЕ!</a:t>
            </a:r>
            <a:r>
              <a:rPr lang="ru-RU" b="0" i="1" dirty="0">
                <a:solidFill>
                  <a:srgbClr val="000000"/>
                </a:solidFill>
                <a:effectLst/>
                <a:latin typeface="Verdana" panose="020B0604030504040204" pitchFamily="34" charset="0"/>
              </a:rPr>
              <a:t> В пятом предложении глагол «любить» является дополнением:                         невозможно научить (чему?) любить.</a:t>
            </a:r>
          </a:p>
          <a:p>
            <a:pPr algn="just"/>
            <a:r>
              <a:rPr lang="ru-RU" b="0" i="1" dirty="0">
                <a:solidFill>
                  <a:srgbClr val="000000"/>
                </a:solidFill>
                <a:effectLst/>
                <a:highlight>
                  <a:srgbClr val="FFFF00"/>
                </a:highlight>
                <a:latin typeface="Verdana" panose="020B0604030504040204" pitchFamily="34" charset="0"/>
              </a:rPr>
              <a:t>Ответ: 34.</a:t>
            </a:r>
          </a:p>
        </p:txBody>
      </p:sp>
    </p:spTree>
    <p:extLst>
      <p:ext uri="{BB962C8B-B14F-4D97-AF65-F5344CB8AC3E}">
        <p14:creationId xmlns:p14="http://schemas.microsoft.com/office/powerpoint/2010/main" val="108827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 y="-8029"/>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705A3-52A6-48D3-AE46-1CA7A21C685A}"/>
              </a:ext>
            </a:extLst>
          </p:cNvPr>
          <p:cNvSpPr txBox="1"/>
          <p:nvPr/>
        </p:nvSpPr>
        <p:spPr>
          <a:xfrm>
            <a:off x="561976" y="2401414"/>
            <a:ext cx="11820524"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
        <p:nvSpPr>
          <p:cNvPr id="6" name="TextBox 5">
            <a:extLst>
              <a:ext uri="{FF2B5EF4-FFF2-40B4-BE49-F238E27FC236}">
                <a16:creationId xmlns:a16="http://schemas.microsoft.com/office/drawing/2014/main" id="{EFC34615-7704-4471-A5B4-9FD2899DFF05}"/>
              </a:ext>
            </a:extLst>
          </p:cNvPr>
          <p:cNvSpPr txBox="1"/>
          <p:nvPr/>
        </p:nvSpPr>
        <p:spPr>
          <a:xfrm>
            <a:off x="2514600" y="4718524"/>
            <a:ext cx="8929687" cy="1477328"/>
          </a:xfrm>
          <a:prstGeom prst="rect">
            <a:avLst/>
          </a:prstGeom>
          <a:solidFill>
            <a:schemeClr val="accent4">
              <a:lumMod val="20000"/>
              <a:lumOff val="80000"/>
            </a:schemeClr>
          </a:solidFill>
        </p:spPr>
        <p:txBody>
          <a:bodyPr wrap="square">
            <a:spAutoFit/>
          </a:bodyPr>
          <a:lstStyle/>
          <a:p>
            <a:pPr algn="just"/>
            <a:r>
              <a:rPr lang="ru-RU" b="0" i="0" dirty="0">
                <a:solidFill>
                  <a:srgbClr val="000000"/>
                </a:solidFill>
                <a:effectLst/>
                <a:latin typeface="Verdana" panose="020B0604030504040204" pitchFamily="34" charset="0"/>
              </a:rPr>
              <a:t>) Домик сохранён; мать провожала (предложение 1);</a:t>
            </a:r>
          </a:p>
          <a:p>
            <a:pPr algn="just"/>
            <a:r>
              <a:rPr lang="ru-RU" b="0" i="0" dirty="0">
                <a:solidFill>
                  <a:srgbClr val="000000"/>
                </a:solidFill>
                <a:effectLst/>
                <a:latin typeface="Verdana" panose="020B0604030504040204" pitchFamily="34" charset="0"/>
              </a:rPr>
              <a:t>2) Глаза смотрели; почтальон подходил (предложение 2);</a:t>
            </a:r>
          </a:p>
          <a:p>
            <a:pPr algn="just"/>
            <a:r>
              <a:rPr lang="ru-RU" b="0" i="0" dirty="0">
                <a:solidFill>
                  <a:srgbClr val="000000"/>
                </a:solidFill>
                <a:effectLst/>
                <a:latin typeface="Verdana" panose="020B0604030504040204" pitchFamily="34" charset="0"/>
              </a:rPr>
              <a:t>3) </a:t>
            </a:r>
            <a:r>
              <a:rPr lang="ru-RU" b="0" i="0" dirty="0" err="1">
                <a:solidFill>
                  <a:srgbClr val="000000"/>
                </a:solidFill>
                <a:effectLst/>
                <a:latin typeface="Verdana" panose="020B0604030504040204" pitchFamily="34" charset="0"/>
              </a:rPr>
              <a:t>Епистиния</a:t>
            </a:r>
            <a:r>
              <a:rPr lang="ru-RU" b="0" i="0" dirty="0">
                <a:solidFill>
                  <a:srgbClr val="000000"/>
                </a:solidFill>
                <a:effectLst/>
                <a:latin typeface="Verdana" panose="020B0604030504040204" pitchFamily="34" charset="0"/>
              </a:rPr>
              <a:t> Федоровна не уставала вглядываться (предложение 3);</a:t>
            </a:r>
          </a:p>
          <a:p>
            <a:pPr algn="just"/>
            <a:r>
              <a:rPr lang="ru-RU" b="0" i="0" dirty="0">
                <a:solidFill>
                  <a:srgbClr val="000000"/>
                </a:solidFill>
                <a:effectLst/>
                <a:latin typeface="Verdana" panose="020B0604030504040204" pitchFamily="34" charset="0"/>
              </a:rPr>
              <a:t>4) Ждала (предложение 4);</a:t>
            </a:r>
          </a:p>
          <a:p>
            <a:pPr algn="just"/>
            <a:r>
              <a:rPr lang="ru-RU" b="0" i="0" dirty="0">
                <a:solidFill>
                  <a:srgbClr val="000000"/>
                </a:solidFill>
                <a:effectLst/>
                <a:latin typeface="Verdana" panose="020B0604030504040204" pitchFamily="34" charset="0"/>
              </a:rPr>
              <a:t>5) Ждала (предложение 5).                                                      </a:t>
            </a:r>
            <a:r>
              <a:rPr lang="ru-RU" dirty="0">
                <a:highlight>
                  <a:srgbClr val="FFFF00"/>
                </a:highlight>
              </a:rPr>
              <a:t>Ответ: 14.</a:t>
            </a:r>
            <a:endParaRPr lang="ru-RU" b="0" i="0" dirty="0">
              <a:solidFill>
                <a:srgbClr val="000000"/>
              </a:solidFill>
              <a:effectLst/>
              <a:highlight>
                <a:srgbClr val="FFFF00"/>
              </a:highlight>
              <a:latin typeface="Verdana" panose="020B0604030504040204" pitchFamily="34" charset="0"/>
            </a:endParaRPr>
          </a:p>
        </p:txBody>
      </p:sp>
      <p:sp>
        <p:nvSpPr>
          <p:cNvPr id="8" name="TextBox 7">
            <a:extLst>
              <a:ext uri="{FF2B5EF4-FFF2-40B4-BE49-F238E27FC236}">
                <a16:creationId xmlns:a16="http://schemas.microsoft.com/office/drawing/2014/main" id="{3B919A42-558A-4ACB-984A-4EB9C1F2BC56}"/>
              </a:ext>
            </a:extLst>
          </p:cNvPr>
          <p:cNvSpPr txBox="1"/>
          <p:nvPr/>
        </p:nvSpPr>
        <p:spPr>
          <a:xfrm>
            <a:off x="1733551" y="3047745"/>
            <a:ext cx="9477374" cy="1631216"/>
          </a:xfrm>
          <a:prstGeom prst="rect">
            <a:avLst/>
          </a:prstGeom>
          <a:noFill/>
        </p:spPr>
        <p:txBody>
          <a:bodyPr wrap="square">
            <a:spAutoFit/>
          </a:bodyPr>
          <a:lstStyle/>
          <a:p>
            <a:pPr algn="just"/>
            <a:r>
              <a:rPr lang="ru-RU" sz="2000" b="0" i="0" dirty="0">
                <a:solidFill>
                  <a:srgbClr val="000000"/>
                </a:solidFill>
                <a:effectLst/>
                <a:latin typeface="Verdana" panose="020B0604030504040204" pitchFamily="34" charset="0"/>
              </a:rPr>
              <a:t>1) Домик сохранён (предложение 1)</a:t>
            </a:r>
          </a:p>
          <a:p>
            <a:pPr algn="just"/>
            <a:r>
              <a:rPr lang="ru-RU" sz="2000" b="0" i="0" dirty="0">
                <a:solidFill>
                  <a:srgbClr val="000000"/>
                </a:solidFill>
                <a:effectLst/>
                <a:latin typeface="Verdana" panose="020B0604030504040204" pitchFamily="34" charset="0"/>
              </a:rPr>
              <a:t>2) Подходил с похоронками (предложение 2)</a:t>
            </a:r>
          </a:p>
          <a:p>
            <a:pPr algn="just"/>
            <a:r>
              <a:rPr lang="ru-RU" sz="2000" b="0" i="0" dirty="0">
                <a:solidFill>
                  <a:srgbClr val="000000"/>
                </a:solidFill>
                <a:effectLst/>
                <a:latin typeface="Verdana" panose="020B0604030504040204" pitchFamily="34" charset="0"/>
              </a:rPr>
              <a:t>3) </a:t>
            </a:r>
            <a:r>
              <a:rPr lang="ru-RU" sz="2000" b="0" i="0" dirty="0" err="1">
                <a:solidFill>
                  <a:srgbClr val="000000"/>
                </a:solidFill>
                <a:effectLst/>
                <a:latin typeface="Verdana" panose="020B0604030504040204" pitchFamily="34" charset="0"/>
              </a:rPr>
              <a:t>Епистиния</a:t>
            </a:r>
            <a:r>
              <a:rPr lang="ru-RU" sz="2000" b="0" i="0" dirty="0">
                <a:solidFill>
                  <a:srgbClr val="000000"/>
                </a:solidFill>
                <a:effectLst/>
                <a:latin typeface="Verdana" panose="020B0604030504040204" pitchFamily="34" charset="0"/>
              </a:rPr>
              <a:t> Федоровна не уставала (предложение 3)</a:t>
            </a:r>
          </a:p>
          <a:p>
            <a:pPr algn="just"/>
            <a:r>
              <a:rPr lang="ru-RU" sz="2000" b="0" i="0" dirty="0">
                <a:solidFill>
                  <a:srgbClr val="000000"/>
                </a:solidFill>
                <a:effectLst/>
                <a:latin typeface="Verdana" panose="020B0604030504040204" pitchFamily="34" charset="0"/>
              </a:rPr>
              <a:t>4) Ждала (предложение 4)</a:t>
            </a:r>
          </a:p>
          <a:p>
            <a:pPr algn="just"/>
            <a:r>
              <a:rPr lang="ru-RU" sz="2000" b="0" i="0" dirty="0">
                <a:solidFill>
                  <a:srgbClr val="000000"/>
                </a:solidFill>
                <a:effectLst/>
                <a:latin typeface="Verdana" panose="020B0604030504040204" pitchFamily="34" charset="0"/>
              </a:rPr>
              <a:t>5) До последнего часа (предложение 5)</a:t>
            </a:r>
          </a:p>
        </p:txBody>
      </p:sp>
      <p:sp>
        <p:nvSpPr>
          <p:cNvPr id="12" name="TextBox 11">
            <a:extLst>
              <a:ext uri="{FF2B5EF4-FFF2-40B4-BE49-F238E27FC236}">
                <a16:creationId xmlns:a16="http://schemas.microsoft.com/office/drawing/2014/main" id="{9ED6BE53-96A7-4B36-8B2D-0A783875F0CC}"/>
              </a:ext>
            </a:extLst>
          </p:cNvPr>
          <p:cNvSpPr txBox="1"/>
          <p:nvPr/>
        </p:nvSpPr>
        <p:spPr>
          <a:xfrm>
            <a:off x="1609725" y="166507"/>
            <a:ext cx="10267950" cy="2554545"/>
          </a:xfrm>
          <a:prstGeom prst="rect">
            <a:avLst/>
          </a:prstGeom>
          <a:noFill/>
        </p:spPr>
        <p:txBody>
          <a:bodyPr wrap="square">
            <a:spAutoFit/>
          </a:bodyPr>
          <a:lstStyle/>
          <a:p>
            <a:pPr algn="just"/>
            <a:r>
              <a:rPr lang="ru-RU" sz="2000" b="1" i="0" dirty="0">
                <a:solidFill>
                  <a:srgbClr val="000000"/>
                </a:solidFill>
                <a:effectLst/>
                <a:latin typeface="Verdana" panose="020B0604030504040204" pitchFamily="34" charset="0"/>
              </a:rPr>
              <a:t>1) А в четырех километрах от Тимашевска, в хуторе Ольховском, сохранен маленький домик, откуда мать провожала своих сыновей на фронт. (2)В это окно смотрели ее полные надежды и страха глаза, к этой калитке подходил почтальон с «похоронками»... (3)До конца жизни </a:t>
            </a:r>
            <a:r>
              <a:rPr lang="ru-RU" sz="2000" b="1" i="0" dirty="0" err="1">
                <a:solidFill>
                  <a:srgbClr val="000000"/>
                </a:solidFill>
                <a:effectLst/>
                <a:latin typeface="Verdana" panose="020B0604030504040204" pitchFamily="34" charset="0"/>
              </a:rPr>
              <a:t>Епистиния</a:t>
            </a:r>
            <a:r>
              <a:rPr lang="ru-RU" sz="2000" b="1" i="0" dirty="0">
                <a:solidFill>
                  <a:srgbClr val="000000"/>
                </a:solidFill>
                <a:effectLst/>
                <a:latin typeface="Verdana" panose="020B0604030504040204" pitchFamily="34" charset="0"/>
              </a:rPr>
              <a:t> Федоровна не уставала до боли в глазах вглядываться в даль дорог. (4)Ждала сыновей. (5) Ждала до последнего своего часа.</a:t>
            </a:r>
          </a:p>
          <a:p>
            <a:pPr algn="just"/>
            <a:r>
              <a:rPr lang="ru-RU" sz="2000" b="1" i="0" dirty="0">
                <a:solidFill>
                  <a:srgbClr val="000000"/>
                </a:solidFill>
                <a:effectLst/>
                <a:latin typeface="Verdana" panose="020B0604030504040204" pitchFamily="34" charset="0"/>
              </a:rPr>
              <a:t> </a:t>
            </a:r>
          </a:p>
        </p:txBody>
      </p:sp>
    </p:spTree>
    <p:extLst>
      <p:ext uri="{BB962C8B-B14F-4D97-AF65-F5344CB8AC3E}">
        <p14:creationId xmlns:p14="http://schemas.microsoft.com/office/powerpoint/2010/main" val="201501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705A3-52A6-48D3-AE46-1CA7A21C685A}"/>
              </a:ext>
            </a:extLst>
          </p:cNvPr>
          <p:cNvSpPr txBox="1"/>
          <p:nvPr/>
        </p:nvSpPr>
        <p:spPr>
          <a:xfrm>
            <a:off x="533401" y="2674976"/>
            <a:ext cx="11820524"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
        <p:nvSpPr>
          <p:cNvPr id="5" name="TextBox 4">
            <a:extLst>
              <a:ext uri="{FF2B5EF4-FFF2-40B4-BE49-F238E27FC236}">
                <a16:creationId xmlns:a16="http://schemas.microsoft.com/office/drawing/2014/main" id="{2BA392E0-3A8A-42B9-83B1-200C65B73917}"/>
              </a:ext>
            </a:extLst>
          </p:cNvPr>
          <p:cNvSpPr txBox="1"/>
          <p:nvPr/>
        </p:nvSpPr>
        <p:spPr>
          <a:xfrm>
            <a:off x="1819275" y="221040"/>
            <a:ext cx="10067925" cy="2554545"/>
          </a:xfrm>
          <a:prstGeom prst="rect">
            <a:avLst/>
          </a:prstGeom>
          <a:noFill/>
        </p:spPr>
        <p:txBody>
          <a:bodyPr wrap="square">
            <a:spAutoFit/>
          </a:bodyPr>
          <a:lstStyle/>
          <a:p>
            <a:r>
              <a:rPr lang="ru-RU" sz="2000" b="1" i="0" dirty="0">
                <a:solidFill>
                  <a:srgbClr val="000000"/>
                </a:solidFill>
                <a:effectLst/>
                <a:latin typeface="Verdana" panose="020B0604030504040204" pitchFamily="34" charset="0"/>
              </a:rPr>
              <a:t>1) В психологии считается, что взрослый человек в состоянии </a:t>
            </a:r>
            <a:r>
              <a:rPr lang="ru-RU" sz="2000" b="1" i="0" dirty="0" err="1">
                <a:solidFill>
                  <a:srgbClr val="000000"/>
                </a:solidFill>
                <a:effectLst/>
                <a:latin typeface="Verdana" panose="020B0604030504040204" pitchFamily="34" charset="0"/>
              </a:rPr>
              <a:t>зaпомнить</a:t>
            </a:r>
            <a:r>
              <a:rPr lang="ru-RU" sz="2000" b="1" i="0" dirty="0">
                <a:solidFill>
                  <a:srgbClr val="000000"/>
                </a:solidFill>
                <a:effectLst/>
                <a:latin typeface="Verdana" panose="020B0604030504040204" pitchFamily="34" charset="0"/>
              </a:rPr>
              <a:t> от </a:t>
            </a:r>
            <a:r>
              <a:rPr lang="ru-RU" sz="2000" b="1" i="0" dirty="0" err="1">
                <a:solidFill>
                  <a:srgbClr val="000000"/>
                </a:solidFill>
                <a:effectLst/>
                <a:latin typeface="Verdana" panose="020B0604030504040204" pitchFamily="34" charset="0"/>
              </a:rPr>
              <a:t>двaдцaти</a:t>
            </a:r>
            <a:r>
              <a:rPr lang="ru-RU" sz="2000" b="1" i="0" dirty="0">
                <a:solidFill>
                  <a:srgbClr val="000000"/>
                </a:solidFill>
                <a:effectLst/>
                <a:latin typeface="Verdana" panose="020B0604030504040204" pitchFamily="34" charset="0"/>
              </a:rPr>
              <a:t> тысяч слов до </a:t>
            </a:r>
            <a:r>
              <a:rPr lang="ru-RU" sz="2000" b="1" i="0" dirty="0" err="1">
                <a:solidFill>
                  <a:srgbClr val="000000"/>
                </a:solidFill>
                <a:effectLst/>
                <a:latin typeface="Verdana" panose="020B0604030504040204" pitchFamily="34" charset="0"/>
              </a:rPr>
              <a:t>стa</a:t>
            </a:r>
            <a:r>
              <a:rPr lang="ru-RU" sz="2000" b="1" i="0" dirty="0">
                <a:solidFill>
                  <a:srgbClr val="000000"/>
                </a:solidFill>
                <a:effectLst/>
                <a:latin typeface="Verdana" panose="020B0604030504040204" pitchFamily="34" charset="0"/>
              </a:rPr>
              <a:t>. (2)Однако существуют люди, которые имеют </a:t>
            </a:r>
            <a:r>
              <a:rPr lang="ru-RU" sz="2000" b="1" i="0" dirty="0" err="1">
                <a:solidFill>
                  <a:srgbClr val="000000"/>
                </a:solidFill>
                <a:effectLst/>
                <a:latin typeface="Verdana" panose="020B0604030504040204" pitchFamily="34" charset="0"/>
              </a:rPr>
              <a:t>феноменaльную</a:t>
            </a:r>
            <a:r>
              <a:rPr lang="ru-RU" sz="2000" b="1" i="0" dirty="0">
                <a:solidFill>
                  <a:srgbClr val="000000"/>
                </a:solidFill>
                <a:effectLst/>
                <a:latin typeface="Verdana" panose="020B0604030504040204" pitchFamily="34" charset="0"/>
              </a:rPr>
              <a:t> </a:t>
            </a:r>
            <a:r>
              <a:rPr lang="ru-RU" sz="2000" b="1" i="0" dirty="0" err="1">
                <a:solidFill>
                  <a:srgbClr val="000000"/>
                </a:solidFill>
                <a:effectLst/>
                <a:latin typeface="Verdana" panose="020B0604030504040204" pitchFamily="34" charset="0"/>
              </a:rPr>
              <a:t>пaмять</a:t>
            </a:r>
            <a:r>
              <a:rPr lang="ru-RU" sz="2000" b="1" i="0" dirty="0">
                <a:solidFill>
                  <a:srgbClr val="000000"/>
                </a:solidFill>
                <a:effectLst/>
                <a:latin typeface="Verdana" panose="020B0604030504040204" pitchFamily="34" charset="0"/>
              </a:rPr>
              <a:t>. (3)Например, </a:t>
            </a:r>
            <a:r>
              <a:rPr lang="ru-RU" sz="2000" b="1" i="0" dirty="0" err="1">
                <a:solidFill>
                  <a:srgbClr val="000000"/>
                </a:solidFill>
                <a:effectLst/>
                <a:latin typeface="Verdana" panose="020B0604030504040204" pitchFamily="34" charset="0"/>
              </a:rPr>
              <a:t>Алексaндр</a:t>
            </a:r>
            <a:r>
              <a:rPr lang="ru-RU" sz="2000" b="1" i="0" dirty="0">
                <a:solidFill>
                  <a:srgbClr val="000000"/>
                </a:solidFill>
                <a:effectLst/>
                <a:latin typeface="Verdana" panose="020B0604030504040204" pitchFamily="34" charset="0"/>
              </a:rPr>
              <a:t> </a:t>
            </a:r>
            <a:r>
              <a:rPr lang="ru-RU" sz="2000" b="1" i="0" dirty="0" err="1">
                <a:solidFill>
                  <a:srgbClr val="000000"/>
                </a:solidFill>
                <a:effectLst/>
                <a:latin typeface="Verdana" panose="020B0604030504040204" pitchFamily="34" charset="0"/>
              </a:rPr>
              <a:t>Мaкедонский</a:t>
            </a:r>
            <a:r>
              <a:rPr lang="ru-RU" sz="2000" b="1" i="0" dirty="0">
                <a:solidFill>
                  <a:srgbClr val="000000"/>
                </a:solidFill>
                <a:effectLst/>
                <a:latin typeface="Verdana" panose="020B0604030504040204" pitchFamily="34" charset="0"/>
              </a:rPr>
              <a:t>, который помнил </a:t>
            </a:r>
            <a:r>
              <a:rPr lang="ru-RU" sz="2000" b="1" i="0" dirty="0" err="1">
                <a:solidFill>
                  <a:srgbClr val="000000"/>
                </a:solidFill>
                <a:effectLst/>
                <a:latin typeface="Verdana" panose="020B0604030504040204" pitchFamily="34" charset="0"/>
              </a:rPr>
              <a:t>именa</a:t>
            </a:r>
            <a:r>
              <a:rPr lang="ru-RU" sz="2000" b="1" i="0" dirty="0">
                <a:solidFill>
                  <a:srgbClr val="000000"/>
                </a:solidFill>
                <a:effectLst/>
                <a:latin typeface="Verdana" panose="020B0604030504040204" pitchFamily="34" charset="0"/>
              </a:rPr>
              <a:t> абсолютно всех своих воинов. (4)Или академик Абрам Иоффе, который </a:t>
            </a:r>
            <a:r>
              <a:rPr lang="ru-RU" sz="2000" b="1" i="0" dirty="0" err="1">
                <a:solidFill>
                  <a:srgbClr val="000000"/>
                </a:solidFill>
                <a:effectLst/>
                <a:latin typeface="Verdana" panose="020B0604030504040204" pitchFamily="34" charset="0"/>
              </a:rPr>
              <a:t>нaизусть</a:t>
            </a:r>
            <a:r>
              <a:rPr lang="ru-RU" sz="2000" b="1" i="0" dirty="0">
                <a:solidFill>
                  <a:srgbClr val="000000"/>
                </a:solidFill>
                <a:effectLst/>
                <a:latin typeface="Verdana" panose="020B0604030504040204" pitchFamily="34" charset="0"/>
              </a:rPr>
              <a:t> </a:t>
            </a:r>
            <a:r>
              <a:rPr lang="ru-RU" sz="2000" b="1" i="0" dirty="0" err="1">
                <a:solidFill>
                  <a:srgbClr val="000000"/>
                </a:solidFill>
                <a:effectLst/>
                <a:latin typeface="Verdana" panose="020B0604030504040204" pitchFamily="34" charset="0"/>
              </a:rPr>
              <a:t>знaл</a:t>
            </a:r>
            <a:r>
              <a:rPr lang="ru-RU" sz="2000" b="1" i="0" dirty="0">
                <a:solidFill>
                  <a:srgbClr val="000000"/>
                </a:solidFill>
                <a:effectLst/>
                <a:latin typeface="Verdana" panose="020B0604030504040204" pitchFamily="34" charset="0"/>
              </a:rPr>
              <a:t> всю </a:t>
            </a:r>
            <a:r>
              <a:rPr lang="ru-RU" sz="2000" b="1" i="0" dirty="0" err="1">
                <a:solidFill>
                  <a:srgbClr val="000000"/>
                </a:solidFill>
                <a:effectLst/>
                <a:latin typeface="Verdana" panose="020B0604030504040204" pitchFamily="34" charset="0"/>
              </a:rPr>
              <a:t>тaблицу</a:t>
            </a:r>
            <a:r>
              <a:rPr lang="ru-RU" sz="2000" b="1" i="0" dirty="0">
                <a:solidFill>
                  <a:srgbClr val="000000"/>
                </a:solidFill>
                <a:effectLst/>
                <a:latin typeface="Verdana" panose="020B0604030504040204" pitchFamily="34" charset="0"/>
              </a:rPr>
              <a:t> </a:t>
            </a:r>
            <a:r>
              <a:rPr lang="ru-RU" sz="2000" b="1" i="0" dirty="0" err="1">
                <a:solidFill>
                  <a:srgbClr val="000000"/>
                </a:solidFill>
                <a:effectLst/>
                <a:latin typeface="Verdana" panose="020B0604030504040204" pitchFamily="34" charset="0"/>
              </a:rPr>
              <a:t>логaрифмов</a:t>
            </a:r>
            <a:r>
              <a:rPr lang="ru-RU" sz="2000" b="1" i="0" dirty="0">
                <a:solidFill>
                  <a:srgbClr val="000000"/>
                </a:solidFill>
                <a:effectLst/>
                <a:latin typeface="Verdana" panose="020B0604030504040204" pitchFamily="34" charset="0"/>
              </a:rPr>
              <a:t>. (5)Великому </a:t>
            </a:r>
            <a:r>
              <a:rPr lang="ru-RU" sz="2000" b="1" i="0" dirty="0" err="1">
                <a:solidFill>
                  <a:srgbClr val="000000"/>
                </a:solidFill>
                <a:effectLst/>
                <a:latin typeface="Verdana" panose="020B0604030504040204" pitchFamily="34" charset="0"/>
              </a:rPr>
              <a:t>Моцaрту</a:t>
            </a:r>
            <a:r>
              <a:rPr lang="ru-RU" sz="2000" b="1" i="0" dirty="0">
                <a:solidFill>
                  <a:srgbClr val="000000"/>
                </a:solidFill>
                <a:effectLst/>
                <a:latin typeface="Verdana" panose="020B0604030504040204" pitchFamily="34" charset="0"/>
              </a:rPr>
              <a:t> </a:t>
            </a:r>
            <a:r>
              <a:rPr lang="ru-RU" sz="2000" b="1" i="0" dirty="0" err="1">
                <a:solidFill>
                  <a:srgbClr val="000000"/>
                </a:solidFill>
                <a:effectLst/>
                <a:latin typeface="Verdana" panose="020B0604030504040204" pitchFamily="34" charset="0"/>
              </a:rPr>
              <a:t>достaточно</a:t>
            </a:r>
            <a:r>
              <a:rPr lang="ru-RU" sz="2000" b="1" i="0" dirty="0">
                <a:solidFill>
                  <a:srgbClr val="000000"/>
                </a:solidFill>
                <a:effectLst/>
                <a:latin typeface="Verdana" panose="020B0604030504040204" pitchFamily="34" charset="0"/>
              </a:rPr>
              <a:t> было один раз прослушать </a:t>
            </a:r>
            <a:r>
              <a:rPr lang="ru-RU" sz="2000" b="1" i="0" dirty="0" err="1">
                <a:solidFill>
                  <a:srgbClr val="000000"/>
                </a:solidFill>
                <a:effectLst/>
                <a:latin typeface="Verdana" panose="020B0604030504040204" pitchFamily="34" charset="0"/>
              </a:rPr>
              <a:t>музыкaльное</a:t>
            </a:r>
            <a:r>
              <a:rPr lang="ru-RU" sz="2000" b="1" i="0" dirty="0">
                <a:solidFill>
                  <a:srgbClr val="000000"/>
                </a:solidFill>
                <a:effectLst/>
                <a:latin typeface="Verdana" panose="020B0604030504040204" pitchFamily="34" charset="0"/>
              </a:rPr>
              <a:t> произведение, чтобы потом исполнить его самому и </a:t>
            </a:r>
            <a:r>
              <a:rPr lang="ru-RU" sz="2000" b="1" i="0" dirty="0" err="1">
                <a:solidFill>
                  <a:srgbClr val="000000"/>
                </a:solidFill>
                <a:effectLst/>
                <a:latin typeface="Verdana" panose="020B0604030504040204" pitchFamily="34" charset="0"/>
              </a:rPr>
              <a:t>зaписaть</a:t>
            </a:r>
            <a:r>
              <a:rPr lang="ru-RU" sz="2000" b="1" i="0" dirty="0">
                <a:solidFill>
                  <a:srgbClr val="000000"/>
                </a:solidFill>
                <a:effectLst/>
                <a:latin typeface="Verdana" panose="020B0604030504040204" pitchFamily="34" charset="0"/>
              </a:rPr>
              <a:t> </a:t>
            </a:r>
            <a:r>
              <a:rPr lang="ru-RU" sz="2000" b="1" i="0" dirty="0" err="1">
                <a:solidFill>
                  <a:srgbClr val="000000"/>
                </a:solidFill>
                <a:effectLst/>
                <a:latin typeface="Verdana" panose="020B0604030504040204" pitchFamily="34" charset="0"/>
              </a:rPr>
              <a:t>нa</a:t>
            </a:r>
            <a:r>
              <a:rPr lang="ru-RU" sz="2000" b="1" i="0" dirty="0">
                <a:solidFill>
                  <a:srgbClr val="000000"/>
                </a:solidFill>
                <a:effectLst/>
                <a:latin typeface="Verdana" panose="020B0604030504040204" pitchFamily="34" charset="0"/>
              </a:rPr>
              <a:t> </a:t>
            </a:r>
            <a:r>
              <a:rPr lang="ru-RU" sz="2000" b="1" i="0" dirty="0" err="1">
                <a:solidFill>
                  <a:srgbClr val="000000"/>
                </a:solidFill>
                <a:effectLst/>
                <a:latin typeface="Verdana" panose="020B0604030504040204" pitchFamily="34" charset="0"/>
              </a:rPr>
              <a:t>бумaге</a:t>
            </a:r>
            <a:r>
              <a:rPr lang="ru-RU" sz="2000" b="1" i="0" dirty="0">
                <a:solidFill>
                  <a:srgbClr val="000000"/>
                </a:solidFill>
                <a:effectLst/>
                <a:latin typeface="Verdana" panose="020B0604030504040204" pitchFamily="34" charset="0"/>
              </a:rPr>
              <a:t>.</a:t>
            </a:r>
            <a:endParaRPr lang="ru-RU" sz="2000" b="1" dirty="0"/>
          </a:p>
        </p:txBody>
      </p:sp>
      <p:sp>
        <p:nvSpPr>
          <p:cNvPr id="7" name="TextBox 6">
            <a:extLst>
              <a:ext uri="{FF2B5EF4-FFF2-40B4-BE49-F238E27FC236}">
                <a16:creationId xmlns:a16="http://schemas.microsoft.com/office/drawing/2014/main" id="{13C9D319-FB27-47CB-B422-4B2728524D7E}"/>
              </a:ext>
            </a:extLst>
          </p:cNvPr>
          <p:cNvSpPr txBox="1"/>
          <p:nvPr/>
        </p:nvSpPr>
        <p:spPr>
          <a:xfrm>
            <a:off x="1535905" y="3321307"/>
            <a:ext cx="6893719" cy="2308324"/>
          </a:xfrm>
          <a:prstGeom prst="rect">
            <a:avLst/>
          </a:prstGeom>
          <a:noFill/>
        </p:spPr>
        <p:txBody>
          <a:bodyPr wrap="square">
            <a:spAutoFit/>
          </a:bodyPr>
          <a:lstStyle/>
          <a:p>
            <a:pPr algn="just"/>
            <a:r>
              <a:rPr lang="ru-RU" b="0" i="0" dirty="0">
                <a:solidFill>
                  <a:srgbClr val="000000"/>
                </a:solidFill>
                <a:effectLst/>
                <a:latin typeface="Verdana" panose="020B0604030504040204" pitchFamily="34" charset="0"/>
              </a:rPr>
              <a:t>1) Считается (предложение 1)</a:t>
            </a:r>
          </a:p>
          <a:p>
            <a:pPr algn="just"/>
            <a:r>
              <a:rPr lang="ru-RU" b="0" i="0" dirty="0">
                <a:solidFill>
                  <a:srgbClr val="000000"/>
                </a:solidFill>
                <a:effectLst/>
                <a:latin typeface="Verdana" panose="020B0604030504040204" pitchFamily="34" charset="0"/>
              </a:rPr>
              <a:t>2) Люди имеют (предложение 2)</a:t>
            </a:r>
          </a:p>
          <a:p>
            <a:pPr algn="just"/>
            <a:r>
              <a:rPr lang="ru-RU" b="0" i="0" dirty="0">
                <a:solidFill>
                  <a:srgbClr val="000000"/>
                </a:solidFill>
                <a:effectLst/>
                <a:latin typeface="Verdana" panose="020B0604030504040204" pitchFamily="34" charset="0"/>
              </a:rPr>
              <a:t>3) Александр Македонский помнил </a:t>
            </a:r>
          </a:p>
          <a:p>
            <a:pPr algn="just"/>
            <a:r>
              <a:rPr lang="ru-RU" b="0" i="0" dirty="0">
                <a:solidFill>
                  <a:srgbClr val="000000"/>
                </a:solidFill>
                <a:effectLst/>
                <a:latin typeface="Verdana" panose="020B0604030504040204" pitchFamily="34" charset="0"/>
              </a:rPr>
              <a:t>(предложение 3)</a:t>
            </a:r>
          </a:p>
          <a:p>
            <a:pPr algn="just"/>
            <a:r>
              <a:rPr lang="ru-RU" b="0" i="0" dirty="0">
                <a:solidFill>
                  <a:srgbClr val="000000"/>
                </a:solidFill>
                <a:effectLst/>
                <a:latin typeface="Verdana" panose="020B0604030504040204" pitchFamily="34" charset="0"/>
              </a:rPr>
              <a:t>4) Абрам Иоффе </a:t>
            </a:r>
            <a:r>
              <a:rPr lang="ru-RU" b="0" i="0" dirty="0" err="1">
                <a:solidFill>
                  <a:srgbClr val="000000"/>
                </a:solidFill>
                <a:effectLst/>
                <a:latin typeface="Verdana" panose="020B0604030504040204" pitchFamily="34" charset="0"/>
              </a:rPr>
              <a:t>знaл</a:t>
            </a:r>
            <a:r>
              <a:rPr lang="ru-RU" b="0" i="0" dirty="0">
                <a:solidFill>
                  <a:srgbClr val="000000"/>
                </a:solidFill>
                <a:effectLst/>
                <a:latin typeface="Verdana" panose="020B0604030504040204" pitchFamily="34" charset="0"/>
              </a:rPr>
              <a:t> </a:t>
            </a:r>
          </a:p>
          <a:p>
            <a:pPr algn="just"/>
            <a:r>
              <a:rPr lang="ru-RU" b="0" i="0" dirty="0">
                <a:solidFill>
                  <a:srgbClr val="000000"/>
                </a:solidFill>
                <a:effectLst/>
                <a:latin typeface="Verdana" panose="020B0604030504040204" pitchFamily="34" charset="0"/>
              </a:rPr>
              <a:t>(предложение 4)</a:t>
            </a:r>
          </a:p>
          <a:p>
            <a:pPr algn="just"/>
            <a:r>
              <a:rPr lang="ru-RU" b="0" i="0" dirty="0">
                <a:solidFill>
                  <a:srgbClr val="000000"/>
                </a:solidFill>
                <a:effectLst/>
                <a:latin typeface="Verdana" panose="020B0604030504040204" pitchFamily="34" charset="0"/>
              </a:rPr>
              <a:t>5) Исполнить и записать </a:t>
            </a:r>
          </a:p>
          <a:p>
            <a:pPr algn="just"/>
            <a:r>
              <a:rPr lang="ru-RU" b="0" i="0" dirty="0">
                <a:solidFill>
                  <a:srgbClr val="000000"/>
                </a:solidFill>
                <a:effectLst/>
                <a:latin typeface="Verdana" panose="020B0604030504040204" pitchFamily="34" charset="0"/>
              </a:rPr>
              <a:t>(предложение 5)</a:t>
            </a:r>
          </a:p>
        </p:txBody>
      </p:sp>
      <p:sp>
        <p:nvSpPr>
          <p:cNvPr id="11" name="TextBox 10">
            <a:extLst>
              <a:ext uri="{FF2B5EF4-FFF2-40B4-BE49-F238E27FC236}">
                <a16:creationId xmlns:a16="http://schemas.microsoft.com/office/drawing/2014/main" id="{8BCBB8CF-ABAD-4470-87D9-A46FDA48FC5A}"/>
              </a:ext>
            </a:extLst>
          </p:cNvPr>
          <p:cNvSpPr txBox="1"/>
          <p:nvPr/>
        </p:nvSpPr>
        <p:spPr>
          <a:xfrm>
            <a:off x="5581651" y="3309817"/>
            <a:ext cx="6234112" cy="2862322"/>
          </a:xfrm>
          <a:prstGeom prst="rect">
            <a:avLst/>
          </a:prstGeom>
          <a:solidFill>
            <a:schemeClr val="accent6">
              <a:lumMod val="40000"/>
              <a:lumOff val="60000"/>
            </a:schemeClr>
          </a:solidFill>
        </p:spPr>
        <p:txBody>
          <a:bodyPr wrap="square">
            <a:spAutoFit/>
          </a:bodyPr>
          <a:lstStyle/>
          <a:p>
            <a:pPr algn="just"/>
            <a:r>
              <a:rPr lang="ru-RU" b="0" i="0" dirty="0">
                <a:solidFill>
                  <a:srgbClr val="000000"/>
                </a:solidFill>
                <a:effectLst/>
                <a:latin typeface="Verdana" panose="020B0604030504040204" pitchFamily="34" charset="0"/>
              </a:rPr>
              <a:t>1) Считается; человек в состоянии запомнить (предложение 1);</a:t>
            </a:r>
          </a:p>
          <a:p>
            <a:pPr algn="just"/>
            <a:r>
              <a:rPr lang="ru-RU" b="0" i="0" dirty="0">
                <a:solidFill>
                  <a:srgbClr val="000000"/>
                </a:solidFill>
                <a:effectLst/>
                <a:latin typeface="Verdana" panose="020B0604030504040204" pitchFamily="34" charset="0"/>
              </a:rPr>
              <a:t>2) Люди существуют; которые имеют память (предложение 2);</a:t>
            </a:r>
          </a:p>
          <a:p>
            <a:pPr algn="just"/>
            <a:r>
              <a:rPr lang="ru-RU" b="0" i="0" dirty="0">
                <a:solidFill>
                  <a:srgbClr val="000000"/>
                </a:solidFill>
                <a:effectLst/>
                <a:latin typeface="Verdana" panose="020B0604030504040204" pitchFamily="34" charset="0"/>
              </a:rPr>
              <a:t>3) Александр Македонский; который помнил (предложение 3);</a:t>
            </a:r>
          </a:p>
          <a:p>
            <a:pPr algn="just"/>
            <a:r>
              <a:rPr lang="ru-RU" b="0" i="0" dirty="0">
                <a:solidFill>
                  <a:srgbClr val="000000"/>
                </a:solidFill>
                <a:effectLst/>
                <a:latin typeface="Verdana" panose="020B0604030504040204" pitchFamily="34" charset="0"/>
              </a:rPr>
              <a:t>4) Академик Абрам Иоффе, который </a:t>
            </a:r>
            <a:r>
              <a:rPr lang="ru-RU" b="0" i="0" dirty="0" err="1">
                <a:solidFill>
                  <a:srgbClr val="000000"/>
                </a:solidFill>
                <a:effectLst/>
                <a:latin typeface="Verdana" panose="020B0604030504040204" pitchFamily="34" charset="0"/>
              </a:rPr>
              <a:t>знaл</a:t>
            </a:r>
            <a:r>
              <a:rPr lang="ru-RU" b="0" i="0" dirty="0">
                <a:solidFill>
                  <a:srgbClr val="000000"/>
                </a:solidFill>
                <a:effectLst/>
                <a:latin typeface="Verdana" panose="020B0604030504040204" pitchFamily="34" charset="0"/>
              </a:rPr>
              <a:t> (предложение 4);</a:t>
            </a:r>
          </a:p>
          <a:p>
            <a:pPr algn="just"/>
            <a:r>
              <a:rPr lang="ru-RU" b="0" i="0" dirty="0">
                <a:solidFill>
                  <a:srgbClr val="000000"/>
                </a:solidFill>
                <a:effectLst/>
                <a:latin typeface="Verdana" panose="020B0604030504040204" pitchFamily="34" charset="0"/>
              </a:rPr>
              <a:t>5) Достаточно было прослушать; исполнить и записать (предложение 5). </a:t>
            </a:r>
            <a:r>
              <a:rPr lang="ru-RU" dirty="0">
                <a:highlight>
                  <a:srgbClr val="FFFF00"/>
                </a:highlight>
              </a:rPr>
              <a:t>Ответ: 15.</a:t>
            </a:r>
            <a:r>
              <a:rPr lang="ru-RU" b="0" i="0" dirty="0">
                <a:solidFill>
                  <a:srgbClr val="000000"/>
                </a:solidFill>
                <a:effectLst/>
                <a:latin typeface="Verdana" panose="020B0604030504040204" pitchFamily="34" charset="0"/>
              </a:rPr>
              <a:t>.</a:t>
            </a:r>
          </a:p>
        </p:txBody>
      </p:sp>
    </p:spTree>
    <p:extLst>
      <p:ext uri="{BB962C8B-B14F-4D97-AF65-F5344CB8AC3E}">
        <p14:creationId xmlns:p14="http://schemas.microsoft.com/office/powerpoint/2010/main" val="132356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9"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705A3-52A6-48D3-AE46-1CA7A21C685A}"/>
              </a:ext>
            </a:extLst>
          </p:cNvPr>
          <p:cNvSpPr txBox="1"/>
          <p:nvPr/>
        </p:nvSpPr>
        <p:spPr>
          <a:xfrm>
            <a:off x="435769" y="2424381"/>
            <a:ext cx="11820524"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
        <p:nvSpPr>
          <p:cNvPr id="5" name="TextBox 4">
            <a:extLst>
              <a:ext uri="{FF2B5EF4-FFF2-40B4-BE49-F238E27FC236}">
                <a16:creationId xmlns:a16="http://schemas.microsoft.com/office/drawing/2014/main" id="{EC1977CE-015D-4737-98E7-DD0BCC5C8083}"/>
              </a:ext>
            </a:extLst>
          </p:cNvPr>
          <p:cNvSpPr txBox="1"/>
          <p:nvPr/>
        </p:nvSpPr>
        <p:spPr>
          <a:xfrm>
            <a:off x="1885950" y="250389"/>
            <a:ext cx="9944099" cy="2246769"/>
          </a:xfrm>
          <a:prstGeom prst="rect">
            <a:avLst/>
          </a:prstGeom>
          <a:noFill/>
        </p:spPr>
        <p:txBody>
          <a:bodyPr wrap="square">
            <a:spAutoFit/>
          </a:bodyPr>
          <a:lstStyle/>
          <a:p>
            <a:r>
              <a:rPr lang="ru-RU" sz="2000" b="1" i="0" dirty="0">
                <a:solidFill>
                  <a:srgbClr val="000000"/>
                </a:solidFill>
                <a:effectLst/>
                <a:latin typeface="Verdana" panose="020B0604030504040204" pitchFamily="34" charset="0"/>
              </a:rPr>
              <a:t>(1) Всего не перечислишь, что даёт — «дарит» Волга людям. (2)Но разве мы любим ее только за то, что можем многое от нее взять? (3)Ничем не измерить той красоты, которую она щедро разливает вокруг себя и всем без разбору. (4)Вот «побежал» катерок, поплыл трехпалубный теплоход, многочисленные баржи снуют туда-сюда... (5)Я могу бесконечно любоваться родной рекой.</a:t>
            </a:r>
            <a:endParaRPr lang="ru-RU" sz="2000" b="1" dirty="0"/>
          </a:p>
        </p:txBody>
      </p:sp>
      <p:sp>
        <p:nvSpPr>
          <p:cNvPr id="9" name="TextBox 8">
            <a:extLst>
              <a:ext uri="{FF2B5EF4-FFF2-40B4-BE49-F238E27FC236}">
                <a16:creationId xmlns:a16="http://schemas.microsoft.com/office/drawing/2014/main" id="{5A08088C-2320-432B-90FA-54293E84A801}"/>
              </a:ext>
            </a:extLst>
          </p:cNvPr>
          <p:cNvSpPr txBox="1"/>
          <p:nvPr/>
        </p:nvSpPr>
        <p:spPr>
          <a:xfrm>
            <a:off x="1750218" y="3048625"/>
            <a:ext cx="7774781" cy="1938992"/>
          </a:xfrm>
          <a:prstGeom prst="rect">
            <a:avLst/>
          </a:prstGeom>
          <a:noFill/>
        </p:spPr>
        <p:txBody>
          <a:bodyPr wrap="square">
            <a:spAutoFit/>
          </a:bodyPr>
          <a:lstStyle/>
          <a:p>
            <a:pPr algn="just"/>
            <a:r>
              <a:rPr lang="ru-RU" sz="2400" b="0" i="0" dirty="0">
                <a:solidFill>
                  <a:srgbClr val="000000"/>
                </a:solidFill>
                <a:effectLst/>
                <a:latin typeface="Verdana" panose="020B0604030504040204" pitchFamily="34" charset="0"/>
              </a:rPr>
              <a:t>1) Не перечислишь (предложение 1)</a:t>
            </a:r>
          </a:p>
          <a:p>
            <a:pPr algn="just"/>
            <a:r>
              <a:rPr lang="ru-RU" sz="2400" b="0" i="0" dirty="0">
                <a:solidFill>
                  <a:srgbClr val="000000"/>
                </a:solidFill>
                <a:effectLst/>
                <a:latin typeface="Verdana" panose="020B0604030504040204" pitchFamily="34" charset="0"/>
              </a:rPr>
              <a:t>2) Можем взять (предложение 2)</a:t>
            </a:r>
          </a:p>
          <a:p>
            <a:pPr algn="just"/>
            <a:r>
              <a:rPr lang="ru-RU" sz="2400" b="0" i="0" dirty="0">
                <a:solidFill>
                  <a:srgbClr val="000000"/>
                </a:solidFill>
                <a:effectLst/>
                <a:latin typeface="Verdana" panose="020B0604030504040204" pitchFamily="34" charset="0"/>
              </a:rPr>
              <a:t>3) Ничем не измерить (предложение 3)</a:t>
            </a:r>
          </a:p>
          <a:p>
            <a:pPr algn="just"/>
            <a:r>
              <a:rPr lang="ru-RU" sz="2400" b="0" i="0" dirty="0">
                <a:solidFill>
                  <a:srgbClr val="000000"/>
                </a:solidFill>
                <a:effectLst/>
                <a:latin typeface="Verdana" panose="020B0604030504040204" pitchFamily="34" charset="0"/>
              </a:rPr>
              <a:t>4) Катерок побежал, поплыл (предложение 4)</a:t>
            </a:r>
          </a:p>
          <a:p>
            <a:pPr algn="just"/>
            <a:r>
              <a:rPr lang="ru-RU" sz="2400" b="0" i="0" dirty="0">
                <a:solidFill>
                  <a:srgbClr val="000000"/>
                </a:solidFill>
                <a:effectLst/>
                <a:latin typeface="Verdana" panose="020B0604030504040204" pitchFamily="34" charset="0"/>
              </a:rPr>
              <a:t>5) Могу любоваться (предложение 5)</a:t>
            </a:r>
          </a:p>
        </p:txBody>
      </p:sp>
      <p:sp>
        <p:nvSpPr>
          <p:cNvPr id="11" name="TextBox 10">
            <a:extLst>
              <a:ext uri="{FF2B5EF4-FFF2-40B4-BE49-F238E27FC236}">
                <a16:creationId xmlns:a16="http://schemas.microsoft.com/office/drawing/2014/main" id="{54EEE51C-1DCB-424A-ABE0-4EBCC9AB1076}"/>
              </a:ext>
            </a:extLst>
          </p:cNvPr>
          <p:cNvSpPr txBox="1"/>
          <p:nvPr/>
        </p:nvSpPr>
        <p:spPr>
          <a:xfrm>
            <a:off x="2340768" y="5045645"/>
            <a:ext cx="9498805" cy="1754326"/>
          </a:xfrm>
          <a:prstGeom prst="rect">
            <a:avLst/>
          </a:prstGeom>
          <a:solidFill>
            <a:schemeClr val="accent5">
              <a:lumMod val="40000"/>
              <a:lumOff val="60000"/>
            </a:schemeClr>
          </a:solidFill>
        </p:spPr>
        <p:txBody>
          <a:bodyPr wrap="square">
            <a:spAutoFit/>
          </a:bodyPr>
          <a:lstStyle/>
          <a:p>
            <a:pPr algn="just"/>
            <a:r>
              <a:rPr lang="ru-RU" b="0" i="0" dirty="0">
                <a:solidFill>
                  <a:srgbClr val="000000"/>
                </a:solidFill>
                <a:effectLst/>
                <a:latin typeface="Verdana" panose="020B0604030504040204" pitchFamily="34" charset="0"/>
              </a:rPr>
              <a:t>1) Не перечислишь; даёт — «дарит» Волга (предложение 1);</a:t>
            </a:r>
          </a:p>
          <a:p>
            <a:pPr algn="just"/>
            <a:r>
              <a:rPr lang="ru-RU" b="0" i="0" dirty="0">
                <a:solidFill>
                  <a:srgbClr val="000000"/>
                </a:solidFill>
                <a:effectLst/>
                <a:latin typeface="Verdana" panose="020B0604030504040204" pitchFamily="34" charset="0"/>
              </a:rPr>
              <a:t>2) Мы любим; можем взять (предложение 2);</a:t>
            </a:r>
          </a:p>
          <a:p>
            <a:pPr algn="just"/>
            <a:r>
              <a:rPr lang="ru-RU" b="0" i="0" dirty="0">
                <a:solidFill>
                  <a:srgbClr val="000000"/>
                </a:solidFill>
                <a:effectLst/>
                <a:latin typeface="Verdana" panose="020B0604030504040204" pitchFamily="34" charset="0"/>
              </a:rPr>
              <a:t>3) Не измерить; она разливает (предложение 3);</a:t>
            </a:r>
          </a:p>
          <a:p>
            <a:pPr algn="just"/>
            <a:r>
              <a:rPr lang="ru-RU" b="0" i="0" dirty="0">
                <a:solidFill>
                  <a:srgbClr val="000000"/>
                </a:solidFill>
                <a:effectLst/>
                <a:latin typeface="Verdana" panose="020B0604030504040204" pitchFamily="34" charset="0"/>
              </a:rPr>
              <a:t>4) Катерок побежал; теплоход поплыл; баржи снуют (предложение 4);</a:t>
            </a:r>
          </a:p>
          <a:p>
            <a:pPr algn="just"/>
            <a:r>
              <a:rPr lang="ru-RU" b="0" i="0" dirty="0">
                <a:solidFill>
                  <a:srgbClr val="000000"/>
                </a:solidFill>
                <a:effectLst/>
                <a:latin typeface="Verdana" panose="020B0604030504040204" pitchFamily="34" charset="0"/>
              </a:rPr>
              <a:t>5) Я могу любоваться (предложение 5).                        </a:t>
            </a:r>
            <a:r>
              <a:rPr lang="ru-RU" b="0" i="0" dirty="0">
                <a:solidFill>
                  <a:srgbClr val="000000"/>
                </a:solidFill>
                <a:effectLst/>
                <a:highlight>
                  <a:srgbClr val="FFFF00"/>
                </a:highlight>
                <a:latin typeface="Verdana" panose="020B0604030504040204" pitchFamily="34" charset="0"/>
              </a:rPr>
              <a:t>Ответ: 12.</a:t>
            </a:r>
          </a:p>
          <a:p>
            <a:pPr algn="just"/>
            <a:endParaRPr lang="ru-RU"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305763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705A3-52A6-48D3-AE46-1CA7A21C685A}"/>
              </a:ext>
            </a:extLst>
          </p:cNvPr>
          <p:cNvSpPr txBox="1"/>
          <p:nvPr/>
        </p:nvSpPr>
        <p:spPr>
          <a:xfrm>
            <a:off x="476251" y="2702332"/>
            <a:ext cx="11820524"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
        <p:nvSpPr>
          <p:cNvPr id="5" name="TextBox 4">
            <a:extLst>
              <a:ext uri="{FF2B5EF4-FFF2-40B4-BE49-F238E27FC236}">
                <a16:creationId xmlns:a16="http://schemas.microsoft.com/office/drawing/2014/main" id="{6E02F381-F1CB-4210-9A75-19249457E4EA}"/>
              </a:ext>
            </a:extLst>
          </p:cNvPr>
          <p:cNvSpPr txBox="1"/>
          <p:nvPr/>
        </p:nvSpPr>
        <p:spPr>
          <a:xfrm>
            <a:off x="1676400" y="266701"/>
            <a:ext cx="10096500" cy="2554545"/>
          </a:xfrm>
          <a:prstGeom prst="rect">
            <a:avLst/>
          </a:prstGeom>
          <a:noFill/>
        </p:spPr>
        <p:txBody>
          <a:bodyPr wrap="square">
            <a:spAutoFit/>
          </a:bodyPr>
          <a:lstStyle/>
          <a:p>
            <a:r>
              <a:rPr lang="ru-RU" sz="2000" b="1" i="0" dirty="0">
                <a:solidFill>
                  <a:srgbClr val="000000"/>
                </a:solidFill>
                <a:effectLst/>
                <a:latin typeface="Verdana" panose="020B0604030504040204" pitchFamily="34" charset="0"/>
              </a:rPr>
              <a:t>(1) Трудно найти того, кто не слышал о Дмитрии Ивановиче Менделееве. (2)Чаще всего эта фамилия ассоциируется с химией, хотя его область научной деятельности гораздо шире. (3)Дмитрий Иванович был отличным педагогом, экономистом, геологом и приборостроителем. (4)Этот неординарный ученый − первый разработчик стратостата. (5) Менделеев был одним из основателей Русского химического общества и неоднократно избирался его президентом.</a:t>
            </a:r>
            <a:endParaRPr lang="ru-RU" sz="2000" b="1" dirty="0"/>
          </a:p>
        </p:txBody>
      </p:sp>
      <p:sp>
        <p:nvSpPr>
          <p:cNvPr id="9" name="TextBox 8">
            <a:extLst>
              <a:ext uri="{FF2B5EF4-FFF2-40B4-BE49-F238E27FC236}">
                <a16:creationId xmlns:a16="http://schemas.microsoft.com/office/drawing/2014/main" id="{9070EAAC-0783-4135-8121-9CC4FAA0EECC}"/>
              </a:ext>
            </a:extLst>
          </p:cNvPr>
          <p:cNvSpPr txBox="1"/>
          <p:nvPr/>
        </p:nvSpPr>
        <p:spPr>
          <a:xfrm>
            <a:off x="191690" y="3551367"/>
            <a:ext cx="5170885" cy="2585323"/>
          </a:xfrm>
          <a:prstGeom prst="rect">
            <a:avLst/>
          </a:prstGeom>
          <a:solidFill>
            <a:schemeClr val="accent3">
              <a:lumMod val="20000"/>
              <a:lumOff val="80000"/>
            </a:schemeClr>
          </a:solidFill>
        </p:spPr>
        <p:txBody>
          <a:bodyPr wrap="square">
            <a:spAutoFit/>
          </a:bodyPr>
          <a:lstStyle/>
          <a:p>
            <a:pPr algn="just"/>
            <a:r>
              <a:rPr lang="ru-RU" b="0" i="0" dirty="0">
                <a:solidFill>
                  <a:srgbClr val="000000"/>
                </a:solidFill>
                <a:effectLst/>
                <a:latin typeface="Verdana" panose="020B0604030504040204" pitchFamily="34" charset="0"/>
              </a:rPr>
              <a:t>1) Кто не слышал (предложение 1)</a:t>
            </a:r>
          </a:p>
          <a:p>
            <a:pPr algn="just"/>
            <a:r>
              <a:rPr lang="ru-RU" b="0" i="0" dirty="0">
                <a:solidFill>
                  <a:srgbClr val="000000"/>
                </a:solidFill>
                <a:effectLst/>
                <a:latin typeface="Verdana" panose="020B0604030504040204" pitchFamily="34" charset="0"/>
              </a:rPr>
              <a:t>2) Ассоциируется с химией (предложение 2)</a:t>
            </a:r>
          </a:p>
          <a:p>
            <a:pPr algn="just"/>
            <a:r>
              <a:rPr lang="ru-RU" b="0" i="0" dirty="0">
                <a:solidFill>
                  <a:srgbClr val="000000"/>
                </a:solidFill>
                <a:effectLst/>
                <a:latin typeface="Verdana" panose="020B0604030504040204" pitchFamily="34" charset="0"/>
              </a:rPr>
              <a:t>3) Дмитрий Иванович был педагогом, экономистом, геологом, приборостроителем. (предложение 3)</a:t>
            </a:r>
          </a:p>
          <a:p>
            <a:pPr algn="just"/>
            <a:r>
              <a:rPr lang="ru-RU" b="0" i="0" dirty="0">
                <a:solidFill>
                  <a:srgbClr val="000000"/>
                </a:solidFill>
                <a:effectLst/>
                <a:latin typeface="Verdana" panose="020B0604030504040204" pitchFamily="34" charset="0"/>
              </a:rPr>
              <a:t>4) Учёный − первый (предложение 4)</a:t>
            </a:r>
          </a:p>
          <a:p>
            <a:pPr algn="just"/>
            <a:r>
              <a:rPr lang="ru-RU" b="0" i="0" dirty="0">
                <a:solidFill>
                  <a:srgbClr val="000000"/>
                </a:solidFill>
                <a:effectLst/>
                <a:latin typeface="Verdana" panose="020B0604030504040204" pitchFamily="34" charset="0"/>
              </a:rPr>
              <a:t>5) Менделеев был одним из основателей (предложение 5)</a:t>
            </a:r>
          </a:p>
        </p:txBody>
      </p:sp>
      <p:sp>
        <p:nvSpPr>
          <p:cNvPr id="11" name="TextBox 10">
            <a:extLst>
              <a:ext uri="{FF2B5EF4-FFF2-40B4-BE49-F238E27FC236}">
                <a16:creationId xmlns:a16="http://schemas.microsoft.com/office/drawing/2014/main" id="{92F9779A-193C-4F40-BFF2-1BB0EDDF7101}"/>
              </a:ext>
            </a:extLst>
          </p:cNvPr>
          <p:cNvSpPr txBox="1"/>
          <p:nvPr/>
        </p:nvSpPr>
        <p:spPr>
          <a:xfrm>
            <a:off x="5732861" y="3533671"/>
            <a:ext cx="6272212" cy="3139321"/>
          </a:xfrm>
          <a:prstGeom prst="rect">
            <a:avLst/>
          </a:prstGeom>
          <a:solidFill>
            <a:schemeClr val="accent4">
              <a:lumMod val="40000"/>
              <a:lumOff val="60000"/>
            </a:schemeClr>
          </a:solidFill>
        </p:spPr>
        <p:txBody>
          <a:bodyPr wrap="square">
            <a:spAutoFit/>
          </a:bodyPr>
          <a:lstStyle/>
          <a:p>
            <a:pPr algn="just"/>
            <a:r>
              <a:rPr lang="ru-RU" b="0" i="0" dirty="0">
                <a:solidFill>
                  <a:srgbClr val="000000"/>
                </a:solidFill>
                <a:effectLst/>
                <a:latin typeface="Verdana" panose="020B0604030504040204" pitchFamily="34" charset="0"/>
              </a:rPr>
              <a:t>1) Кто не слышал (предложение 1);</a:t>
            </a:r>
          </a:p>
          <a:p>
            <a:pPr algn="just"/>
            <a:r>
              <a:rPr lang="ru-RU" b="0" i="0" dirty="0">
                <a:solidFill>
                  <a:srgbClr val="000000"/>
                </a:solidFill>
                <a:effectLst/>
                <a:latin typeface="Verdana" panose="020B0604030504040204" pitchFamily="34" charset="0"/>
              </a:rPr>
              <a:t>2) Фамилия ассоциируется; область шире (предложение 2);</a:t>
            </a:r>
          </a:p>
          <a:p>
            <a:pPr algn="just"/>
            <a:r>
              <a:rPr lang="ru-RU" b="0" i="0" dirty="0">
                <a:solidFill>
                  <a:srgbClr val="000000"/>
                </a:solidFill>
                <a:effectLst/>
                <a:latin typeface="Verdana" panose="020B0604030504040204" pitchFamily="34" charset="0"/>
              </a:rPr>
              <a:t>3) Дмитрий Иванович был педагогом, экономистом, геологом, приборостроителем (предложение 3);</a:t>
            </a:r>
          </a:p>
          <a:p>
            <a:pPr algn="just"/>
            <a:r>
              <a:rPr lang="ru-RU" b="0" i="0" dirty="0">
                <a:solidFill>
                  <a:srgbClr val="000000"/>
                </a:solidFill>
                <a:effectLst/>
                <a:latin typeface="Verdana" panose="020B0604030504040204" pitchFamily="34" charset="0"/>
              </a:rPr>
              <a:t>4) Учёный — разработчик (предложение 4);</a:t>
            </a:r>
          </a:p>
          <a:p>
            <a:pPr algn="just"/>
            <a:r>
              <a:rPr lang="ru-RU" b="0" i="0" dirty="0">
                <a:solidFill>
                  <a:srgbClr val="000000"/>
                </a:solidFill>
                <a:effectLst/>
                <a:latin typeface="Verdana" panose="020B0604030504040204" pitchFamily="34" charset="0"/>
              </a:rPr>
              <a:t>5) Менделеев был одним из основателей и избирался (предложение 5).</a:t>
            </a:r>
          </a:p>
          <a:p>
            <a:pPr algn="just"/>
            <a:r>
              <a:rPr lang="ru-RU" b="0" i="0" dirty="0">
                <a:solidFill>
                  <a:srgbClr val="000000"/>
                </a:solidFill>
                <a:effectLst/>
                <a:latin typeface="Verdana" panose="020B0604030504040204" pitchFamily="34" charset="0"/>
              </a:rPr>
              <a:t>                                                                                                       </a:t>
            </a:r>
            <a:r>
              <a:rPr lang="ru-RU" b="0" i="0" dirty="0">
                <a:solidFill>
                  <a:srgbClr val="000000"/>
                </a:solidFill>
                <a:effectLst/>
                <a:highlight>
                  <a:srgbClr val="FFFF00"/>
                </a:highlight>
                <a:latin typeface="Verdana" panose="020B0604030504040204" pitchFamily="34" charset="0"/>
              </a:rPr>
              <a:t>Ответ: 13</a:t>
            </a:r>
          </a:p>
        </p:txBody>
      </p:sp>
    </p:spTree>
    <p:extLst>
      <p:ext uri="{BB962C8B-B14F-4D97-AF65-F5344CB8AC3E}">
        <p14:creationId xmlns:p14="http://schemas.microsoft.com/office/powerpoint/2010/main" val="61015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705A3-52A6-48D3-AE46-1CA7A21C685A}"/>
              </a:ext>
            </a:extLst>
          </p:cNvPr>
          <p:cNvSpPr txBox="1"/>
          <p:nvPr/>
        </p:nvSpPr>
        <p:spPr>
          <a:xfrm>
            <a:off x="552451" y="2438311"/>
            <a:ext cx="11820524"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
        <p:nvSpPr>
          <p:cNvPr id="5" name="TextBox 4">
            <a:extLst>
              <a:ext uri="{FF2B5EF4-FFF2-40B4-BE49-F238E27FC236}">
                <a16:creationId xmlns:a16="http://schemas.microsoft.com/office/drawing/2014/main" id="{ACC24707-0A9B-4C63-A582-4F7819729229}"/>
              </a:ext>
            </a:extLst>
          </p:cNvPr>
          <p:cNvSpPr txBox="1"/>
          <p:nvPr/>
        </p:nvSpPr>
        <p:spPr>
          <a:xfrm>
            <a:off x="1678780" y="329134"/>
            <a:ext cx="9332119" cy="2246769"/>
          </a:xfrm>
          <a:prstGeom prst="rect">
            <a:avLst/>
          </a:prstGeom>
          <a:noFill/>
        </p:spPr>
        <p:txBody>
          <a:bodyPr wrap="square">
            <a:spAutoFit/>
          </a:bodyPr>
          <a:lstStyle/>
          <a:p>
            <a:r>
              <a:rPr lang="ru-RU" sz="2000" b="1" i="0" dirty="0">
                <a:solidFill>
                  <a:srgbClr val="000000"/>
                </a:solidFill>
                <a:effectLst/>
                <a:latin typeface="Verdana" panose="020B0604030504040204" pitchFamily="34" charset="0"/>
              </a:rPr>
              <a:t>(1) В аллеях застыл зеленоватый полусвет. (2)Поблескивали золоченые статуи. (3)Фонтаны ночью молчали, не было слышно их быстрого шороха. (4)Падали только отдельные капли воды, и плеск их разносился очень далеко. (5)Каменные лестницы около дворца были освещены зарей: желтоватый свет падал на землю, отражаясь от стен и окон.</a:t>
            </a:r>
            <a:endParaRPr lang="ru-RU" sz="2000" b="1" dirty="0"/>
          </a:p>
        </p:txBody>
      </p:sp>
      <p:sp>
        <p:nvSpPr>
          <p:cNvPr id="7" name="TextBox 6">
            <a:extLst>
              <a:ext uri="{FF2B5EF4-FFF2-40B4-BE49-F238E27FC236}">
                <a16:creationId xmlns:a16="http://schemas.microsoft.com/office/drawing/2014/main" id="{896AA453-86AD-4747-A568-484473B12B59}"/>
              </a:ext>
            </a:extLst>
          </p:cNvPr>
          <p:cNvSpPr txBox="1"/>
          <p:nvPr/>
        </p:nvSpPr>
        <p:spPr>
          <a:xfrm>
            <a:off x="1678780" y="3084642"/>
            <a:ext cx="6267450" cy="1631216"/>
          </a:xfrm>
          <a:prstGeom prst="rect">
            <a:avLst/>
          </a:prstGeom>
          <a:noFill/>
        </p:spPr>
        <p:txBody>
          <a:bodyPr wrap="square">
            <a:spAutoFit/>
          </a:bodyPr>
          <a:lstStyle/>
          <a:p>
            <a:pPr algn="just"/>
            <a:r>
              <a:rPr lang="ru-RU" sz="2000" b="0" i="0" dirty="0">
                <a:solidFill>
                  <a:srgbClr val="000000"/>
                </a:solidFill>
                <a:effectLst/>
                <a:latin typeface="Verdana" panose="020B0604030504040204" pitchFamily="34" charset="0"/>
              </a:rPr>
              <a:t>1) Застыл (предложение 1)</a:t>
            </a:r>
          </a:p>
          <a:p>
            <a:pPr algn="just"/>
            <a:r>
              <a:rPr lang="ru-RU" sz="2000" b="0" i="0" dirty="0">
                <a:solidFill>
                  <a:srgbClr val="000000"/>
                </a:solidFill>
                <a:effectLst/>
                <a:latin typeface="Verdana" panose="020B0604030504040204" pitchFamily="34" charset="0"/>
              </a:rPr>
              <a:t>2) Статуи поблёскивали (предложение 2)</a:t>
            </a:r>
          </a:p>
          <a:p>
            <a:pPr algn="just"/>
            <a:r>
              <a:rPr lang="ru-RU" sz="2000" b="0" i="0" dirty="0">
                <a:solidFill>
                  <a:srgbClr val="000000"/>
                </a:solidFill>
                <a:effectLst/>
                <a:latin typeface="Verdana" panose="020B0604030504040204" pitchFamily="34" charset="0"/>
              </a:rPr>
              <a:t>3) Не слышно (предложение 3)</a:t>
            </a:r>
          </a:p>
          <a:p>
            <a:pPr algn="just"/>
            <a:r>
              <a:rPr lang="ru-RU" sz="2000" b="0" i="0" dirty="0">
                <a:solidFill>
                  <a:srgbClr val="000000"/>
                </a:solidFill>
                <a:effectLst/>
                <a:latin typeface="Verdana" panose="020B0604030504040204" pitchFamily="34" charset="0"/>
              </a:rPr>
              <a:t>4) Плеск разносился (предложение 4)</a:t>
            </a:r>
          </a:p>
          <a:p>
            <a:pPr algn="just"/>
            <a:r>
              <a:rPr lang="ru-RU" sz="2000" b="0" i="0" dirty="0">
                <a:solidFill>
                  <a:srgbClr val="000000"/>
                </a:solidFill>
                <a:effectLst/>
                <a:latin typeface="Verdana" panose="020B0604030504040204" pitchFamily="34" charset="0"/>
              </a:rPr>
              <a:t>5) Лестницы были (предложение 5)</a:t>
            </a:r>
          </a:p>
        </p:txBody>
      </p:sp>
      <p:sp>
        <p:nvSpPr>
          <p:cNvPr id="9" name="TextBox 8">
            <a:extLst>
              <a:ext uri="{FF2B5EF4-FFF2-40B4-BE49-F238E27FC236}">
                <a16:creationId xmlns:a16="http://schemas.microsoft.com/office/drawing/2014/main" id="{EBD966C8-30FF-498F-8BD2-967A679A83A7}"/>
              </a:ext>
            </a:extLst>
          </p:cNvPr>
          <p:cNvSpPr txBox="1"/>
          <p:nvPr/>
        </p:nvSpPr>
        <p:spPr>
          <a:xfrm>
            <a:off x="2771775" y="4686063"/>
            <a:ext cx="9277350" cy="1754326"/>
          </a:xfrm>
          <a:prstGeom prst="rect">
            <a:avLst/>
          </a:prstGeom>
          <a:solidFill>
            <a:schemeClr val="accent4">
              <a:lumMod val="40000"/>
              <a:lumOff val="60000"/>
            </a:schemeClr>
          </a:solidFill>
        </p:spPr>
        <p:txBody>
          <a:bodyPr wrap="square">
            <a:spAutoFit/>
          </a:bodyPr>
          <a:lstStyle/>
          <a:p>
            <a:pPr algn="just"/>
            <a:r>
              <a:rPr lang="ru-RU" b="0" i="0" dirty="0">
                <a:solidFill>
                  <a:srgbClr val="000000"/>
                </a:solidFill>
                <a:effectLst/>
                <a:latin typeface="Verdana" panose="020B0604030504040204" pitchFamily="34" charset="0"/>
              </a:rPr>
              <a:t>) Полусвет застыл (предложение 1);</a:t>
            </a:r>
          </a:p>
          <a:p>
            <a:pPr algn="just"/>
            <a:r>
              <a:rPr lang="ru-RU" b="0" i="0" dirty="0">
                <a:solidFill>
                  <a:srgbClr val="000000"/>
                </a:solidFill>
                <a:effectLst/>
                <a:latin typeface="Verdana" panose="020B0604030504040204" pitchFamily="34" charset="0"/>
              </a:rPr>
              <a:t>2) Статуи поблёскивали (предложение 2);</a:t>
            </a:r>
          </a:p>
          <a:p>
            <a:pPr algn="just"/>
            <a:r>
              <a:rPr lang="ru-RU" b="0" i="0" dirty="0">
                <a:solidFill>
                  <a:srgbClr val="000000"/>
                </a:solidFill>
                <a:effectLst/>
                <a:latin typeface="Verdana" panose="020B0604030504040204" pitchFamily="34" charset="0"/>
              </a:rPr>
              <a:t>3) Фонтаны молчали; не было слышно (предложение 3);</a:t>
            </a:r>
          </a:p>
          <a:p>
            <a:pPr algn="just"/>
            <a:r>
              <a:rPr lang="ru-RU" b="0" i="0" dirty="0">
                <a:solidFill>
                  <a:srgbClr val="000000"/>
                </a:solidFill>
                <a:effectLst/>
                <a:latin typeface="Verdana" panose="020B0604030504040204" pitchFamily="34" charset="0"/>
              </a:rPr>
              <a:t>4) Падали капли; плеск разносился (предложение 4);</a:t>
            </a:r>
          </a:p>
          <a:p>
            <a:pPr algn="just"/>
            <a:r>
              <a:rPr lang="ru-RU" b="0" i="0" dirty="0">
                <a:solidFill>
                  <a:srgbClr val="000000"/>
                </a:solidFill>
                <a:effectLst/>
                <a:latin typeface="Verdana" panose="020B0604030504040204" pitchFamily="34" charset="0"/>
              </a:rPr>
              <a:t>5) Лестницы были освещены; свет падал (предложение 5).</a:t>
            </a:r>
          </a:p>
          <a:p>
            <a:pPr algn="just"/>
            <a:r>
              <a:rPr lang="ru-RU" b="0" i="0" dirty="0">
                <a:solidFill>
                  <a:srgbClr val="000000"/>
                </a:solidFill>
                <a:effectLst/>
                <a:latin typeface="Verdana" panose="020B0604030504040204" pitchFamily="34" charset="0"/>
              </a:rPr>
              <a:t>                                                                                             </a:t>
            </a:r>
            <a:r>
              <a:rPr lang="ru-RU" b="0" i="0" dirty="0">
                <a:solidFill>
                  <a:srgbClr val="000000"/>
                </a:solidFill>
                <a:effectLst/>
                <a:highlight>
                  <a:srgbClr val="FFFF00"/>
                </a:highlight>
                <a:latin typeface="Verdana" panose="020B0604030504040204" pitchFamily="34" charset="0"/>
              </a:rPr>
              <a:t>Ответ: 24.</a:t>
            </a:r>
          </a:p>
        </p:txBody>
      </p:sp>
    </p:spTree>
    <p:extLst>
      <p:ext uri="{BB962C8B-B14F-4D97-AF65-F5344CB8AC3E}">
        <p14:creationId xmlns:p14="http://schemas.microsoft.com/office/powerpoint/2010/main" val="97929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E3FA70B-6D25-4EBF-AA9C-4390E4682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4" y="76200"/>
            <a:ext cx="12534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8E86C4-C485-4122-B7C4-AF78D6E31C68}"/>
              </a:ext>
            </a:extLst>
          </p:cNvPr>
          <p:cNvSpPr txBox="1"/>
          <p:nvPr/>
        </p:nvSpPr>
        <p:spPr>
          <a:xfrm>
            <a:off x="1381125" y="320456"/>
            <a:ext cx="10515599" cy="6432530"/>
          </a:xfrm>
          <a:prstGeom prst="rect">
            <a:avLst/>
          </a:prstGeom>
          <a:noFill/>
        </p:spPr>
        <p:txBody>
          <a:bodyPr wrap="square">
            <a:spAutoFit/>
          </a:bodyPr>
          <a:lstStyle/>
          <a:p>
            <a:pPr algn="just"/>
            <a:r>
              <a:rPr lang="ru-RU" sz="2800" b="0" i="0" dirty="0">
                <a:solidFill>
                  <a:srgbClr val="000000"/>
                </a:solidFill>
                <a:effectLst/>
                <a:latin typeface="Verdana" panose="020B0604030504040204" pitchFamily="34" charset="0"/>
              </a:rPr>
              <a:t>1)Наклонились вниз на длинном стебельке белоснежные фарфоровые кольца с резными краями. (2)Кажется, что неизвестный мастер придал такую необычную форму речному жемчугу. (3)К концу лета они превратятся в оранжево-красные бусинки. (4)Словно из далеких стран попали в лес драгоценные камни.</a:t>
            </a:r>
          </a:p>
          <a:p>
            <a:pPr algn="just"/>
            <a:r>
              <a:rPr lang="ru-RU" sz="2800" b="0" i="0" dirty="0">
                <a:solidFill>
                  <a:srgbClr val="000000"/>
                </a:solidFill>
                <a:effectLst/>
                <a:latin typeface="Verdana" panose="020B0604030504040204" pitchFamily="34" charset="0"/>
              </a:rPr>
              <a:t>(5)Ландыш представляется мне символом леса</a:t>
            </a:r>
            <a:r>
              <a:rPr lang="ru-RU" b="0" i="0" dirty="0">
                <a:solidFill>
                  <a:srgbClr val="000000"/>
                </a:solidFill>
                <a:effectLst/>
                <a:latin typeface="Verdana" panose="020B0604030504040204" pitchFamily="34" charset="0"/>
              </a:rPr>
              <a:t>.</a:t>
            </a:r>
          </a:p>
          <a:p>
            <a:pPr algn="just"/>
            <a:r>
              <a:rPr lang="ru-RU" b="0" i="0" dirty="0">
                <a:solidFill>
                  <a:srgbClr val="000000"/>
                </a:solidFill>
                <a:effectLst/>
                <a:latin typeface="Verdana" panose="020B0604030504040204" pitchFamily="34" charset="0"/>
              </a:rPr>
              <a:t> </a:t>
            </a:r>
          </a:p>
          <a:p>
            <a:pPr algn="just"/>
            <a:r>
              <a:rPr lang="ru-RU" sz="1600" b="0" i="0" dirty="0">
                <a:solidFill>
                  <a:srgbClr val="000000"/>
                </a:solidFill>
                <a:effectLst/>
                <a:latin typeface="Verdana" panose="020B0604030504040204" pitchFamily="34" charset="0"/>
              </a:rPr>
              <a:t>Укажите варианты ответов, в которых верно выделена </a:t>
            </a:r>
            <a:r>
              <a:rPr lang="ru-RU" sz="1600" b="1" i="0" dirty="0">
                <a:solidFill>
                  <a:srgbClr val="000000"/>
                </a:solidFill>
                <a:effectLst/>
                <a:latin typeface="Verdana" panose="020B0604030504040204" pitchFamily="34" charset="0"/>
              </a:rPr>
              <a:t>грамматическая основа</a:t>
            </a:r>
            <a:r>
              <a:rPr lang="ru-RU" sz="1600" b="0" i="0" dirty="0">
                <a:solidFill>
                  <a:srgbClr val="000000"/>
                </a:solidFill>
                <a:effectLst/>
                <a:latin typeface="Verdana" panose="020B0604030504040204" pitchFamily="34" charset="0"/>
              </a:rPr>
              <a:t> в одном из предложений или в одной из частей сложного предложения текста. Запишите номера ответов.</a:t>
            </a:r>
          </a:p>
          <a:p>
            <a:pPr algn="just"/>
            <a:r>
              <a:rPr lang="ru-RU" b="0" i="0" dirty="0">
                <a:solidFill>
                  <a:srgbClr val="000000"/>
                </a:solidFill>
                <a:effectLst/>
                <a:latin typeface="Verdana" panose="020B0604030504040204" pitchFamily="34" charset="0"/>
              </a:rPr>
              <a:t> </a:t>
            </a:r>
          </a:p>
          <a:p>
            <a:pPr algn="just"/>
            <a:r>
              <a:rPr lang="ru-RU" sz="2400" b="1" i="0" dirty="0">
                <a:solidFill>
                  <a:srgbClr val="000000"/>
                </a:solidFill>
                <a:effectLst/>
                <a:latin typeface="Verdana" panose="020B0604030504040204" pitchFamily="34" charset="0"/>
              </a:rPr>
              <a:t>1) Кольца наклонились вниз (предложение 1)</a:t>
            </a:r>
          </a:p>
          <a:p>
            <a:pPr algn="just"/>
            <a:r>
              <a:rPr lang="ru-RU" sz="2400" b="1" i="0" dirty="0">
                <a:solidFill>
                  <a:srgbClr val="000000"/>
                </a:solidFill>
                <a:effectLst/>
                <a:latin typeface="Verdana" panose="020B0604030504040204" pitchFamily="34" charset="0"/>
              </a:rPr>
              <a:t>2) Мастер придал (предложение 2)</a:t>
            </a:r>
          </a:p>
          <a:p>
            <a:pPr algn="just"/>
            <a:r>
              <a:rPr lang="ru-RU" sz="2400" b="1" i="0" dirty="0">
                <a:solidFill>
                  <a:srgbClr val="000000"/>
                </a:solidFill>
                <a:effectLst/>
                <a:latin typeface="Verdana" panose="020B0604030504040204" pitchFamily="34" charset="0"/>
              </a:rPr>
              <a:t>3) Превратятся в бусинки (предложение 3)</a:t>
            </a:r>
          </a:p>
          <a:p>
            <a:pPr algn="just"/>
            <a:r>
              <a:rPr lang="ru-RU" sz="2400" b="1" i="0" dirty="0">
                <a:solidFill>
                  <a:srgbClr val="000000"/>
                </a:solidFill>
                <a:effectLst/>
                <a:latin typeface="Verdana" panose="020B0604030504040204" pitchFamily="34" charset="0"/>
              </a:rPr>
              <a:t>4) Камни попали (предложение 4)</a:t>
            </a:r>
          </a:p>
          <a:p>
            <a:pPr algn="just"/>
            <a:r>
              <a:rPr lang="ru-RU" sz="2400" b="1" i="0" dirty="0">
                <a:solidFill>
                  <a:srgbClr val="000000"/>
                </a:solidFill>
                <a:effectLst/>
                <a:latin typeface="Verdana" panose="020B0604030504040204" pitchFamily="34" charset="0"/>
              </a:rPr>
              <a:t>5) Ландыш представляется символом (предложение 5)</a:t>
            </a:r>
          </a:p>
        </p:txBody>
      </p:sp>
      <p:sp>
        <p:nvSpPr>
          <p:cNvPr id="5" name="TextBox 4">
            <a:extLst>
              <a:ext uri="{FF2B5EF4-FFF2-40B4-BE49-F238E27FC236}">
                <a16:creationId xmlns:a16="http://schemas.microsoft.com/office/drawing/2014/main" id="{6C6DE8C8-E5B5-48FA-874E-388F1C72BD39}"/>
              </a:ext>
            </a:extLst>
          </p:cNvPr>
          <p:cNvSpPr txBox="1"/>
          <p:nvPr/>
        </p:nvSpPr>
        <p:spPr>
          <a:xfrm>
            <a:off x="10139362" y="5082659"/>
            <a:ext cx="1343025" cy="769441"/>
          </a:xfrm>
          <a:prstGeom prst="rect">
            <a:avLst/>
          </a:prstGeom>
          <a:noFill/>
        </p:spPr>
        <p:txBody>
          <a:bodyPr wrap="square">
            <a:spAutoFit/>
          </a:bodyPr>
          <a:lstStyle/>
          <a:p>
            <a:r>
              <a:rPr lang="ru-RU" sz="4400" b="1" i="0" dirty="0">
                <a:solidFill>
                  <a:srgbClr val="000000"/>
                </a:solidFill>
                <a:effectLst/>
                <a:highlight>
                  <a:srgbClr val="FFFF00"/>
                </a:highlight>
                <a:latin typeface="Verdana" panose="020B0604030504040204" pitchFamily="34" charset="0"/>
              </a:rPr>
              <a:t>45</a:t>
            </a:r>
            <a:endParaRPr lang="ru-RU" sz="4400" b="1" dirty="0">
              <a:highlight>
                <a:srgbClr val="FFFF00"/>
              </a:highlight>
            </a:endParaRPr>
          </a:p>
        </p:txBody>
      </p:sp>
    </p:spTree>
    <p:extLst>
      <p:ext uri="{BB962C8B-B14F-4D97-AF65-F5344CB8AC3E}">
        <p14:creationId xmlns:p14="http://schemas.microsoft.com/office/powerpoint/2010/main" val="130325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705A3-52A6-48D3-AE46-1CA7A21C685A}"/>
              </a:ext>
            </a:extLst>
          </p:cNvPr>
          <p:cNvSpPr txBox="1"/>
          <p:nvPr/>
        </p:nvSpPr>
        <p:spPr>
          <a:xfrm>
            <a:off x="371476" y="2197893"/>
            <a:ext cx="11820524"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
        <p:nvSpPr>
          <p:cNvPr id="5" name="TextBox 4">
            <a:extLst>
              <a:ext uri="{FF2B5EF4-FFF2-40B4-BE49-F238E27FC236}">
                <a16:creationId xmlns:a16="http://schemas.microsoft.com/office/drawing/2014/main" id="{F3FF0949-8F69-4BDE-8DD9-4CCB1D7181B0}"/>
              </a:ext>
            </a:extLst>
          </p:cNvPr>
          <p:cNvSpPr txBox="1"/>
          <p:nvPr/>
        </p:nvSpPr>
        <p:spPr>
          <a:xfrm>
            <a:off x="1752600" y="258901"/>
            <a:ext cx="9972675" cy="1938992"/>
          </a:xfrm>
          <a:prstGeom prst="rect">
            <a:avLst/>
          </a:prstGeom>
          <a:noFill/>
        </p:spPr>
        <p:txBody>
          <a:bodyPr wrap="square">
            <a:spAutoFit/>
          </a:bodyPr>
          <a:lstStyle/>
          <a:p>
            <a:r>
              <a:rPr lang="ru-RU" sz="2000" b="1" i="0" dirty="0">
                <a:solidFill>
                  <a:srgbClr val="000000"/>
                </a:solidFill>
                <a:effectLst/>
                <a:latin typeface="Verdana" panose="020B0604030504040204" pitchFamily="34" charset="0"/>
              </a:rPr>
              <a:t>1)Мы разбрелись поодиночке и только перекликаемся друг с дружкой. (2)Понемногу корзины наполнились доверху, да и сами мы наелись досыта. (3)Однако обед все-таки нужен. (4)Маруся расстелила на траве сложенную вдвое газету, положила на нее хлеб, соль и яйца, сваренные вкрутую. (5) С аппетитом мы съели всё и растянулись на траве.</a:t>
            </a:r>
            <a:endParaRPr lang="ru-RU" sz="2000" b="1" dirty="0"/>
          </a:p>
        </p:txBody>
      </p:sp>
      <p:sp>
        <p:nvSpPr>
          <p:cNvPr id="7" name="TextBox 6">
            <a:extLst>
              <a:ext uri="{FF2B5EF4-FFF2-40B4-BE49-F238E27FC236}">
                <a16:creationId xmlns:a16="http://schemas.microsoft.com/office/drawing/2014/main" id="{2B9BEEEF-EBB9-428D-9103-092E1F009320}"/>
              </a:ext>
            </a:extLst>
          </p:cNvPr>
          <p:cNvSpPr txBox="1"/>
          <p:nvPr/>
        </p:nvSpPr>
        <p:spPr>
          <a:xfrm>
            <a:off x="1752600" y="2844224"/>
            <a:ext cx="6224586" cy="1631216"/>
          </a:xfrm>
          <a:prstGeom prst="rect">
            <a:avLst/>
          </a:prstGeom>
          <a:noFill/>
        </p:spPr>
        <p:txBody>
          <a:bodyPr wrap="square">
            <a:spAutoFit/>
          </a:bodyPr>
          <a:lstStyle/>
          <a:p>
            <a:pPr algn="just"/>
            <a:r>
              <a:rPr lang="ru-RU" sz="2000" b="0" i="0" dirty="0">
                <a:solidFill>
                  <a:srgbClr val="000000"/>
                </a:solidFill>
                <a:effectLst/>
                <a:latin typeface="Verdana" panose="020B0604030504040204" pitchFamily="34" charset="0"/>
              </a:rPr>
              <a:t>1) Мы разбрелись (предложение 1)</a:t>
            </a:r>
          </a:p>
          <a:p>
            <a:pPr algn="just"/>
            <a:r>
              <a:rPr lang="ru-RU" sz="2000" b="0" i="0" dirty="0">
                <a:solidFill>
                  <a:srgbClr val="000000"/>
                </a:solidFill>
                <a:effectLst/>
                <a:latin typeface="Verdana" panose="020B0604030504040204" pitchFamily="34" charset="0"/>
              </a:rPr>
              <a:t>2) Мы наелись (предложение 2)</a:t>
            </a:r>
          </a:p>
          <a:p>
            <a:pPr algn="just"/>
            <a:r>
              <a:rPr lang="ru-RU" sz="2000" b="0" i="0" dirty="0">
                <a:solidFill>
                  <a:srgbClr val="000000"/>
                </a:solidFill>
                <a:effectLst/>
                <a:latin typeface="Verdana" panose="020B0604030504040204" pitchFamily="34" charset="0"/>
              </a:rPr>
              <a:t>3) Обед нужен (предложение 3)</a:t>
            </a:r>
          </a:p>
          <a:p>
            <a:pPr algn="just"/>
            <a:r>
              <a:rPr lang="ru-RU" sz="2000" b="0" i="0" dirty="0">
                <a:solidFill>
                  <a:srgbClr val="000000"/>
                </a:solidFill>
                <a:effectLst/>
                <a:latin typeface="Verdana" panose="020B0604030504040204" pitchFamily="34" charset="0"/>
              </a:rPr>
              <a:t>4) Маруся расстелила (предложение 4)</a:t>
            </a:r>
          </a:p>
          <a:p>
            <a:pPr algn="just"/>
            <a:r>
              <a:rPr lang="ru-RU" sz="2000" b="0" i="0" dirty="0">
                <a:solidFill>
                  <a:srgbClr val="000000"/>
                </a:solidFill>
                <a:effectLst/>
                <a:latin typeface="Verdana" panose="020B0604030504040204" pitchFamily="34" charset="0"/>
              </a:rPr>
              <a:t>5) Съели и растянулись (предложение 5)</a:t>
            </a:r>
          </a:p>
        </p:txBody>
      </p:sp>
      <p:sp>
        <p:nvSpPr>
          <p:cNvPr id="11" name="TextBox 10">
            <a:extLst>
              <a:ext uri="{FF2B5EF4-FFF2-40B4-BE49-F238E27FC236}">
                <a16:creationId xmlns:a16="http://schemas.microsoft.com/office/drawing/2014/main" id="{7910B006-57F0-4E2B-B2FA-C352D782B056}"/>
              </a:ext>
            </a:extLst>
          </p:cNvPr>
          <p:cNvSpPr txBox="1"/>
          <p:nvPr/>
        </p:nvSpPr>
        <p:spPr>
          <a:xfrm>
            <a:off x="3514725" y="4475440"/>
            <a:ext cx="8298655" cy="2031325"/>
          </a:xfrm>
          <a:prstGeom prst="rect">
            <a:avLst/>
          </a:prstGeom>
          <a:solidFill>
            <a:schemeClr val="accent6">
              <a:lumMod val="20000"/>
              <a:lumOff val="80000"/>
            </a:schemeClr>
          </a:solidFill>
        </p:spPr>
        <p:txBody>
          <a:bodyPr wrap="square">
            <a:spAutoFit/>
          </a:bodyPr>
          <a:lstStyle/>
          <a:p>
            <a:pPr algn="just"/>
            <a:r>
              <a:rPr lang="ru-RU" b="1" i="0" dirty="0">
                <a:solidFill>
                  <a:srgbClr val="000000"/>
                </a:solidFill>
                <a:effectLst/>
                <a:latin typeface="Verdana" panose="020B0604030504040204" pitchFamily="34" charset="0"/>
              </a:rPr>
              <a:t>Пояснение. </a:t>
            </a:r>
            <a:r>
              <a:rPr lang="ru-RU" b="0" i="0" dirty="0">
                <a:solidFill>
                  <a:srgbClr val="000000"/>
                </a:solidFill>
                <a:effectLst/>
                <a:latin typeface="Verdana" panose="020B0604030504040204" pitchFamily="34" charset="0"/>
              </a:rPr>
              <a:t>Выделим основы:</a:t>
            </a:r>
          </a:p>
          <a:p>
            <a:pPr algn="just"/>
            <a:r>
              <a:rPr lang="ru-RU" b="0" i="0" dirty="0">
                <a:solidFill>
                  <a:srgbClr val="000000"/>
                </a:solidFill>
                <a:effectLst/>
                <a:latin typeface="Verdana" panose="020B0604030504040204" pitchFamily="34" charset="0"/>
              </a:rPr>
              <a:t>1) Мы разбрелись и перекликаемся (предложение 1);</a:t>
            </a:r>
          </a:p>
          <a:p>
            <a:pPr algn="just"/>
            <a:r>
              <a:rPr lang="ru-RU" b="0" i="0" dirty="0">
                <a:solidFill>
                  <a:srgbClr val="000000"/>
                </a:solidFill>
                <a:effectLst/>
                <a:latin typeface="Verdana" panose="020B0604030504040204" pitchFamily="34" charset="0"/>
              </a:rPr>
              <a:t>2) Корзины наполнились; мы наелись (предложение 2);</a:t>
            </a:r>
          </a:p>
          <a:p>
            <a:pPr algn="just"/>
            <a:r>
              <a:rPr lang="ru-RU" b="0" i="0" dirty="0">
                <a:solidFill>
                  <a:srgbClr val="000000"/>
                </a:solidFill>
                <a:effectLst/>
                <a:latin typeface="Verdana" panose="020B0604030504040204" pitchFamily="34" charset="0"/>
              </a:rPr>
              <a:t>3) Обед нужен (предложение 3);</a:t>
            </a:r>
          </a:p>
          <a:p>
            <a:pPr algn="just"/>
            <a:r>
              <a:rPr lang="ru-RU" b="0" i="0" dirty="0">
                <a:solidFill>
                  <a:srgbClr val="000000"/>
                </a:solidFill>
                <a:effectLst/>
                <a:latin typeface="Verdana" panose="020B0604030504040204" pitchFamily="34" charset="0"/>
              </a:rPr>
              <a:t>4) Маруся расстелила, положила (предложение 4);</a:t>
            </a:r>
          </a:p>
          <a:p>
            <a:pPr algn="just"/>
            <a:r>
              <a:rPr lang="ru-RU" b="0" i="0" dirty="0">
                <a:solidFill>
                  <a:srgbClr val="000000"/>
                </a:solidFill>
                <a:effectLst/>
                <a:latin typeface="Verdana" panose="020B0604030504040204" pitchFamily="34" charset="0"/>
              </a:rPr>
              <a:t>5) Мы съели и растянулись (предложение 5).</a:t>
            </a:r>
          </a:p>
          <a:p>
            <a:pPr algn="just"/>
            <a:r>
              <a:rPr lang="ru-RU" b="0" i="0" dirty="0">
                <a:solidFill>
                  <a:srgbClr val="000000"/>
                </a:solidFill>
                <a:effectLst/>
                <a:latin typeface="Verdana" panose="020B0604030504040204" pitchFamily="34" charset="0"/>
              </a:rPr>
              <a:t>                                                         </a:t>
            </a:r>
            <a:r>
              <a:rPr lang="ru-RU" b="0" i="0" dirty="0">
                <a:solidFill>
                  <a:srgbClr val="000000"/>
                </a:solidFill>
                <a:effectLst/>
                <a:highlight>
                  <a:srgbClr val="FFFF00"/>
                </a:highlight>
                <a:latin typeface="Verdana" panose="020B0604030504040204" pitchFamily="34" charset="0"/>
              </a:rPr>
              <a:t>Ответ: 23.</a:t>
            </a:r>
          </a:p>
        </p:txBody>
      </p:sp>
    </p:spTree>
    <p:extLst>
      <p:ext uri="{BB962C8B-B14F-4D97-AF65-F5344CB8AC3E}">
        <p14:creationId xmlns:p14="http://schemas.microsoft.com/office/powerpoint/2010/main" val="370340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705A3-52A6-48D3-AE46-1CA7A21C685A}"/>
              </a:ext>
            </a:extLst>
          </p:cNvPr>
          <p:cNvSpPr txBox="1"/>
          <p:nvPr/>
        </p:nvSpPr>
        <p:spPr>
          <a:xfrm>
            <a:off x="561976" y="2905036"/>
            <a:ext cx="11820524"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
        <p:nvSpPr>
          <p:cNvPr id="5" name="TextBox 4">
            <a:extLst>
              <a:ext uri="{FF2B5EF4-FFF2-40B4-BE49-F238E27FC236}">
                <a16:creationId xmlns:a16="http://schemas.microsoft.com/office/drawing/2014/main" id="{5A236E9E-8081-41B6-A746-55EB7D1070CA}"/>
              </a:ext>
            </a:extLst>
          </p:cNvPr>
          <p:cNvSpPr txBox="1"/>
          <p:nvPr/>
        </p:nvSpPr>
        <p:spPr>
          <a:xfrm>
            <a:off x="1504950" y="273040"/>
            <a:ext cx="10306050" cy="2862322"/>
          </a:xfrm>
          <a:prstGeom prst="rect">
            <a:avLst/>
          </a:prstGeom>
          <a:noFill/>
        </p:spPr>
        <p:txBody>
          <a:bodyPr wrap="square">
            <a:spAutoFit/>
          </a:bodyPr>
          <a:lstStyle/>
          <a:p>
            <a:pPr algn="just"/>
            <a:r>
              <a:rPr lang="ru-RU" sz="2000" b="1" i="0" dirty="0">
                <a:solidFill>
                  <a:srgbClr val="000000"/>
                </a:solidFill>
                <a:effectLst/>
                <a:latin typeface="Verdana" panose="020B0604030504040204" pitchFamily="34" charset="0"/>
              </a:rPr>
              <a:t>1) Утром я, выспавшийся, полный свежих сил, вышел на вахту. (2)До чего же хорошо, когда в воздухе разливается запах йода и океан расстилается вокруг, как зеленый шелк. (3)В свежем воздухе чувствовалась, однако, примесь какого-то странного запаха, и я не мог понять, чем пахнет. (4)Оглядев горизонт, я заметил вдалеке темную полоску, вроде как от набежавшей тучки. (5)Небо по-прежнему сияло голубизной, и все же там, на блестящей поверхности моря, что-то темнело.</a:t>
            </a:r>
          </a:p>
          <a:p>
            <a:pPr algn="just"/>
            <a:r>
              <a:rPr lang="ru-RU" sz="2000" b="1" i="0" dirty="0">
                <a:solidFill>
                  <a:srgbClr val="000000"/>
                </a:solidFill>
                <a:effectLst/>
                <a:latin typeface="Verdana" panose="020B0604030504040204" pitchFamily="34" charset="0"/>
              </a:rPr>
              <a:t> </a:t>
            </a:r>
          </a:p>
        </p:txBody>
      </p:sp>
      <p:sp>
        <p:nvSpPr>
          <p:cNvPr id="7" name="TextBox 6">
            <a:extLst>
              <a:ext uri="{FF2B5EF4-FFF2-40B4-BE49-F238E27FC236}">
                <a16:creationId xmlns:a16="http://schemas.microsoft.com/office/drawing/2014/main" id="{8DB33033-931C-4EFC-9413-50621D04BAD7}"/>
              </a:ext>
            </a:extLst>
          </p:cNvPr>
          <p:cNvSpPr txBox="1"/>
          <p:nvPr/>
        </p:nvSpPr>
        <p:spPr>
          <a:xfrm>
            <a:off x="1640681" y="3437067"/>
            <a:ext cx="6272212" cy="1631216"/>
          </a:xfrm>
          <a:prstGeom prst="rect">
            <a:avLst/>
          </a:prstGeom>
          <a:noFill/>
        </p:spPr>
        <p:txBody>
          <a:bodyPr wrap="square">
            <a:spAutoFit/>
          </a:bodyPr>
          <a:lstStyle/>
          <a:p>
            <a:pPr algn="just"/>
            <a:r>
              <a:rPr lang="ru-RU" sz="2000" b="0" i="0" dirty="0">
                <a:solidFill>
                  <a:srgbClr val="000000"/>
                </a:solidFill>
                <a:effectLst/>
                <a:latin typeface="Verdana" panose="020B0604030504040204" pitchFamily="34" charset="0"/>
              </a:rPr>
              <a:t>1) Я вышел на вахту (предложение 1)</a:t>
            </a:r>
          </a:p>
          <a:p>
            <a:pPr algn="just"/>
            <a:r>
              <a:rPr lang="ru-RU" sz="2000" b="0" i="0" dirty="0">
                <a:solidFill>
                  <a:srgbClr val="000000"/>
                </a:solidFill>
                <a:effectLst/>
                <a:latin typeface="Verdana" panose="020B0604030504040204" pitchFamily="34" charset="0"/>
              </a:rPr>
              <a:t>2) Хорошо (предложение 2)</a:t>
            </a:r>
          </a:p>
          <a:p>
            <a:pPr algn="just"/>
            <a:r>
              <a:rPr lang="ru-RU" sz="2000" b="0" i="0" dirty="0">
                <a:solidFill>
                  <a:srgbClr val="000000"/>
                </a:solidFill>
                <a:effectLst/>
                <a:latin typeface="Verdana" panose="020B0604030504040204" pitchFamily="34" charset="0"/>
              </a:rPr>
              <a:t>3) Примесь чувствовалась(предложение 3)</a:t>
            </a:r>
          </a:p>
          <a:p>
            <a:pPr algn="just"/>
            <a:r>
              <a:rPr lang="ru-RU" sz="2000" b="0" i="0" dirty="0">
                <a:solidFill>
                  <a:srgbClr val="000000"/>
                </a:solidFill>
                <a:effectLst/>
                <a:latin typeface="Verdana" panose="020B0604030504040204" pitchFamily="34" charset="0"/>
              </a:rPr>
              <a:t>4) Я заметил полоску (предложение 4)</a:t>
            </a:r>
          </a:p>
          <a:p>
            <a:pPr algn="just"/>
            <a:r>
              <a:rPr lang="ru-RU" sz="2000" b="0" i="0" dirty="0">
                <a:solidFill>
                  <a:srgbClr val="000000"/>
                </a:solidFill>
                <a:effectLst/>
                <a:latin typeface="Verdana" panose="020B0604030504040204" pitchFamily="34" charset="0"/>
              </a:rPr>
              <a:t>5) Небо сияло (и) темнело (предложение 5)</a:t>
            </a:r>
          </a:p>
        </p:txBody>
      </p:sp>
      <p:sp>
        <p:nvSpPr>
          <p:cNvPr id="9" name="TextBox 8">
            <a:extLst>
              <a:ext uri="{FF2B5EF4-FFF2-40B4-BE49-F238E27FC236}">
                <a16:creationId xmlns:a16="http://schemas.microsoft.com/office/drawing/2014/main" id="{B0B5EF08-AF21-4A3F-9584-92BBBFC3E0DD}"/>
              </a:ext>
            </a:extLst>
          </p:cNvPr>
          <p:cNvSpPr txBox="1"/>
          <p:nvPr/>
        </p:nvSpPr>
        <p:spPr>
          <a:xfrm>
            <a:off x="2174082" y="5068283"/>
            <a:ext cx="9636918" cy="1477328"/>
          </a:xfrm>
          <a:prstGeom prst="rect">
            <a:avLst/>
          </a:prstGeom>
          <a:solidFill>
            <a:schemeClr val="accent6">
              <a:lumMod val="20000"/>
              <a:lumOff val="80000"/>
            </a:schemeClr>
          </a:solidFill>
        </p:spPr>
        <p:txBody>
          <a:bodyPr wrap="square">
            <a:spAutoFit/>
          </a:bodyPr>
          <a:lstStyle/>
          <a:p>
            <a:pPr algn="just"/>
            <a:r>
              <a:rPr lang="ru-RU" b="0" i="0" dirty="0">
                <a:solidFill>
                  <a:srgbClr val="000000"/>
                </a:solidFill>
                <a:effectLst/>
                <a:latin typeface="Verdana" panose="020B0604030504040204" pitchFamily="34" charset="0"/>
              </a:rPr>
              <a:t>1) Я вышел (предложение 1);</a:t>
            </a:r>
          </a:p>
          <a:p>
            <a:pPr algn="just"/>
            <a:r>
              <a:rPr lang="ru-RU" b="0" i="0" dirty="0">
                <a:solidFill>
                  <a:srgbClr val="000000"/>
                </a:solidFill>
                <a:effectLst/>
                <a:latin typeface="Verdana" panose="020B0604030504040204" pitchFamily="34" charset="0"/>
              </a:rPr>
              <a:t>2) Хорошо; запах разливается; океан расстилается (предложение 2);</a:t>
            </a:r>
          </a:p>
          <a:p>
            <a:pPr algn="just"/>
            <a:r>
              <a:rPr lang="ru-RU" b="0" i="0" dirty="0">
                <a:solidFill>
                  <a:srgbClr val="000000"/>
                </a:solidFill>
                <a:effectLst/>
                <a:latin typeface="Verdana" panose="020B0604030504040204" pitchFamily="34" charset="0"/>
              </a:rPr>
              <a:t>3) Примесь чувствовалась; я не мог понять; пахнет (предложение 3);</a:t>
            </a:r>
          </a:p>
          <a:p>
            <a:pPr algn="just"/>
            <a:r>
              <a:rPr lang="ru-RU" b="0" i="0" dirty="0">
                <a:solidFill>
                  <a:srgbClr val="000000"/>
                </a:solidFill>
                <a:effectLst/>
                <a:latin typeface="Verdana" panose="020B0604030504040204" pitchFamily="34" charset="0"/>
              </a:rPr>
              <a:t>4) Я заметил (предложение 4);</a:t>
            </a:r>
          </a:p>
          <a:p>
            <a:pPr algn="just"/>
            <a:r>
              <a:rPr lang="ru-RU" b="0" i="0" dirty="0">
                <a:solidFill>
                  <a:srgbClr val="000000"/>
                </a:solidFill>
                <a:effectLst/>
                <a:latin typeface="Verdana" panose="020B0604030504040204" pitchFamily="34" charset="0"/>
              </a:rPr>
              <a:t>5) Небо сияло; что-то темнело (предложение 5).                </a:t>
            </a:r>
            <a:r>
              <a:rPr lang="ru-RU" b="0" i="0" dirty="0">
                <a:solidFill>
                  <a:srgbClr val="000000"/>
                </a:solidFill>
                <a:effectLst/>
                <a:highlight>
                  <a:srgbClr val="FFFF00"/>
                </a:highlight>
                <a:latin typeface="Verdana" panose="020B0604030504040204" pitchFamily="34" charset="0"/>
              </a:rPr>
              <a:t>Ответ: 23.</a:t>
            </a:r>
          </a:p>
        </p:txBody>
      </p:sp>
    </p:spTree>
    <p:extLst>
      <p:ext uri="{BB962C8B-B14F-4D97-AF65-F5344CB8AC3E}">
        <p14:creationId xmlns:p14="http://schemas.microsoft.com/office/powerpoint/2010/main" val="360789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705A3-52A6-48D3-AE46-1CA7A21C685A}"/>
              </a:ext>
            </a:extLst>
          </p:cNvPr>
          <p:cNvSpPr txBox="1"/>
          <p:nvPr/>
        </p:nvSpPr>
        <p:spPr>
          <a:xfrm>
            <a:off x="552451" y="2600615"/>
            <a:ext cx="11820524"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
        <p:nvSpPr>
          <p:cNvPr id="5" name="TextBox 4">
            <a:extLst>
              <a:ext uri="{FF2B5EF4-FFF2-40B4-BE49-F238E27FC236}">
                <a16:creationId xmlns:a16="http://schemas.microsoft.com/office/drawing/2014/main" id="{A07691A1-8FD0-4F5A-95DA-769FCCDE8BBE}"/>
              </a:ext>
            </a:extLst>
          </p:cNvPr>
          <p:cNvSpPr txBox="1"/>
          <p:nvPr/>
        </p:nvSpPr>
        <p:spPr>
          <a:xfrm>
            <a:off x="666750" y="5036612"/>
            <a:ext cx="11199019" cy="1477328"/>
          </a:xfrm>
          <a:prstGeom prst="rect">
            <a:avLst/>
          </a:prstGeom>
          <a:solidFill>
            <a:schemeClr val="accent6">
              <a:lumMod val="20000"/>
              <a:lumOff val="80000"/>
            </a:schemeClr>
          </a:solidFill>
        </p:spPr>
        <p:txBody>
          <a:bodyPr wrap="square">
            <a:spAutoFit/>
          </a:bodyPr>
          <a:lstStyle/>
          <a:p>
            <a:pPr algn="just"/>
            <a:r>
              <a:rPr lang="ru-RU" b="0" i="0" dirty="0">
                <a:solidFill>
                  <a:srgbClr val="000000"/>
                </a:solidFill>
                <a:effectLst/>
                <a:latin typeface="Verdana" panose="020B0604030504040204" pitchFamily="34" charset="0"/>
              </a:rPr>
              <a:t>1) Задача — сказать (предложение 1);</a:t>
            </a:r>
          </a:p>
          <a:p>
            <a:pPr algn="just"/>
            <a:r>
              <a:rPr lang="ru-RU" b="0" i="0" dirty="0">
                <a:solidFill>
                  <a:srgbClr val="000000"/>
                </a:solidFill>
                <a:effectLst/>
                <a:latin typeface="Verdana" panose="020B0604030504040204" pitchFamily="34" charset="0"/>
              </a:rPr>
              <a:t>2) Площадь известна; он открывает (предложение 2);</a:t>
            </a:r>
          </a:p>
          <a:p>
            <a:pPr algn="just"/>
            <a:r>
              <a:rPr lang="ru-RU" b="0" i="0" dirty="0">
                <a:solidFill>
                  <a:srgbClr val="000000"/>
                </a:solidFill>
                <a:effectLst/>
                <a:latin typeface="Verdana" panose="020B0604030504040204" pitchFamily="34" charset="0"/>
              </a:rPr>
              <a:t>3) Жизнь пройдёт; человек не покидал; он знает (предложение 3);</a:t>
            </a:r>
          </a:p>
          <a:p>
            <a:pPr algn="just"/>
            <a:r>
              <a:rPr lang="ru-RU" b="0" i="0" dirty="0">
                <a:solidFill>
                  <a:srgbClr val="000000"/>
                </a:solidFill>
                <a:effectLst/>
                <a:latin typeface="Verdana" panose="020B0604030504040204" pitchFamily="34" charset="0"/>
              </a:rPr>
              <a:t>4) Мы тянемся; площадь кажется известна (предложение 4);</a:t>
            </a:r>
          </a:p>
          <a:p>
            <a:pPr algn="just"/>
            <a:r>
              <a:rPr lang="ru-RU" b="0" i="0" dirty="0">
                <a:solidFill>
                  <a:srgbClr val="000000"/>
                </a:solidFill>
                <a:effectLst/>
                <a:latin typeface="Verdana" panose="020B0604030504040204" pitchFamily="34" charset="0"/>
              </a:rPr>
              <a:t>5) Красная площадь имеет красоту, строгость, своеобразие (предложение 5)    </a:t>
            </a:r>
            <a:r>
              <a:rPr lang="ru-RU" b="0" i="0" dirty="0">
                <a:solidFill>
                  <a:srgbClr val="000000"/>
                </a:solidFill>
                <a:effectLst/>
                <a:highlight>
                  <a:srgbClr val="FFFF00"/>
                </a:highlight>
                <a:latin typeface="Verdana" panose="020B0604030504040204" pitchFamily="34" charset="0"/>
              </a:rPr>
              <a:t>Ответ: 14.</a:t>
            </a:r>
          </a:p>
        </p:txBody>
      </p:sp>
      <p:sp>
        <p:nvSpPr>
          <p:cNvPr id="7" name="TextBox 6">
            <a:extLst>
              <a:ext uri="{FF2B5EF4-FFF2-40B4-BE49-F238E27FC236}">
                <a16:creationId xmlns:a16="http://schemas.microsoft.com/office/drawing/2014/main" id="{BD30C208-BC21-4622-B7BA-7D6C5A1EB33D}"/>
              </a:ext>
            </a:extLst>
          </p:cNvPr>
          <p:cNvSpPr txBox="1"/>
          <p:nvPr/>
        </p:nvSpPr>
        <p:spPr>
          <a:xfrm>
            <a:off x="1552574" y="3215225"/>
            <a:ext cx="8277225" cy="1631216"/>
          </a:xfrm>
          <a:prstGeom prst="rect">
            <a:avLst/>
          </a:prstGeom>
          <a:noFill/>
        </p:spPr>
        <p:txBody>
          <a:bodyPr wrap="square">
            <a:spAutoFit/>
          </a:bodyPr>
          <a:lstStyle/>
          <a:p>
            <a:pPr algn="just"/>
            <a:r>
              <a:rPr lang="ru-RU" sz="2000" b="0" i="0" dirty="0">
                <a:solidFill>
                  <a:srgbClr val="000000"/>
                </a:solidFill>
                <a:effectLst/>
                <a:latin typeface="Verdana" panose="020B0604030504040204" pitchFamily="34" charset="0"/>
              </a:rPr>
              <a:t>1) Задача — сказать (предложение 1)</a:t>
            </a:r>
          </a:p>
          <a:p>
            <a:pPr algn="just"/>
            <a:r>
              <a:rPr lang="ru-RU" sz="2000" b="0" i="0" dirty="0">
                <a:solidFill>
                  <a:srgbClr val="000000"/>
                </a:solidFill>
                <a:effectLst/>
                <a:latin typeface="Verdana" panose="020B0604030504040204" pitchFamily="34" charset="0"/>
              </a:rPr>
              <a:t>2) Известна каждому (предложение 2)</a:t>
            </a:r>
          </a:p>
          <a:p>
            <a:pPr algn="just"/>
            <a:r>
              <a:rPr lang="ru-RU" sz="2000" b="0" i="0" dirty="0">
                <a:solidFill>
                  <a:srgbClr val="000000"/>
                </a:solidFill>
                <a:effectLst/>
                <a:latin typeface="Verdana" panose="020B0604030504040204" pitchFamily="34" charset="0"/>
              </a:rPr>
              <a:t>3) Человек не покидал, знает (предложение 3)</a:t>
            </a:r>
          </a:p>
          <a:p>
            <a:pPr algn="just"/>
            <a:r>
              <a:rPr lang="ru-RU" sz="2000" b="0" i="0" dirty="0">
                <a:solidFill>
                  <a:srgbClr val="000000"/>
                </a:solidFill>
                <a:effectLst/>
                <a:latin typeface="Verdana" panose="020B0604030504040204" pitchFamily="34" charset="0"/>
              </a:rPr>
              <a:t>4) Мы тянемся (предложение 4)</a:t>
            </a:r>
          </a:p>
          <a:p>
            <a:pPr algn="just"/>
            <a:r>
              <a:rPr lang="ru-RU" sz="2000" b="0" i="0" dirty="0">
                <a:solidFill>
                  <a:srgbClr val="000000"/>
                </a:solidFill>
                <a:effectLst/>
                <a:latin typeface="Verdana" panose="020B0604030504040204" pitchFamily="34" charset="0"/>
              </a:rPr>
              <a:t>5) Красная площадь имеет красоту (предложение 5 </a:t>
            </a:r>
          </a:p>
        </p:txBody>
      </p:sp>
      <p:sp>
        <p:nvSpPr>
          <p:cNvPr id="9" name="TextBox 8">
            <a:extLst>
              <a:ext uri="{FF2B5EF4-FFF2-40B4-BE49-F238E27FC236}">
                <a16:creationId xmlns:a16="http://schemas.microsoft.com/office/drawing/2014/main" id="{DA433A5F-3A80-4E7D-92DD-A0A83BB8D433}"/>
              </a:ext>
            </a:extLst>
          </p:cNvPr>
          <p:cNvSpPr txBox="1"/>
          <p:nvPr/>
        </p:nvSpPr>
        <p:spPr>
          <a:xfrm>
            <a:off x="1704976" y="181214"/>
            <a:ext cx="10294142" cy="2862322"/>
          </a:xfrm>
          <a:prstGeom prst="rect">
            <a:avLst/>
          </a:prstGeom>
          <a:noFill/>
        </p:spPr>
        <p:txBody>
          <a:bodyPr wrap="square">
            <a:spAutoFit/>
          </a:bodyPr>
          <a:lstStyle/>
          <a:p>
            <a:pPr algn="just"/>
            <a:r>
              <a:rPr lang="ru-RU" sz="2000" b="1" i="0" dirty="0">
                <a:solidFill>
                  <a:srgbClr val="000000"/>
                </a:solidFill>
                <a:effectLst/>
                <a:latin typeface="Verdana" panose="020B0604030504040204" pitchFamily="34" charset="0"/>
              </a:rPr>
              <a:t>(1) Наша задача  — сказать о Красной площади в тысячный раз. (2)Площадь известна каждому человеку раньше, чем он открывает букварь. (3)И если жизнь пройдет даже в глухомани и человек ни разу не покидал дома, все равно он знает этот мощенный камнем кусок земли. (4)Познавая землю собственным опытом, сюда мы тянемся в первую очередь, хотя, кажется уже известна до мелочи эта площадь. (5) Красная площадь в Москве имеет неповторимую красоту, строгость, своеобразие.</a:t>
            </a:r>
          </a:p>
          <a:p>
            <a:pPr algn="just"/>
            <a:r>
              <a:rPr lang="ru-RU" sz="2000" b="1" i="0" dirty="0">
                <a:solidFill>
                  <a:srgbClr val="000000"/>
                </a:solidFill>
                <a:effectLst/>
                <a:latin typeface="Verdana" panose="020B0604030504040204" pitchFamily="34" charset="0"/>
              </a:rPr>
              <a:t> </a:t>
            </a:r>
          </a:p>
        </p:txBody>
      </p:sp>
    </p:spTree>
    <p:extLst>
      <p:ext uri="{BB962C8B-B14F-4D97-AF65-F5344CB8AC3E}">
        <p14:creationId xmlns:p14="http://schemas.microsoft.com/office/powerpoint/2010/main" val="326601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 y="-13335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705A3-52A6-48D3-AE46-1CA7A21C685A}"/>
              </a:ext>
            </a:extLst>
          </p:cNvPr>
          <p:cNvSpPr txBox="1"/>
          <p:nvPr/>
        </p:nvSpPr>
        <p:spPr>
          <a:xfrm>
            <a:off x="561976" y="2417742"/>
            <a:ext cx="11820524"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
        <p:nvSpPr>
          <p:cNvPr id="5" name="TextBox 4">
            <a:extLst>
              <a:ext uri="{FF2B5EF4-FFF2-40B4-BE49-F238E27FC236}">
                <a16:creationId xmlns:a16="http://schemas.microsoft.com/office/drawing/2014/main" id="{B5AEB2A4-F6EE-4B8F-B059-F266C755921E}"/>
              </a:ext>
            </a:extLst>
          </p:cNvPr>
          <p:cNvSpPr txBox="1"/>
          <p:nvPr/>
        </p:nvSpPr>
        <p:spPr>
          <a:xfrm>
            <a:off x="1838325" y="254764"/>
            <a:ext cx="9791699" cy="2554545"/>
          </a:xfrm>
          <a:prstGeom prst="rect">
            <a:avLst/>
          </a:prstGeom>
          <a:noFill/>
        </p:spPr>
        <p:txBody>
          <a:bodyPr wrap="square">
            <a:spAutoFit/>
          </a:bodyPr>
          <a:lstStyle/>
          <a:p>
            <a:pPr algn="just"/>
            <a:r>
              <a:rPr lang="ru-RU" sz="2000" b="1" i="0" dirty="0">
                <a:solidFill>
                  <a:srgbClr val="000000"/>
                </a:solidFill>
                <a:effectLst/>
                <a:latin typeface="Verdana" panose="020B0604030504040204" pitchFamily="34" charset="0"/>
              </a:rPr>
              <a:t>(1) По улицам города, по его бульварам разлит удивительный аромат. (2)Подует ветерок, чуть колыхнет зеленые кроны — и сильнее ударит волной медовой свежести. (3)Подошла душистая пора, когда цветут липы, указывая на незаметно подступивший разгар лета. (4)Липа — древнейшая спутница города. (5)Целые города выросли под липами с нареченными в ее честь именами — Липецк, Лиепая, Лейпциг.</a:t>
            </a:r>
          </a:p>
          <a:p>
            <a:pPr algn="just"/>
            <a:r>
              <a:rPr lang="ru-RU" sz="2000" b="1" i="0" dirty="0">
                <a:solidFill>
                  <a:srgbClr val="000000"/>
                </a:solidFill>
                <a:effectLst/>
                <a:latin typeface="Verdana" panose="020B0604030504040204" pitchFamily="34" charset="0"/>
              </a:rPr>
              <a:t> </a:t>
            </a:r>
          </a:p>
        </p:txBody>
      </p:sp>
      <p:sp>
        <p:nvSpPr>
          <p:cNvPr id="7" name="TextBox 6">
            <a:extLst>
              <a:ext uri="{FF2B5EF4-FFF2-40B4-BE49-F238E27FC236}">
                <a16:creationId xmlns:a16="http://schemas.microsoft.com/office/drawing/2014/main" id="{4C6964B5-A2AD-40BA-819D-8FFA643BCF6B}"/>
              </a:ext>
            </a:extLst>
          </p:cNvPr>
          <p:cNvSpPr txBox="1"/>
          <p:nvPr/>
        </p:nvSpPr>
        <p:spPr>
          <a:xfrm>
            <a:off x="1662112" y="2740907"/>
            <a:ext cx="7939087" cy="2246769"/>
          </a:xfrm>
          <a:prstGeom prst="rect">
            <a:avLst/>
          </a:prstGeom>
          <a:noFill/>
        </p:spPr>
        <p:txBody>
          <a:bodyPr wrap="square">
            <a:spAutoFit/>
          </a:bodyPr>
          <a:lstStyle/>
          <a:p>
            <a:pPr algn="just"/>
            <a:r>
              <a:rPr lang="ru-RU" sz="2000" b="0" i="0" dirty="0">
                <a:solidFill>
                  <a:srgbClr val="000000"/>
                </a:solidFill>
                <a:effectLst/>
                <a:latin typeface="Verdana" panose="020B0604030504040204" pitchFamily="34" charset="0"/>
              </a:rPr>
              <a:t> </a:t>
            </a:r>
          </a:p>
          <a:p>
            <a:pPr algn="just"/>
            <a:r>
              <a:rPr lang="ru-RU" sz="2400" b="0" i="0" dirty="0">
                <a:solidFill>
                  <a:srgbClr val="000000"/>
                </a:solidFill>
                <a:effectLst/>
                <a:latin typeface="Verdana" panose="020B0604030504040204" pitchFamily="34" charset="0"/>
              </a:rPr>
              <a:t>1) Аромат разлит (предложение 1)</a:t>
            </a:r>
          </a:p>
          <a:p>
            <a:pPr algn="just"/>
            <a:r>
              <a:rPr lang="ru-RU" sz="2400" b="0" i="0" dirty="0">
                <a:solidFill>
                  <a:srgbClr val="000000"/>
                </a:solidFill>
                <a:effectLst/>
                <a:latin typeface="Verdana" panose="020B0604030504040204" pitchFamily="34" charset="0"/>
              </a:rPr>
              <a:t>2) Ветерок подует (предложение 2)</a:t>
            </a:r>
          </a:p>
          <a:p>
            <a:pPr algn="just"/>
            <a:r>
              <a:rPr lang="ru-RU" sz="2400" b="0" i="0" dirty="0">
                <a:solidFill>
                  <a:srgbClr val="000000"/>
                </a:solidFill>
                <a:effectLst/>
                <a:latin typeface="Verdana" panose="020B0604030504040204" pitchFamily="34" charset="0"/>
              </a:rPr>
              <a:t>3) Липы цветут на разгар (предложение 3)</a:t>
            </a:r>
          </a:p>
          <a:p>
            <a:pPr algn="just"/>
            <a:r>
              <a:rPr lang="ru-RU" sz="2400" b="0" i="0" dirty="0">
                <a:solidFill>
                  <a:srgbClr val="000000"/>
                </a:solidFill>
                <a:effectLst/>
                <a:latin typeface="Verdana" panose="020B0604030504040204" pitchFamily="34" charset="0"/>
              </a:rPr>
              <a:t>4) Липа — спутница (предложение 4)</a:t>
            </a:r>
          </a:p>
          <a:p>
            <a:pPr algn="just"/>
            <a:r>
              <a:rPr lang="ru-RU" sz="2400" b="0" i="0" dirty="0">
                <a:solidFill>
                  <a:srgbClr val="000000"/>
                </a:solidFill>
                <a:effectLst/>
                <a:latin typeface="Verdana" panose="020B0604030504040204" pitchFamily="34" charset="0"/>
              </a:rPr>
              <a:t>5) Выросли под липами (предложение 5)</a:t>
            </a:r>
          </a:p>
        </p:txBody>
      </p:sp>
      <p:sp>
        <p:nvSpPr>
          <p:cNvPr id="11" name="TextBox 10">
            <a:extLst>
              <a:ext uri="{FF2B5EF4-FFF2-40B4-BE49-F238E27FC236}">
                <a16:creationId xmlns:a16="http://schemas.microsoft.com/office/drawing/2014/main" id="{92DADCB4-2211-4B6B-BE0C-7F5283942243}"/>
              </a:ext>
            </a:extLst>
          </p:cNvPr>
          <p:cNvSpPr txBox="1"/>
          <p:nvPr/>
        </p:nvSpPr>
        <p:spPr>
          <a:xfrm>
            <a:off x="4190999" y="4972287"/>
            <a:ext cx="7439025" cy="1477328"/>
          </a:xfrm>
          <a:prstGeom prst="rect">
            <a:avLst/>
          </a:prstGeom>
          <a:solidFill>
            <a:schemeClr val="accent6">
              <a:lumMod val="40000"/>
              <a:lumOff val="60000"/>
            </a:schemeClr>
          </a:solidFill>
        </p:spPr>
        <p:txBody>
          <a:bodyPr wrap="square">
            <a:spAutoFit/>
          </a:bodyPr>
          <a:lstStyle/>
          <a:p>
            <a:pPr algn="just"/>
            <a:r>
              <a:rPr lang="ru-RU" b="0" i="0" dirty="0">
                <a:solidFill>
                  <a:srgbClr val="000000"/>
                </a:solidFill>
                <a:effectLst/>
                <a:latin typeface="Verdana" panose="020B0604030504040204" pitchFamily="34" charset="0"/>
              </a:rPr>
              <a:t>1) Аромат разлит (предложение 1);</a:t>
            </a:r>
          </a:p>
          <a:p>
            <a:pPr algn="just"/>
            <a:r>
              <a:rPr lang="ru-RU" b="0" i="0" dirty="0">
                <a:solidFill>
                  <a:srgbClr val="000000"/>
                </a:solidFill>
                <a:effectLst/>
                <a:latin typeface="Verdana" panose="020B0604030504040204" pitchFamily="34" charset="0"/>
              </a:rPr>
              <a:t>2) Ветерок подует, колыхнёт; ударит (предложение 2);</a:t>
            </a:r>
          </a:p>
          <a:p>
            <a:pPr algn="just"/>
            <a:r>
              <a:rPr lang="ru-RU" b="0" i="0" dirty="0">
                <a:solidFill>
                  <a:srgbClr val="000000"/>
                </a:solidFill>
                <a:effectLst/>
                <a:latin typeface="Verdana" panose="020B0604030504040204" pitchFamily="34" charset="0"/>
              </a:rPr>
              <a:t>3) Пора подошла; липы цветут(предложение 3);</a:t>
            </a:r>
          </a:p>
          <a:p>
            <a:pPr algn="just"/>
            <a:r>
              <a:rPr lang="ru-RU" b="0" i="0" dirty="0">
                <a:solidFill>
                  <a:srgbClr val="000000"/>
                </a:solidFill>
                <a:effectLst/>
                <a:latin typeface="Verdana" panose="020B0604030504040204" pitchFamily="34" charset="0"/>
              </a:rPr>
              <a:t>4) Липа — спутница (предложение 4);</a:t>
            </a:r>
          </a:p>
          <a:p>
            <a:pPr algn="just"/>
            <a:r>
              <a:rPr lang="ru-RU" b="0" i="0" dirty="0">
                <a:solidFill>
                  <a:srgbClr val="000000"/>
                </a:solidFill>
                <a:effectLst/>
                <a:latin typeface="Verdana" panose="020B0604030504040204" pitchFamily="34" charset="0"/>
              </a:rPr>
              <a:t>5) Города выросли (предложение 5).         </a:t>
            </a:r>
            <a:r>
              <a:rPr lang="ru-RU" dirty="0">
                <a:solidFill>
                  <a:srgbClr val="000000"/>
                </a:solidFill>
                <a:latin typeface="Verdana" panose="020B0604030504040204" pitchFamily="34" charset="0"/>
              </a:rPr>
              <a:t>         </a:t>
            </a:r>
            <a:r>
              <a:rPr lang="ru-RU" b="0" i="0" dirty="0">
                <a:solidFill>
                  <a:srgbClr val="000000"/>
                </a:solidFill>
                <a:effectLst/>
                <a:highlight>
                  <a:srgbClr val="FFFF00"/>
                </a:highlight>
                <a:latin typeface="Verdana" panose="020B0604030504040204" pitchFamily="34" charset="0"/>
              </a:rPr>
              <a:t>Ответ: 14.</a:t>
            </a:r>
          </a:p>
        </p:txBody>
      </p:sp>
    </p:spTree>
    <p:extLst>
      <p:ext uri="{BB962C8B-B14F-4D97-AF65-F5344CB8AC3E}">
        <p14:creationId xmlns:p14="http://schemas.microsoft.com/office/powerpoint/2010/main" val="20679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76263" y="2322165"/>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
        <p:nvSpPr>
          <p:cNvPr id="6" name="TextBox 5">
            <a:extLst>
              <a:ext uri="{FF2B5EF4-FFF2-40B4-BE49-F238E27FC236}">
                <a16:creationId xmlns:a16="http://schemas.microsoft.com/office/drawing/2014/main" id="{46F88BCD-82F9-469C-815B-3741FF9F5FEB}"/>
              </a:ext>
            </a:extLst>
          </p:cNvPr>
          <p:cNvSpPr txBox="1"/>
          <p:nvPr/>
        </p:nvSpPr>
        <p:spPr>
          <a:xfrm>
            <a:off x="1590676" y="421839"/>
            <a:ext cx="10601324" cy="1938992"/>
          </a:xfrm>
          <a:prstGeom prst="rect">
            <a:avLst/>
          </a:prstGeom>
          <a:noFill/>
        </p:spPr>
        <p:txBody>
          <a:bodyPr wrap="square">
            <a:spAutoFit/>
          </a:bodyPr>
          <a:lstStyle/>
          <a:p>
            <a:r>
              <a:rPr lang="ru-RU" sz="2000" b="1" i="0">
                <a:solidFill>
                  <a:srgbClr val="000000"/>
                </a:solidFill>
                <a:effectLst/>
                <a:latin typeface="Verdana" panose="020B0604030504040204" pitchFamily="34" charset="0"/>
              </a:rPr>
              <a:t>(1) С потемневших ветвей срывались комья отсыревшего снега и с шумом падали, пробивая ледяную лазурь сугробов. (2)Тайга нетерпеливо сбрасывала с себя надоевшую за зиму одежду. (3)Чудесный запах хвои стоял в чистом воздухе, чуть тронутом влажной прелью. (4)В тайге начиналась весна. (5)Марина, сдав дежурство, отправилась домой пешком через просыпающуюся тайгу.</a:t>
            </a:r>
            <a:endParaRPr lang="ru-RU" sz="2000" b="1" dirty="0"/>
          </a:p>
        </p:txBody>
      </p:sp>
      <p:sp>
        <p:nvSpPr>
          <p:cNvPr id="10" name="TextBox 9">
            <a:extLst>
              <a:ext uri="{FF2B5EF4-FFF2-40B4-BE49-F238E27FC236}">
                <a16:creationId xmlns:a16="http://schemas.microsoft.com/office/drawing/2014/main" id="{D7EE63AD-5098-45C6-AEAD-60961CEE4728}"/>
              </a:ext>
            </a:extLst>
          </p:cNvPr>
          <p:cNvSpPr txBox="1"/>
          <p:nvPr/>
        </p:nvSpPr>
        <p:spPr>
          <a:xfrm>
            <a:off x="1714500" y="2968496"/>
            <a:ext cx="7800975" cy="1938992"/>
          </a:xfrm>
          <a:prstGeom prst="rect">
            <a:avLst/>
          </a:prstGeom>
          <a:noFill/>
        </p:spPr>
        <p:txBody>
          <a:bodyPr wrap="square">
            <a:spAutoFit/>
          </a:bodyPr>
          <a:lstStyle/>
          <a:p>
            <a:pPr algn="just"/>
            <a:r>
              <a:rPr lang="ru-RU" sz="2000" b="0" i="0" dirty="0">
                <a:solidFill>
                  <a:srgbClr val="000000"/>
                </a:solidFill>
                <a:effectLst/>
                <a:latin typeface="Verdana" panose="020B0604030504040204" pitchFamily="34" charset="0"/>
              </a:rPr>
              <a:t>1)</a:t>
            </a:r>
            <a:r>
              <a:rPr lang="ru-RU" sz="2400" b="0" i="0" dirty="0">
                <a:solidFill>
                  <a:srgbClr val="000000"/>
                </a:solidFill>
                <a:effectLst/>
                <a:latin typeface="Verdana" panose="020B0604030504040204" pitchFamily="34" charset="0"/>
              </a:rPr>
              <a:t> Комья срывались (предложение 1)</a:t>
            </a:r>
          </a:p>
          <a:p>
            <a:pPr algn="just"/>
            <a:r>
              <a:rPr lang="ru-RU" sz="2400" b="0" i="0" dirty="0">
                <a:solidFill>
                  <a:srgbClr val="000000"/>
                </a:solidFill>
                <a:effectLst/>
                <a:latin typeface="Verdana" panose="020B0604030504040204" pitchFamily="34" charset="0"/>
              </a:rPr>
              <a:t>2) Тайга сбрасывала одежду (предложение 2)</a:t>
            </a:r>
          </a:p>
          <a:p>
            <a:pPr algn="just"/>
            <a:r>
              <a:rPr lang="ru-RU" sz="2400" b="0" i="0" dirty="0">
                <a:solidFill>
                  <a:srgbClr val="000000"/>
                </a:solidFill>
                <a:effectLst/>
                <a:latin typeface="Verdana" panose="020B0604030504040204" pitchFamily="34" charset="0"/>
              </a:rPr>
              <a:t>3) Стоял (предложение 3)</a:t>
            </a:r>
          </a:p>
          <a:p>
            <a:pPr algn="just"/>
            <a:r>
              <a:rPr lang="ru-RU" sz="2400" b="0" i="0" dirty="0">
                <a:solidFill>
                  <a:srgbClr val="000000"/>
                </a:solidFill>
                <a:effectLst/>
                <a:latin typeface="Verdana" panose="020B0604030504040204" pitchFamily="34" charset="0"/>
              </a:rPr>
              <a:t>4) Весна начиналась (предложение 4)</a:t>
            </a:r>
          </a:p>
          <a:p>
            <a:pPr algn="just"/>
            <a:r>
              <a:rPr lang="ru-RU" sz="2400" b="0" i="0" dirty="0">
                <a:solidFill>
                  <a:srgbClr val="000000"/>
                </a:solidFill>
                <a:effectLst/>
                <a:latin typeface="Verdana" panose="020B0604030504040204" pitchFamily="34" charset="0"/>
              </a:rPr>
              <a:t>5) Марина отправилась (предложение 5)</a:t>
            </a:r>
          </a:p>
        </p:txBody>
      </p:sp>
      <p:sp>
        <p:nvSpPr>
          <p:cNvPr id="14" name="TextBox 13">
            <a:extLst>
              <a:ext uri="{FF2B5EF4-FFF2-40B4-BE49-F238E27FC236}">
                <a16:creationId xmlns:a16="http://schemas.microsoft.com/office/drawing/2014/main" id="{86B62C03-5032-4001-AB60-2E135949C039}"/>
              </a:ext>
            </a:extLst>
          </p:cNvPr>
          <p:cNvSpPr txBox="1"/>
          <p:nvPr/>
        </p:nvSpPr>
        <p:spPr>
          <a:xfrm>
            <a:off x="4362450" y="5060692"/>
            <a:ext cx="7217568" cy="1477328"/>
          </a:xfrm>
          <a:prstGeom prst="rect">
            <a:avLst/>
          </a:prstGeom>
          <a:solidFill>
            <a:schemeClr val="accent6">
              <a:lumMod val="20000"/>
              <a:lumOff val="80000"/>
            </a:schemeClr>
          </a:solidFill>
        </p:spPr>
        <p:txBody>
          <a:bodyPr wrap="square">
            <a:spAutoFit/>
          </a:bodyPr>
          <a:lstStyle/>
          <a:p>
            <a:pPr algn="just"/>
            <a:r>
              <a:rPr lang="ru-RU" b="0" i="0" dirty="0">
                <a:solidFill>
                  <a:srgbClr val="000000"/>
                </a:solidFill>
                <a:effectLst/>
                <a:latin typeface="Verdana" panose="020B0604030504040204" pitchFamily="34" charset="0"/>
              </a:rPr>
              <a:t>1) Комья срывались падали (предложение 1);</a:t>
            </a:r>
          </a:p>
          <a:p>
            <a:pPr algn="just"/>
            <a:r>
              <a:rPr lang="ru-RU" b="0" i="0" dirty="0">
                <a:solidFill>
                  <a:srgbClr val="000000"/>
                </a:solidFill>
                <a:effectLst/>
                <a:latin typeface="Verdana" panose="020B0604030504040204" pitchFamily="34" charset="0"/>
              </a:rPr>
              <a:t>2) Тайга сбрасывала (предложение 2);</a:t>
            </a:r>
          </a:p>
          <a:p>
            <a:pPr algn="just"/>
            <a:r>
              <a:rPr lang="ru-RU" b="0" i="0" dirty="0">
                <a:solidFill>
                  <a:srgbClr val="000000"/>
                </a:solidFill>
                <a:effectLst/>
                <a:latin typeface="Verdana" panose="020B0604030504040204" pitchFamily="34" charset="0"/>
              </a:rPr>
              <a:t>3) Запах стоял (предложение 3);</a:t>
            </a:r>
          </a:p>
          <a:p>
            <a:pPr algn="just"/>
            <a:r>
              <a:rPr lang="ru-RU" b="0" i="0" dirty="0">
                <a:solidFill>
                  <a:srgbClr val="000000"/>
                </a:solidFill>
                <a:effectLst/>
                <a:latin typeface="Verdana" panose="020B0604030504040204" pitchFamily="34" charset="0"/>
              </a:rPr>
              <a:t>4) Весна начиналась (предложение 4);</a:t>
            </a:r>
          </a:p>
          <a:p>
            <a:pPr algn="just"/>
            <a:r>
              <a:rPr lang="ru-RU" b="0" i="0" dirty="0">
                <a:solidFill>
                  <a:srgbClr val="000000"/>
                </a:solidFill>
                <a:effectLst/>
                <a:latin typeface="Verdana" panose="020B0604030504040204" pitchFamily="34" charset="0"/>
              </a:rPr>
              <a:t>5) Марина отправилась (предложение 5).       </a:t>
            </a:r>
            <a:r>
              <a:rPr lang="ru-RU" b="0" i="0" dirty="0">
                <a:solidFill>
                  <a:srgbClr val="000000"/>
                </a:solidFill>
                <a:effectLst/>
                <a:highlight>
                  <a:srgbClr val="FFFF00"/>
                </a:highlight>
                <a:latin typeface="Verdana" panose="020B0604030504040204" pitchFamily="34" charset="0"/>
              </a:rPr>
              <a:t>Ответ: 45</a:t>
            </a:r>
          </a:p>
        </p:txBody>
      </p:sp>
    </p:spTree>
    <p:extLst>
      <p:ext uri="{BB962C8B-B14F-4D97-AF65-F5344CB8AC3E}">
        <p14:creationId xmlns:p14="http://schemas.microsoft.com/office/powerpoint/2010/main" val="364075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676275" y="1745337"/>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
        <p:nvSpPr>
          <p:cNvPr id="5" name="TextBox 4">
            <a:extLst>
              <a:ext uri="{FF2B5EF4-FFF2-40B4-BE49-F238E27FC236}">
                <a16:creationId xmlns:a16="http://schemas.microsoft.com/office/drawing/2014/main" id="{BF43DDD6-378A-4720-B6D2-E75AAF8DE9D9}"/>
              </a:ext>
            </a:extLst>
          </p:cNvPr>
          <p:cNvSpPr txBox="1"/>
          <p:nvPr/>
        </p:nvSpPr>
        <p:spPr>
          <a:xfrm>
            <a:off x="1838325" y="437287"/>
            <a:ext cx="9696450" cy="1631216"/>
          </a:xfrm>
          <a:prstGeom prst="rect">
            <a:avLst/>
          </a:prstGeom>
          <a:noFill/>
        </p:spPr>
        <p:txBody>
          <a:bodyPr wrap="square">
            <a:spAutoFit/>
          </a:bodyPr>
          <a:lstStyle/>
          <a:p>
            <a:pPr algn="just"/>
            <a:r>
              <a:rPr lang="ru-RU" sz="2000" b="1" i="0" dirty="0">
                <a:solidFill>
                  <a:srgbClr val="000000"/>
                </a:solidFill>
                <a:effectLst/>
                <a:latin typeface="Verdana" panose="020B0604030504040204" pitchFamily="34" charset="0"/>
              </a:rPr>
              <a:t>(1)Внезапно налетел ветер и промчался. (2)Воздух дрогнул кругом, слабо сверкнула молния. (3)Растущая туча наклоняется сводом. (4)Передний ее край вытягивается рукавом. (5)Трава, кусты — все вдруг потемнело.</a:t>
            </a:r>
          </a:p>
          <a:p>
            <a:pPr algn="just"/>
            <a:r>
              <a:rPr lang="ru-RU" sz="2000" b="1" i="0" dirty="0">
                <a:solidFill>
                  <a:srgbClr val="000000"/>
                </a:solidFill>
                <a:effectLst/>
                <a:latin typeface="Verdana" panose="020B0604030504040204" pitchFamily="34" charset="0"/>
              </a:rPr>
              <a:t> </a:t>
            </a:r>
          </a:p>
        </p:txBody>
      </p:sp>
      <p:sp>
        <p:nvSpPr>
          <p:cNvPr id="7" name="TextBox 6">
            <a:extLst>
              <a:ext uri="{FF2B5EF4-FFF2-40B4-BE49-F238E27FC236}">
                <a16:creationId xmlns:a16="http://schemas.microsoft.com/office/drawing/2014/main" id="{6EC57DB6-8689-4CEB-A6ED-8FBC5352C6DB}"/>
              </a:ext>
            </a:extLst>
          </p:cNvPr>
          <p:cNvSpPr txBox="1"/>
          <p:nvPr/>
        </p:nvSpPr>
        <p:spPr>
          <a:xfrm>
            <a:off x="1838325" y="2505790"/>
            <a:ext cx="8234362" cy="1631216"/>
          </a:xfrm>
          <a:prstGeom prst="rect">
            <a:avLst/>
          </a:prstGeom>
          <a:noFill/>
        </p:spPr>
        <p:txBody>
          <a:bodyPr wrap="square">
            <a:spAutoFit/>
          </a:bodyPr>
          <a:lstStyle/>
          <a:p>
            <a:pPr algn="just"/>
            <a:r>
              <a:rPr lang="ru-RU" sz="2000" b="0" i="0" dirty="0">
                <a:solidFill>
                  <a:srgbClr val="000000"/>
                </a:solidFill>
                <a:effectLst/>
                <a:latin typeface="Verdana" panose="020B0604030504040204" pitchFamily="34" charset="0"/>
              </a:rPr>
              <a:t>1) Ветер налетел (предложение 1)</a:t>
            </a:r>
          </a:p>
          <a:p>
            <a:pPr algn="just"/>
            <a:r>
              <a:rPr lang="ru-RU" sz="2000" b="0" i="0" dirty="0">
                <a:solidFill>
                  <a:srgbClr val="000000"/>
                </a:solidFill>
                <a:effectLst/>
                <a:latin typeface="Verdana" panose="020B0604030504040204" pitchFamily="34" charset="0"/>
              </a:rPr>
              <a:t>2) Молния сверкнула (предложение 2)</a:t>
            </a:r>
          </a:p>
          <a:p>
            <a:pPr algn="just"/>
            <a:r>
              <a:rPr lang="ru-RU" sz="2000" b="0" i="0" dirty="0">
                <a:solidFill>
                  <a:srgbClr val="000000"/>
                </a:solidFill>
                <a:effectLst/>
                <a:latin typeface="Verdana" panose="020B0604030504040204" pitchFamily="34" charset="0"/>
              </a:rPr>
              <a:t>3) Наклоняется сводом (предложение 3)</a:t>
            </a:r>
          </a:p>
          <a:p>
            <a:pPr algn="just"/>
            <a:r>
              <a:rPr lang="ru-RU" sz="2000" b="0" i="0" dirty="0">
                <a:solidFill>
                  <a:srgbClr val="000000"/>
                </a:solidFill>
                <a:effectLst/>
                <a:latin typeface="Verdana" panose="020B0604030504040204" pitchFamily="34" charset="0"/>
              </a:rPr>
              <a:t>4) Её край вытягивается (предложение 4)</a:t>
            </a:r>
          </a:p>
          <a:p>
            <a:pPr algn="just"/>
            <a:r>
              <a:rPr lang="ru-RU" sz="2000" b="0" i="0" dirty="0">
                <a:solidFill>
                  <a:srgbClr val="000000"/>
                </a:solidFill>
                <a:effectLst/>
                <a:latin typeface="Verdana" panose="020B0604030504040204" pitchFamily="34" charset="0"/>
              </a:rPr>
              <a:t>5) Трава, кусты - всё потемнело (предложение 5)</a:t>
            </a:r>
          </a:p>
        </p:txBody>
      </p:sp>
      <p:sp>
        <p:nvSpPr>
          <p:cNvPr id="15" name="TextBox 14">
            <a:extLst>
              <a:ext uri="{FF2B5EF4-FFF2-40B4-BE49-F238E27FC236}">
                <a16:creationId xmlns:a16="http://schemas.microsoft.com/office/drawing/2014/main" id="{6B5BDB14-0C3F-4C3B-9C87-B3B7EAFBA7EA}"/>
              </a:ext>
            </a:extLst>
          </p:cNvPr>
          <p:cNvSpPr txBox="1"/>
          <p:nvPr/>
        </p:nvSpPr>
        <p:spPr>
          <a:xfrm>
            <a:off x="2505075" y="4251128"/>
            <a:ext cx="8853487" cy="1631216"/>
          </a:xfrm>
          <a:prstGeom prst="rect">
            <a:avLst/>
          </a:prstGeom>
          <a:solidFill>
            <a:schemeClr val="accent2">
              <a:lumMod val="40000"/>
              <a:lumOff val="60000"/>
            </a:schemeClr>
          </a:solidFill>
        </p:spPr>
        <p:txBody>
          <a:bodyPr wrap="square">
            <a:spAutoFit/>
          </a:bodyPr>
          <a:lstStyle/>
          <a:p>
            <a:pPr algn="just"/>
            <a:r>
              <a:rPr lang="ru-RU" sz="2000" b="0" i="0" dirty="0">
                <a:solidFill>
                  <a:srgbClr val="000000"/>
                </a:solidFill>
                <a:effectLst/>
                <a:latin typeface="Verdana" panose="020B0604030504040204" pitchFamily="34" charset="0"/>
              </a:rPr>
              <a:t>1) Ветер налетел и промчался (предложение 1);</a:t>
            </a:r>
          </a:p>
          <a:p>
            <a:pPr algn="just"/>
            <a:r>
              <a:rPr lang="ru-RU" sz="2000" b="0" i="0" dirty="0">
                <a:solidFill>
                  <a:srgbClr val="000000"/>
                </a:solidFill>
                <a:effectLst/>
                <a:latin typeface="Verdana" panose="020B0604030504040204" pitchFamily="34" charset="0"/>
              </a:rPr>
              <a:t>2) Воздух дрогнул; молния сверкнула (предложение 2);</a:t>
            </a:r>
          </a:p>
          <a:p>
            <a:pPr algn="just"/>
            <a:r>
              <a:rPr lang="ru-RU" sz="2000" b="0" i="0" dirty="0">
                <a:solidFill>
                  <a:srgbClr val="000000"/>
                </a:solidFill>
                <a:effectLst/>
                <a:latin typeface="Verdana" panose="020B0604030504040204" pitchFamily="34" charset="0"/>
              </a:rPr>
              <a:t>3) Туча наклоняется (предложение 3);</a:t>
            </a:r>
          </a:p>
          <a:p>
            <a:pPr algn="just"/>
            <a:r>
              <a:rPr lang="ru-RU" sz="2000" b="0" i="0" dirty="0">
                <a:solidFill>
                  <a:srgbClr val="000000"/>
                </a:solidFill>
                <a:effectLst/>
                <a:latin typeface="Verdana" panose="020B0604030504040204" pitchFamily="34" charset="0"/>
              </a:rPr>
              <a:t>4) Край вытягивается (предложение 4);</a:t>
            </a:r>
          </a:p>
          <a:p>
            <a:pPr algn="just"/>
            <a:r>
              <a:rPr lang="ru-RU" sz="2000" b="0" i="0" dirty="0">
                <a:solidFill>
                  <a:srgbClr val="000000"/>
                </a:solidFill>
                <a:effectLst/>
                <a:latin typeface="Verdana" panose="020B0604030504040204" pitchFamily="34" charset="0"/>
              </a:rPr>
              <a:t>5) Трава, кусты - всё потемнело (предложение 5).    </a:t>
            </a:r>
            <a:r>
              <a:rPr lang="ru-RU" sz="2000" b="0" i="0" dirty="0">
                <a:solidFill>
                  <a:srgbClr val="000000"/>
                </a:solidFill>
                <a:effectLst/>
                <a:highlight>
                  <a:srgbClr val="FFFF00"/>
                </a:highlight>
                <a:latin typeface="Verdana" panose="020B0604030504040204" pitchFamily="34" charset="0"/>
              </a:rPr>
              <a:t>Ответ: 25.</a:t>
            </a:r>
          </a:p>
        </p:txBody>
      </p:sp>
    </p:spTree>
    <p:extLst>
      <p:ext uri="{BB962C8B-B14F-4D97-AF65-F5344CB8AC3E}">
        <p14:creationId xmlns:p14="http://schemas.microsoft.com/office/powerpoint/2010/main" val="354677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61554"/>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262CC2-DAE3-41CC-80F8-91ECC48F52CD}"/>
              </a:ext>
            </a:extLst>
          </p:cNvPr>
          <p:cNvSpPr txBox="1"/>
          <p:nvPr/>
        </p:nvSpPr>
        <p:spPr>
          <a:xfrm>
            <a:off x="180975" y="61554"/>
            <a:ext cx="12192000" cy="2554545"/>
          </a:xfrm>
          <a:prstGeom prst="rect">
            <a:avLst/>
          </a:prstGeom>
          <a:solidFill>
            <a:schemeClr val="bg1"/>
          </a:solidFill>
        </p:spPr>
        <p:txBody>
          <a:bodyPr wrap="square">
            <a:spAutoFit/>
          </a:bodyPr>
          <a:lstStyle/>
          <a:p>
            <a:r>
              <a:rPr lang="ru-RU" sz="2000" b="1" i="0" dirty="0">
                <a:solidFill>
                  <a:srgbClr val="000000"/>
                </a:solidFill>
                <a:effectLst/>
                <a:latin typeface="Verdana" panose="020B0604030504040204" pitchFamily="34" charset="0"/>
              </a:rPr>
              <a:t>1)Известно, что гелий впервые обнаружили в 1868 году не на Земле, а на Солнце, в спектре солнечной короны. (2)Почти через три десятилетия этот элемент был найден и на Земле. (3)Но на нашей железокремниевой планете относительное содержание гелия в десятки миллиардов раз меньше, чем во Вселенной, где гелий занимает второе после водорода место. (4)На Земле вообще нет областей, в которых гелий скапливался бы в большом количестве. (5)Тем не менее он рассеян по планете и присутствует повсюду: в атмосфере, океане, земной коре.</a:t>
            </a:r>
            <a:endParaRPr lang="ru-RU" sz="2000" b="1" dirty="0"/>
          </a:p>
        </p:txBody>
      </p:sp>
      <p:sp>
        <p:nvSpPr>
          <p:cNvPr id="11" name="TextBox 10">
            <a:extLst>
              <a:ext uri="{FF2B5EF4-FFF2-40B4-BE49-F238E27FC236}">
                <a16:creationId xmlns:a16="http://schemas.microsoft.com/office/drawing/2014/main" id="{819A6A42-1D29-41B3-B422-4FEF20B4D426}"/>
              </a:ext>
            </a:extLst>
          </p:cNvPr>
          <p:cNvSpPr txBox="1"/>
          <p:nvPr/>
        </p:nvSpPr>
        <p:spPr>
          <a:xfrm>
            <a:off x="146314" y="2551837"/>
            <a:ext cx="7410451" cy="1754326"/>
          </a:xfrm>
          <a:prstGeom prst="rect">
            <a:avLst/>
          </a:prstGeom>
          <a:solidFill>
            <a:schemeClr val="accent4">
              <a:lumMod val="20000"/>
              <a:lumOff val="80000"/>
            </a:schemeClr>
          </a:solidFill>
        </p:spPr>
        <p:txBody>
          <a:bodyPr wrap="square">
            <a:spAutoFit/>
          </a:bodyPr>
          <a:lstStyle/>
          <a:p>
            <a:br>
              <a:rPr lang="ru-RU" b="0" i="0" dirty="0">
                <a:solidFill>
                  <a:srgbClr val="000000"/>
                </a:solidFill>
                <a:effectLst/>
                <a:latin typeface="Verdana" panose="020B0604030504040204" pitchFamily="34" charset="0"/>
              </a:rPr>
            </a:br>
            <a:r>
              <a:rPr lang="ru-RU" b="0" i="0" dirty="0">
                <a:solidFill>
                  <a:srgbClr val="000000"/>
                </a:solidFill>
                <a:effectLst/>
                <a:latin typeface="Verdana" panose="020B0604030504040204" pitchFamily="34" charset="0"/>
              </a:rPr>
              <a:t>1) гелий обнаружили (предложение 1)</a:t>
            </a:r>
          </a:p>
          <a:p>
            <a:r>
              <a:rPr lang="ru-RU" b="0" i="0" dirty="0">
                <a:solidFill>
                  <a:srgbClr val="000000"/>
                </a:solidFill>
                <a:effectLst/>
                <a:latin typeface="Verdana" panose="020B0604030504040204" pitchFamily="34" charset="0"/>
              </a:rPr>
              <a:t>2) элемент найден (предложение 2)</a:t>
            </a:r>
          </a:p>
          <a:p>
            <a:r>
              <a:rPr lang="ru-RU" b="0" i="0" dirty="0">
                <a:solidFill>
                  <a:srgbClr val="000000"/>
                </a:solidFill>
                <a:effectLst/>
                <a:latin typeface="Verdana" panose="020B0604030504040204" pitchFamily="34" charset="0"/>
              </a:rPr>
              <a:t>3) относительное содержание гелия (предложение 3)</a:t>
            </a:r>
          </a:p>
          <a:p>
            <a:r>
              <a:rPr lang="ru-RU" b="0" i="0" dirty="0">
                <a:solidFill>
                  <a:srgbClr val="000000"/>
                </a:solidFill>
                <a:effectLst/>
                <a:latin typeface="Verdana" panose="020B0604030504040204" pitchFamily="34" charset="0"/>
              </a:rPr>
              <a:t>4) гелий скапливался бы (предложение 4)</a:t>
            </a:r>
          </a:p>
          <a:p>
            <a:r>
              <a:rPr lang="ru-RU" b="0" i="0" dirty="0">
                <a:solidFill>
                  <a:srgbClr val="000000"/>
                </a:solidFill>
                <a:effectLst/>
                <a:latin typeface="Verdana" panose="020B0604030504040204" pitchFamily="34" charset="0"/>
              </a:rPr>
              <a:t>5) он рассеян присутствует (предложение 5</a:t>
            </a:r>
          </a:p>
        </p:txBody>
      </p:sp>
      <p:pic>
        <p:nvPicPr>
          <p:cNvPr id="13" name="Рисунок 12">
            <a:extLst>
              <a:ext uri="{FF2B5EF4-FFF2-40B4-BE49-F238E27FC236}">
                <a16:creationId xmlns:a16="http://schemas.microsoft.com/office/drawing/2014/main" id="{46FB814D-0C76-4BA9-8757-BDE40BE7E615}"/>
              </a:ext>
            </a:extLst>
          </p:cNvPr>
          <p:cNvPicPr>
            <a:picLocks noChangeAspect="1"/>
          </p:cNvPicPr>
          <p:nvPr/>
        </p:nvPicPr>
        <p:blipFill rotWithShape="1">
          <a:blip r:embed="rId3"/>
          <a:srcRect t="69167" r="45781" b="18611"/>
          <a:stretch/>
        </p:blipFill>
        <p:spPr>
          <a:xfrm>
            <a:off x="180975" y="4306162"/>
            <a:ext cx="11668125" cy="2304187"/>
          </a:xfrm>
          <a:prstGeom prst="rect">
            <a:avLst/>
          </a:prstGeom>
        </p:spPr>
      </p:pic>
      <p:sp>
        <p:nvSpPr>
          <p:cNvPr id="4" name="TextBox 3">
            <a:extLst>
              <a:ext uri="{FF2B5EF4-FFF2-40B4-BE49-F238E27FC236}">
                <a16:creationId xmlns:a16="http://schemas.microsoft.com/office/drawing/2014/main" id="{3E6E52D4-0959-46E6-8B67-65D3DDE53054}"/>
              </a:ext>
            </a:extLst>
          </p:cNvPr>
          <p:cNvSpPr txBox="1"/>
          <p:nvPr/>
        </p:nvSpPr>
        <p:spPr>
          <a:xfrm>
            <a:off x="6096000" y="2254166"/>
            <a:ext cx="7110412" cy="1200329"/>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259073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90F01E-1A5A-4FD8-8ECD-9A13786B8844}"/>
              </a:ext>
            </a:extLst>
          </p:cNvPr>
          <p:cNvSpPr txBox="1"/>
          <p:nvPr/>
        </p:nvSpPr>
        <p:spPr>
          <a:xfrm>
            <a:off x="242888" y="153591"/>
            <a:ext cx="11615737" cy="2862322"/>
          </a:xfrm>
          <a:prstGeom prst="rect">
            <a:avLst/>
          </a:prstGeom>
          <a:solidFill>
            <a:schemeClr val="bg1"/>
          </a:solidFill>
        </p:spPr>
        <p:txBody>
          <a:bodyPr wrap="square">
            <a:spAutoFit/>
          </a:bodyPr>
          <a:lstStyle/>
          <a:p>
            <a:pPr algn="just"/>
            <a:r>
              <a:rPr lang="ru-RU" sz="2000" b="1" i="0" dirty="0">
                <a:solidFill>
                  <a:srgbClr val="000000"/>
                </a:solidFill>
                <a:effectLst/>
                <a:latin typeface="Verdana" panose="020B0604030504040204" pitchFamily="34" charset="0"/>
              </a:rPr>
              <a:t>(1)К сожалению, духовность в культуре отодвинута в нашу эпоху далеко на задний план. (2)Она стала сегодня лишь иллюзорной оболочкой, за которой скрывается ярко выраженная материальность. (3)Культура сейчас является лишь совокупностью материальных достижений народа, она выступает в союзе с его экономическими и политическими стремлениями. (4)Нации хотят, чтобы их культура овладела другими народами и тем самым их осчастливила. (5)Все начали искать рынки сбыта для своей культуры так же, как для своих товаров и сырья.</a:t>
            </a:r>
          </a:p>
          <a:p>
            <a:pPr algn="just"/>
            <a:r>
              <a:rPr lang="ru-RU" sz="2000" b="1" i="0" dirty="0">
                <a:solidFill>
                  <a:srgbClr val="000000"/>
                </a:solidFill>
                <a:effectLst/>
                <a:latin typeface="Verdana" panose="020B0604030504040204" pitchFamily="34" charset="0"/>
              </a:rPr>
              <a:t> </a:t>
            </a:r>
          </a:p>
        </p:txBody>
      </p:sp>
      <p:sp>
        <p:nvSpPr>
          <p:cNvPr id="4" name="TextBox 3">
            <a:extLst>
              <a:ext uri="{FF2B5EF4-FFF2-40B4-BE49-F238E27FC236}">
                <a16:creationId xmlns:a16="http://schemas.microsoft.com/office/drawing/2014/main" id="{3E6E52D4-0959-46E6-8B67-65D3DDE53054}"/>
              </a:ext>
            </a:extLst>
          </p:cNvPr>
          <p:cNvSpPr txBox="1"/>
          <p:nvPr/>
        </p:nvSpPr>
        <p:spPr>
          <a:xfrm>
            <a:off x="157164" y="2621251"/>
            <a:ext cx="12292012" cy="584775"/>
          </a:xfrm>
          <a:prstGeom prst="rect">
            <a:avLst/>
          </a:prstGeom>
          <a:noFill/>
        </p:spPr>
        <p:txBody>
          <a:bodyPr wrap="square">
            <a:spAutoFit/>
          </a:bodyPr>
          <a:lstStyle/>
          <a:p>
            <a:r>
              <a:rPr lang="ru-RU" sz="16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600" b="1" i="0" dirty="0">
                <a:solidFill>
                  <a:srgbClr val="000000"/>
                </a:solidFill>
                <a:effectLst/>
                <a:highlight>
                  <a:srgbClr val="FFFF00"/>
                </a:highlight>
                <a:latin typeface="Verdana" panose="020B0604030504040204" pitchFamily="34" charset="0"/>
              </a:rPr>
              <a:t>грамматическая основа</a:t>
            </a:r>
            <a:r>
              <a:rPr lang="ru-RU" sz="16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sz="1600" dirty="0"/>
          </a:p>
        </p:txBody>
      </p:sp>
      <p:sp>
        <p:nvSpPr>
          <p:cNvPr id="7" name="TextBox 6">
            <a:extLst>
              <a:ext uri="{FF2B5EF4-FFF2-40B4-BE49-F238E27FC236}">
                <a16:creationId xmlns:a16="http://schemas.microsoft.com/office/drawing/2014/main" id="{F00C4745-1117-4A6E-8194-7B06B062B854}"/>
              </a:ext>
            </a:extLst>
          </p:cNvPr>
          <p:cNvSpPr txBox="1"/>
          <p:nvPr/>
        </p:nvSpPr>
        <p:spPr>
          <a:xfrm>
            <a:off x="242888" y="3169504"/>
            <a:ext cx="6131717" cy="1477328"/>
          </a:xfrm>
          <a:prstGeom prst="rect">
            <a:avLst/>
          </a:prstGeom>
          <a:solidFill>
            <a:schemeClr val="bg2"/>
          </a:solidFill>
        </p:spPr>
        <p:txBody>
          <a:bodyPr wrap="square">
            <a:spAutoFit/>
          </a:bodyPr>
          <a:lstStyle/>
          <a:p>
            <a:pPr algn="just"/>
            <a:r>
              <a:rPr lang="ru-RU" b="0" i="0" dirty="0">
                <a:solidFill>
                  <a:srgbClr val="000000"/>
                </a:solidFill>
                <a:effectLst/>
                <a:latin typeface="Verdana" panose="020B0604030504040204" pitchFamily="34" charset="0"/>
              </a:rPr>
              <a:t>1) духовность отодвинута (предложение 1)</a:t>
            </a:r>
          </a:p>
          <a:p>
            <a:pPr algn="just"/>
            <a:r>
              <a:rPr lang="ru-RU" b="0" i="0" dirty="0">
                <a:solidFill>
                  <a:srgbClr val="000000"/>
                </a:solidFill>
                <a:effectLst/>
                <a:latin typeface="Verdana" panose="020B0604030504040204" pitchFamily="34" charset="0"/>
              </a:rPr>
              <a:t>2) материальность скрывается (предложение 2)</a:t>
            </a:r>
          </a:p>
          <a:p>
            <a:pPr algn="just"/>
            <a:r>
              <a:rPr lang="ru-RU" b="0" i="0" dirty="0">
                <a:solidFill>
                  <a:srgbClr val="000000"/>
                </a:solidFill>
                <a:effectLst/>
                <a:latin typeface="Verdana" panose="020B0604030504040204" pitchFamily="34" charset="0"/>
              </a:rPr>
              <a:t>3) выступает (предложение 3)</a:t>
            </a:r>
          </a:p>
          <a:p>
            <a:pPr algn="just"/>
            <a:r>
              <a:rPr lang="ru-RU" b="0" i="0" dirty="0">
                <a:solidFill>
                  <a:srgbClr val="000000"/>
                </a:solidFill>
                <a:effectLst/>
                <a:latin typeface="Verdana" panose="020B0604030504040204" pitchFamily="34" charset="0"/>
              </a:rPr>
              <a:t>4) культура осчастливила (предложение 4)</a:t>
            </a:r>
          </a:p>
          <a:p>
            <a:pPr algn="just"/>
            <a:r>
              <a:rPr lang="ru-RU" b="0" i="0" dirty="0">
                <a:solidFill>
                  <a:srgbClr val="000000"/>
                </a:solidFill>
                <a:effectLst/>
                <a:latin typeface="Verdana" panose="020B0604030504040204" pitchFamily="34" charset="0"/>
              </a:rPr>
              <a:t>5) все начали (предложение 5)</a:t>
            </a:r>
          </a:p>
        </p:txBody>
      </p:sp>
      <p:pic>
        <p:nvPicPr>
          <p:cNvPr id="9" name="Рисунок 8">
            <a:extLst>
              <a:ext uri="{FF2B5EF4-FFF2-40B4-BE49-F238E27FC236}">
                <a16:creationId xmlns:a16="http://schemas.microsoft.com/office/drawing/2014/main" id="{9A053915-6EDF-46E9-8923-06715F7A98CD}"/>
              </a:ext>
            </a:extLst>
          </p:cNvPr>
          <p:cNvPicPr>
            <a:picLocks noChangeAspect="1"/>
          </p:cNvPicPr>
          <p:nvPr/>
        </p:nvPicPr>
        <p:blipFill rotWithShape="1">
          <a:blip r:embed="rId3"/>
          <a:srcRect l="371" t="45000" r="44785" b="42361"/>
          <a:stretch/>
        </p:blipFill>
        <p:spPr>
          <a:xfrm>
            <a:off x="0" y="4543425"/>
            <a:ext cx="12192000" cy="2314575"/>
          </a:xfrm>
          <a:prstGeom prst="rect">
            <a:avLst/>
          </a:prstGeom>
        </p:spPr>
      </p:pic>
    </p:spTree>
    <p:extLst>
      <p:ext uri="{BB962C8B-B14F-4D97-AF65-F5344CB8AC3E}">
        <p14:creationId xmlns:p14="http://schemas.microsoft.com/office/powerpoint/2010/main" val="62755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85724" y="2550586"/>
            <a:ext cx="11515724" cy="3231654"/>
          </a:xfrm>
          <a:prstGeom prst="rect">
            <a:avLst/>
          </a:prstGeom>
          <a:solidFill>
            <a:schemeClr val="bg2"/>
          </a:solidFill>
        </p:spPr>
        <p:txBody>
          <a:bodyPr wrap="square">
            <a:spAutoFit/>
          </a:bodyPr>
          <a:lstStyle/>
          <a:p>
            <a:pPr algn="just"/>
            <a:r>
              <a:rPr lang="ru-RU" b="0" i="0" dirty="0">
                <a:solidFill>
                  <a:srgbClr val="000000"/>
                </a:solidFill>
                <a:effectLst/>
                <a:highlight>
                  <a:srgbClr val="FFFF00"/>
                </a:highlight>
                <a:latin typeface="Verdana" panose="020B0604030504040204" pitchFamily="34" charset="0"/>
              </a:rPr>
              <a:t>Укажите верные варианты ответов. Запишите их номера.</a:t>
            </a:r>
          </a:p>
          <a:p>
            <a:pPr algn="just"/>
            <a:r>
              <a:rPr lang="ru-RU" sz="2400" b="0" i="0" dirty="0">
                <a:solidFill>
                  <a:srgbClr val="000000"/>
                </a:solidFill>
                <a:effectLst/>
                <a:latin typeface="Verdana" panose="020B0604030504040204" pitchFamily="34" charset="0"/>
              </a:rPr>
              <a:t>1) Предложение 1 сложносочинённое.</a:t>
            </a:r>
          </a:p>
          <a:p>
            <a:pPr algn="just"/>
            <a:r>
              <a:rPr lang="ru-RU" sz="2400" b="0" i="0" dirty="0">
                <a:solidFill>
                  <a:srgbClr val="000000"/>
                </a:solidFill>
                <a:effectLst/>
                <a:latin typeface="Verdana" panose="020B0604030504040204" pitchFamily="34" charset="0"/>
              </a:rPr>
              <a:t>2) Предложение 2 осложнено обособленным согласованным определением.</a:t>
            </a:r>
          </a:p>
          <a:p>
            <a:pPr algn="just"/>
            <a:r>
              <a:rPr lang="ru-RU" sz="2400" b="0" i="0" dirty="0">
                <a:solidFill>
                  <a:srgbClr val="000000"/>
                </a:solidFill>
                <a:effectLst/>
                <a:latin typeface="Verdana" panose="020B0604030504040204" pitchFamily="34" charset="0"/>
              </a:rPr>
              <a:t>3) В предложении 3 четыре грамматические основы.</a:t>
            </a:r>
          </a:p>
          <a:p>
            <a:pPr algn="just"/>
            <a:r>
              <a:rPr lang="ru-RU" sz="2400" b="0" i="0" dirty="0">
                <a:solidFill>
                  <a:srgbClr val="000000"/>
                </a:solidFill>
                <a:effectLst/>
                <a:latin typeface="Verdana" panose="020B0604030504040204" pitchFamily="34" charset="0"/>
              </a:rPr>
              <a:t>4) Сказуемое в предложении 4 составное глагольное.</a:t>
            </a:r>
          </a:p>
          <a:p>
            <a:pPr algn="just"/>
            <a:r>
              <a:rPr lang="ru-RU" sz="2400" b="0" i="0" dirty="0">
                <a:solidFill>
                  <a:srgbClr val="000000"/>
                </a:solidFill>
                <a:effectLst/>
                <a:latin typeface="Verdana" panose="020B0604030504040204" pitchFamily="34" charset="0"/>
              </a:rPr>
              <a:t>5) Грамматическая основа в предложении 5 — </a:t>
            </a:r>
            <a:r>
              <a:rPr lang="ru-RU" sz="2400" b="0" i="1" dirty="0">
                <a:solidFill>
                  <a:srgbClr val="000000"/>
                </a:solidFill>
                <a:effectLst/>
                <a:latin typeface="Verdana" panose="020B0604030504040204" pitchFamily="34" charset="0"/>
              </a:rPr>
              <a:t>нравственность оказывается подчинена.</a:t>
            </a:r>
            <a:endParaRPr lang="ru-RU" sz="2400" b="0" i="0" dirty="0">
              <a:solidFill>
                <a:srgbClr val="000000"/>
              </a:solidFill>
              <a:effectLst/>
              <a:latin typeface="Verdana" panose="020B0604030504040204" pitchFamily="34" charset="0"/>
            </a:endParaRPr>
          </a:p>
          <a:p>
            <a:endParaRPr lang="ru-RU" dirty="0"/>
          </a:p>
        </p:txBody>
      </p:sp>
      <p:sp>
        <p:nvSpPr>
          <p:cNvPr id="5" name="TextBox 4">
            <a:extLst>
              <a:ext uri="{FF2B5EF4-FFF2-40B4-BE49-F238E27FC236}">
                <a16:creationId xmlns:a16="http://schemas.microsoft.com/office/drawing/2014/main" id="{79AC94D2-E7FE-4DBF-B80F-6ADA0A82E813}"/>
              </a:ext>
            </a:extLst>
          </p:cNvPr>
          <p:cNvSpPr txBox="1"/>
          <p:nvPr/>
        </p:nvSpPr>
        <p:spPr>
          <a:xfrm>
            <a:off x="85724" y="81766"/>
            <a:ext cx="12020552" cy="2554545"/>
          </a:xfrm>
          <a:prstGeom prst="rect">
            <a:avLst/>
          </a:prstGeom>
          <a:solidFill>
            <a:schemeClr val="bg1"/>
          </a:solidFill>
        </p:spPr>
        <p:txBody>
          <a:bodyPr wrap="square">
            <a:spAutoFit/>
          </a:bodyPr>
          <a:lstStyle/>
          <a:p>
            <a:pPr algn="just"/>
            <a:r>
              <a:rPr lang="ru-RU" sz="2000" b="1" i="0" dirty="0">
                <a:solidFill>
                  <a:srgbClr val="000000"/>
                </a:solidFill>
                <a:effectLst/>
                <a:latin typeface="Verdana" panose="020B0604030504040204" pitchFamily="34" charset="0"/>
              </a:rPr>
              <a:t>(1)Современный человек испытывает жесточайшее давление не только со стороны моды, но и в нравственном плане. (2)Отрекаясь от собственного мнения, современники отказываются и от собственного нравственного выбора. (3) Они должны признать хорошим то, что общество словом и делом выдает за таковое, и осудить то, что оно объявляет дурным. (4)При этом они пытаются подавлять рождающиеся в душе сомнения, не проявляя их ни перед другими, ни перед самими собой. (5)В результате нравственность человека оказывается подчинена требованиям масс.</a:t>
            </a:r>
          </a:p>
        </p:txBody>
      </p:sp>
      <p:pic>
        <p:nvPicPr>
          <p:cNvPr id="9" name="Рисунок 8">
            <a:extLst>
              <a:ext uri="{FF2B5EF4-FFF2-40B4-BE49-F238E27FC236}">
                <a16:creationId xmlns:a16="http://schemas.microsoft.com/office/drawing/2014/main" id="{C0136ECF-3712-4D74-957A-A40F2AF8A70E}"/>
              </a:ext>
            </a:extLst>
          </p:cNvPr>
          <p:cNvPicPr>
            <a:picLocks noChangeAspect="1"/>
          </p:cNvPicPr>
          <p:nvPr/>
        </p:nvPicPr>
        <p:blipFill rotWithShape="1">
          <a:blip r:embed="rId3"/>
          <a:srcRect t="13472" r="45078" b="65417"/>
          <a:stretch/>
        </p:blipFill>
        <p:spPr>
          <a:xfrm>
            <a:off x="4305300" y="5224180"/>
            <a:ext cx="7296148" cy="1447800"/>
          </a:xfrm>
          <a:prstGeom prst="rect">
            <a:avLst/>
          </a:prstGeom>
        </p:spPr>
      </p:pic>
    </p:spTree>
    <p:extLst>
      <p:ext uri="{BB962C8B-B14F-4D97-AF65-F5344CB8AC3E}">
        <p14:creationId xmlns:p14="http://schemas.microsoft.com/office/powerpoint/2010/main" val="264396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20955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71129B9-F45E-4636-B4C6-30C166AA7EA9}"/>
              </a:ext>
            </a:extLst>
          </p:cNvPr>
          <p:cNvSpPr txBox="1"/>
          <p:nvPr/>
        </p:nvSpPr>
        <p:spPr>
          <a:xfrm>
            <a:off x="-50006" y="-43652"/>
            <a:ext cx="12292012" cy="3170099"/>
          </a:xfrm>
          <a:prstGeom prst="rect">
            <a:avLst/>
          </a:prstGeom>
          <a:solidFill>
            <a:schemeClr val="bg1"/>
          </a:solidFill>
        </p:spPr>
        <p:txBody>
          <a:bodyPr wrap="square">
            <a:spAutoFit/>
          </a:bodyPr>
          <a:lstStyle/>
          <a:p>
            <a:pPr algn="just"/>
            <a:r>
              <a:rPr lang="ru-RU" sz="2000" b="1" i="0" dirty="0">
                <a:solidFill>
                  <a:srgbClr val="000000"/>
                </a:solidFill>
                <a:effectLst/>
                <a:latin typeface="Verdana" panose="020B0604030504040204" pitchFamily="34" charset="0"/>
              </a:rPr>
              <a:t>(1)Единственными очагами древнерусской письменной культуры среди океана тьмы и невежества считались монастыри, где переписывали священные тексты и вели летописи на пергаменте — недублёной коже животных. (2)Кроме того, археологами найдено уже большое количество древнерусских грамот, написанных на берёзовой коре — бересте. (3)После тщательного изучения этих берестяных писем и записок учёные смогли предположить, что население Новгорода было грамотным по крайней мере начиная с XI века. (4)«В то время как наши предки высекали слова на камнях, славяне уже писали друг другу письма». (5)Это сообщение было опубликовано в одной из шведских газет, когда берестяные грамоты выставлялись в Швеции.</a:t>
            </a:r>
          </a:p>
        </p:txBody>
      </p:sp>
      <p:pic>
        <p:nvPicPr>
          <p:cNvPr id="5" name="Рисунок 4">
            <a:extLst>
              <a:ext uri="{FF2B5EF4-FFF2-40B4-BE49-F238E27FC236}">
                <a16:creationId xmlns:a16="http://schemas.microsoft.com/office/drawing/2014/main" id="{633DCD60-4599-49B4-B65F-E066C0F949B7}"/>
              </a:ext>
            </a:extLst>
          </p:cNvPr>
          <p:cNvPicPr>
            <a:picLocks noChangeAspect="1"/>
          </p:cNvPicPr>
          <p:nvPr/>
        </p:nvPicPr>
        <p:blipFill rotWithShape="1">
          <a:blip r:embed="rId3"/>
          <a:srcRect l="293" t="64444" r="45728" b="11043"/>
          <a:stretch/>
        </p:blipFill>
        <p:spPr>
          <a:xfrm>
            <a:off x="215203" y="4422306"/>
            <a:ext cx="11761593" cy="2435694"/>
          </a:xfrm>
          <a:prstGeom prst="rect">
            <a:avLst/>
          </a:prstGeom>
        </p:spPr>
      </p:pic>
      <p:sp>
        <p:nvSpPr>
          <p:cNvPr id="7" name="TextBox 6">
            <a:extLst>
              <a:ext uri="{FF2B5EF4-FFF2-40B4-BE49-F238E27FC236}">
                <a16:creationId xmlns:a16="http://schemas.microsoft.com/office/drawing/2014/main" id="{5E70FB8E-FFE0-40A7-93B9-82AE396DB0EF}"/>
              </a:ext>
            </a:extLst>
          </p:cNvPr>
          <p:cNvSpPr txBox="1"/>
          <p:nvPr/>
        </p:nvSpPr>
        <p:spPr>
          <a:xfrm>
            <a:off x="582807" y="3131857"/>
            <a:ext cx="11306174" cy="1477328"/>
          </a:xfrm>
          <a:prstGeom prst="rect">
            <a:avLst/>
          </a:prstGeom>
          <a:solidFill>
            <a:schemeClr val="accent5">
              <a:lumMod val="20000"/>
              <a:lumOff val="80000"/>
            </a:schemeClr>
          </a:solidFill>
        </p:spPr>
        <p:txBody>
          <a:bodyPr wrap="square">
            <a:spAutoFit/>
          </a:bodyPr>
          <a:lstStyle/>
          <a:p>
            <a:pPr algn="just"/>
            <a:r>
              <a:rPr lang="ru-RU" b="0" i="0" dirty="0">
                <a:solidFill>
                  <a:srgbClr val="000000"/>
                </a:solidFill>
                <a:effectLst/>
                <a:latin typeface="Verdana" panose="020B0604030504040204" pitchFamily="34" charset="0"/>
              </a:rPr>
              <a:t>1) Вторая часть сложного предложения 1 осложнена обособленным приложением.</a:t>
            </a:r>
          </a:p>
          <a:p>
            <a:pPr algn="just"/>
            <a:r>
              <a:rPr lang="ru-RU" b="0" i="0" dirty="0">
                <a:solidFill>
                  <a:srgbClr val="000000"/>
                </a:solidFill>
                <a:effectLst/>
                <a:latin typeface="Verdana" panose="020B0604030504040204" pitchFamily="34" charset="0"/>
              </a:rPr>
              <a:t>2) Предложение 2 является односоставным безличным.</a:t>
            </a:r>
          </a:p>
          <a:p>
            <a:pPr algn="just"/>
            <a:r>
              <a:rPr lang="ru-RU" b="0" i="0" dirty="0">
                <a:solidFill>
                  <a:srgbClr val="000000"/>
                </a:solidFill>
                <a:effectLst/>
                <a:latin typeface="Verdana" panose="020B0604030504040204" pitchFamily="34" charset="0"/>
              </a:rPr>
              <a:t>3) Грамматическая основа в первой части сложного предложения 3 — учёные смогли.</a:t>
            </a:r>
          </a:p>
          <a:p>
            <a:pPr algn="just"/>
            <a:r>
              <a:rPr lang="ru-RU" b="0" i="0" dirty="0">
                <a:solidFill>
                  <a:srgbClr val="000000"/>
                </a:solidFill>
                <a:effectLst/>
                <a:latin typeface="Verdana" panose="020B0604030504040204" pitchFamily="34" charset="0"/>
              </a:rPr>
              <a:t>4) Предложение 4 сложноподчинённое с придаточным времени.</a:t>
            </a:r>
          </a:p>
          <a:p>
            <a:pPr algn="just"/>
            <a:r>
              <a:rPr lang="ru-RU" b="0" i="0" dirty="0">
                <a:solidFill>
                  <a:srgbClr val="000000"/>
                </a:solidFill>
                <a:effectLst/>
                <a:latin typeface="Verdana" panose="020B0604030504040204" pitchFamily="34" charset="0"/>
              </a:rPr>
              <a:t>5) Сказуемое в первой части предложения 5 составное глагольное.</a:t>
            </a:r>
          </a:p>
        </p:txBody>
      </p:sp>
      <p:sp>
        <p:nvSpPr>
          <p:cNvPr id="11" name="TextBox 10">
            <a:extLst>
              <a:ext uri="{FF2B5EF4-FFF2-40B4-BE49-F238E27FC236}">
                <a16:creationId xmlns:a16="http://schemas.microsoft.com/office/drawing/2014/main" id="{45307F38-6ADF-493D-BE29-B032F2B60AED}"/>
              </a:ext>
            </a:extLst>
          </p:cNvPr>
          <p:cNvSpPr txBox="1"/>
          <p:nvPr/>
        </p:nvSpPr>
        <p:spPr>
          <a:xfrm>
            <a:off x="5901628" y="2904872"/>
            <a:ext cx="7372350" cy="338554"/>
          </a:xfrm>
          <a:prstGeom prst="rect">
            <a:avLst/>
          </a:prstGeom>
          <a:noFill/>
        </p:spPr>
        <p:txBody>
          <a:bodyPr wrap="square">
            <a:spAutoFit/>
          </a:bodyPr>
          <a:lstStyle/>
          <a:p>
            <a:r>
              <a:rPr lang="ru-RU" sz="1600" b="0" i="0" dirty="0">
                <a:solidFill>
                  <a:srgbClr val="000000"/>
                </a:solidFill>
                <a:effectLst/>
                <a:highlight>
                  <a:srgbClr val="FFFF00"/>
                </a:highlight>
                <a:latin typeface="Verdana" panose="020B0604030504040204" pitchFamily="34" charset="0"/>
              </a:rPr>
              <a:t>Укажите верные варианты ответов. Запишите их номера</a:t>
            </a:r>
            <a:endParaRPr lang="ru-RU" sz="1600" dirty="0"/>
          </a:p>
        </p:txBody>
      </p:sp>
    </p:spTree>
    <p:extLst>
      <p:ext uri="{BB962C8B-B14F-4D97-AF65-F5344CB8AC3E}">
        <p14:creationId xmlns:p14="http://schemas.microsoft.com/office/powerpoint/2010/main" val="202050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2A880A-7BAD-4A39-8B4F-BB560178B1CB}"/>
              </a:ext>
            </a:extLst>
          </p:cNvPr>
          <p:cNvSpPr txBox="1"/>
          <p:nvPr/>
        </p:nvSpPr>
        <p:spPr>
          <a:xfrm>
            <a:off x="123825" y="151269"/>
            <a:ext cx="6096000" cy="6217087"/>
          </a:xfrm>
          <a:prstGeom prst="rect">
            <a:avLst/>
          </a:prstGeom>
          <a:noFill/>
        </p:spPr>
        <p:txBody>
          <a:bodyPr wrap="square">
            <a:spAutoFit/>
          </a:bodyPr>
          <a:lstStyle/>
          <a:p>
            <a:pPr algn="just"/>
            <a:r>
              <a:rPr lang="ru-RU" sz="2000" b="1" i="0" dirty="0">
                <a:solidFill>
                  <a:srgbClr val="000000"/>
                </a:solidFill>
                <a:effectLst/>
                <a:latin typeface="Verdana" panose="020B0604030504040204" pitchFamily="34" charset="0"/>
              </a:rPr>
              <a:t>(1)В охотничью пору на Урале мы уходили в горы и бродили там, как настоящие дикари. (2)Солнечный закат в горах удивительно хорош. (3)Тени нарастают, и на нас начинает надвигаться ночная мгла. (4)Затихший воздух чутко держит каждый шорох. (5)Переживаешь тревожное настроение, которое будит воображение.</a:t>
            </a:r>
          </a:p>
          <a:p>
            <a:pPr algn="just"/>
            <a:r>
              <a:rPr lang="ru-RU" b="0" i="0" dirty="0">
                <a:solidFill>
                  <a:srgbClr val="000000"/>
                </a:solidFill>
                <a:effectLst/>
                <a:latin typeface="Verdana" panose="020B0604030504040204" pitchFamily="34" charset="0"/>
              </a:rPr>
              <a:t> </a:t>
            </a:r>
          </a:p>
          <a:p>
            <a:pPr algn="just"/>
            <a:r>
              <a:rPr lang="ru-RU" b="0" i="0" dirty="0">
                <a:solidFill>
                  <a:srgbClr val="000000"/>
                </a:solidFill>
                <a:effectLst/>
                <a:latin typeface="Verdana" panose="020B0604030504040204" pitchFamily="34" charset="0"/>
              </a:rPr>
              <a:t>Укажите варианты ответов, в которых верно выделена </a:t>
            </a:r>
            <a:r>
              <a:rPr lang="ru-RU" b="1" i="0" dirty="0">
                <a:solidFill>
                  <a:srgbClr val="000000"/>
                </a:solidFill>
                <a:effectLst/>
                <a:latin typeface="Verdana" panose="020B0604030504040204" pitchFamily="34" charset="0"/>
              </a:rPr>
              <a:t>грамматическая основа</a:t>
            </a:r>
            <a:r>
              <a:rPr lang="ru-RU" b="0" i="0" dirty="0">
                <a:solidFill>
                  <a:srgbClr val="000000"/>
                </a:solidFill>
                <a:effectLst/>
                <a:latin typeface="Verdana" panose="020B0604030504040204" pitchFamily="34" charset="0"/>
              </a:rPr>
              <a:t> в одном из предложений или в одной из частей сложного предложения текста. Запишите номера ответов.</a:t>
            </a:r>
          </a:p>
          <a:p>
            <a:pPr algn="just"/>
            <a:r>
              <a:rPr lang="ru-RU" b="0" i="0" dirty="0">
                <a:solidFill>
                  <a:srgbClr val="000000"/>
                </a:solidFill>
                <a:effectLst/>
                <a:latin typeface="Verdana" panose="020B0604030504040204" pitchFamily="34" charset="0"/>
              </a:rPr>
              <a:t> </a:t>
            </a:r>
          </a:p>
          <a:p>
            <a:pPr algn="just"/>
            <a:r>
              <a:rPr lang="ru-RU" b="0" i="0" dirty="0">
                <a:solidFill>
                  <a:srgbClr val="000000"/>
                </a:solidFill>
                <a:effectLst/>
                <a:latin typeface="Verdana" panose="020B0604030504040204" pitchFamily="34" charset="0"/>
              </a:rPr>
              <a:t>1) Мы бродили (предложение 1)</a:t>
            </a:r>
          </a:p>
          <a:p>
            <a:pPr algn="just"/>
            <a:r>
              <a:rPr lang="ru-RU" b="0" i="0" dirty="0">
                <a:solidFill>
                  <a:srgbClr val="000000"/>
                </a:solidFill>
                <a:effectLst/>
                <a:latin typeface="Verdana" panose="020B0604030504040204" pitchFamily="34" charset="0"/>
              </a:rPr>
              <a:t>2) Закат хорош (предложение 2)</a:t>
            </a:r>
          </a:p>
          <a:p>
            <a:pPr algn="just"/>
            <a:r>
              <a:rPr lang="ru-RU" b="0" i="0" dirty="0">
                <a:solidFill>
                  <a:srgbClr val="000000"/>
                </a:solidFill>
                <a:effectLst/>
                <a:latin typeface="Verdana" panose="020B0604030504040204" pitchFamily="34" charset="0"/>
              </a:rPr>
              <a:t>3) Мгла начинает надвигаться (предложение 3)</a:t>
            </a:r>
          </a:p>
          <a:p>
            <a:pPr algn="just"/>
            <a:r>
              <a:rPr lang="ru-RU" b="0" i="0" dirty="0">
                <a:solidFill>
                  <a:srgbClr val="000000"/>
                </a:solidFill>
                <a:effectLst/>
                <a:latin typeface="Verdana" panose="020B0604030504040204" pitchFamily="34" charset="0"/>
              </a:rPr>
              <a:t>4) Держит шорох (предложение 4)</a:t>
            </a:r>
          </a:p>
          <a:p>
            <a:pPr algn="just"/>
            <a:r>
              <a:rPr lang="ru-RU" b="0" i="0" dirty="0">
                <a:solidFill>
                  <a:srgbClr val="000000"/>
                </a:solidFill>
                <a:effectLst/>
                <a:latin typeface="Verdana" panose="020B0604030504040204" pitchFamily="34" charset="0"/>
              </a:rPr>
              <a:t>5) Будит воображение (предложение 5)</a:t>
            </a:r>
          </a:p>
        </p:txBody>
      </p:sp>
      <p:sp>
        <p:nvSpPr>
          <p:cNvPr id="7" name="TextBox 6">
            <a:extLst>
              <a:ext uri="{FF2B5EF4-FFF2-40B4-BE49-F238E27FC236}">
                <a16:creationId xmlns:a16="http://schemas.microsoft.com/office/drawing/2014/main" id="{249FE01D-0763-4A45-92BF-B217F5A8A8C2}"/>
              </a:ext>
            </a:extLst>
          </p:cNvPr>
          <p:cNvSpPr txBox="1"/>
          <p:nvPr/>
        </p:nvSpPr>
        <p:spPr>
          <a:xfrm>
            <a:off x="6315075" y="428268"/>
            <a:ext cx="5476875" cy="5078313"/>
          </a:xfrm>
          <a:prstGeom prst="rect">
            <a:avLst/>
          </a:prstGeom>
          <a:solidFill>
            <a:schemeClr val="accent3">
              <a:lumMod val="20000"/>
              <a:lumOff val="80000"/>
            </a:schemeClr>
          </a:solidFill>
        </p:spPr>
        <p:txBody>
          <a:bodyPr wrap="square">
            <a:spAutoFit/>
          </a:bodyPr>
          <a:lstStyle/>
          <a:p>
            <a:pPr algn="just"/>
            <a:r>
              <a:rPr lang="ru-RU" b="1" i="0" dirty="0">
                <a:solidFill>
                  <a:srgbClr val="000000"/>
                </a:solidFill>
                <a:effectLst/>
                <a:latin typeface="Verdana" panose="020B0604030504040204" pitchFamily="34" charset="0"/>
              </a:rPr>
              <a:t>Пояснение. </a:t>
            </a:r>
            <a:r>
              <a:rPr lang="ru-RU" b="0" i="0" dirty="0">
                <a:solidFill>
                  <a:srgbClr val="000000"/>
                </a:solidFill>
                <a:effectLst/>
                <a:latin typeface="Verdana" panose="020B0604030504040204" pitchFamily="34" charset="0"/>
              </a:rPr>
              <a:t>Выделим основы:</a:t>
            </a:r>
          </a:p>
          <a:p>
            <a:pPr algn="just"/>
            <a:r>
              <a:rPr lang="ru-RU" b="0" i="0" dirty="0">
                <a:solidFill>
                  <a:srgbClr val="000000"/>
                </a:solidFill>
                <a:effectLst/>
                <a:latin typeface="Verdana" panose="020B0604030504040204" pitchFamily="34" charset="0"/>
              </a:rPr>
              <a:t>1) Мы уходили и бродили (предложение 1);</a:t>
            </a:r>
          </a:p>
          <a:p>
            <a:pPr algn="just"/>
            <a:r>
              <a:rPr lang="ru-RU" b="0" i="0" dirty="0">
                <a:solidFill>
                  <a:srgbClr val="000000"/>
                </a:solidFill>
                <a:effectLst/>
                <a:latin typeface="Verdana" panose="020B0604030504040204" pitchFamily="34" charset="0"/>
              </a:rPr>
              <a:t>2) Закат хорош (предложение 2);</a:t>
            </a:r>
          </a:p>
          <a:p>
            <a:pPr algn="just"/>
            <a:r>
              <a:rPr lang="ru-RU" b="0" i="0" dirty="0">
                <a:solidFill>
                  <a:srgbClr val="000000"/>
                </a:solidFill>
                <a:effectLst/>
                <a:latin typeface="Verdana" panose="020B0604030504040204" pitchFamily="34" charset="0"/>
              </a:rPr>
              <a:t>3) Тени нарастают, мгла начинает надвигаться (предложение 3);</a:t>
            </a:r>
          </a:p>
          <a:p>
            <a:pPr algn="just"/>
            <a:r>
              <a:rPr lang="ru-RU" b="0" i="0" dirty="0">
                <a:solidFill>
                  <a:srgbClr val="000000"/>
                </a:solidFill>
                <a:effectLst/>
                <a:latin typeface="Verdana" panose="020B0604030504040204" pitchFamily="34" charset="0"/>
              </a:rPr>
              <a:t>4) Воздух держит (предложение 4);</a:t>
            </a:r>
          </a:p>
          <a:p>
            <a:pPr algn="just"/>
            <a:r>
              <a:rPr lang="ru-RU" b="0" i="0" dirty="0">
                <a:solidFill>
                  <a:srgbClr val="000000"/>
                </a:solidFill>
                <a:effectLst/>
                <a:latin typeface="Verdana" panose="020B0604030504040204" pitchFamily="34" charset="0"/>
              </a:rPr>
              <a:t>5) Переживаешь; которое будит воображение (предложение 5).</a:t>
            </a:r>
          </a:p>
          <a:p>
            <a:pPr algn="just"/>
            <a:r>
              <a:rPr lang="ru-RU" b="1" i="0" dirty="0">
                <a:solidFill>
                  <a:srgbClr val="000000"/>
                </a:solidFill>
                <a:effectLst/>
                <a:latin typeface="Verdana" panose="020B0604030504040204" pitchFamily="34" charset="0"/>
              </a:rPr>
              <a:t>ВНИМАНИЕ!!! Задание требует выписать основу предложения или ОДНОЙ ИЗ ЧАСТЕЙ сложного предложения. Именно поэтому ответ под номером 3 абсолютно верен: основа «Мгла начинает надвигаться» - это основа ОДНОЙ ИЗ ЧАСТЕЙ СЛОЖНОГО ПРЕДЛОЖЕНИЯ.</a:t>
            </a:r>
            <a:endParaRPr lang="ru-RU" b="0" i="0" dirty="0">
              <a:solidFill>
                <a:srgbClr val="000000"/>
              </a:solidFill>
              <a:effectLst/>
              <a:latin typeface="Verdana" panose="020B0604030504040204" pitchFamily="34" charset="0"/>
            </a:endParaRPr>
          </a:p>
          <a:p>
            <a:pPr algn="just"/>
            <a:r>
              <a:rPr lang="ru-RU" b="0" i="0" dirty="0">
                <a:solidFill>
                  <a:srgbClr val="000000"/>
                </a:solidFill>
                <a:effectLst/>
                <a:latin typeface="Verdana" panose="020B0604030504040204" pitchFamily="34" charset="0"/>
              </a:rPr>
              <a:t> </a:t>
            </a:r>
          </a:p>
          <a:p>
            <a:pPr algn="just"/>
            <a:r>
              <a:rPr lang="ru-RU" b="0" i="0" dirty="0">
                <a:solidFill>
                  <a:srgbClr val="000000"/>
                </a:solidFill>
                <a:effectLst/>
                <a:highlight>
                  <a:srgbClr val="FFFF00"/>
                </a:highlight>
                <a:latin typeface="Verdana" panose="020B0604030504040204" pitchFamily="34" charset="0"/>
              </a:rPr>
              <a:t>Ответ: 23</a:t>
            </a:r>
            <a:r>
              <a:rPr lang="ru-RU" b="0" i="0" dirty="0">
                <a:solidFill>
                  <a:srgbClr val="000000"/>
                </a:solidFill>
                <a:effectLst/>
                <a:latin typeface="Verdana" panose="020B0604030504040204" pitchFamily="34" charset="0"/>
              </a:rPr>
              <a:t>.</a:t>
            </a:r>
          </a:p>
        </p:txBody>
      </p:sp>
    </p:spTree>
    <p:extLst>
      <p:ext uri="{BB962C8B-B14F-4D97-AF65-F5344CB8AC3E}">
        <p14:creationId xmlns:p14="http://schemas.microsoft.com/office/powerpoint/2010/main" val="376717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 y="-119"/>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76263" y="3211652"/>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
        <p:nvSpPr>
          <p:cNvPr id="5" name="TextBox 4">
            <a:extLst>
              <a:ext uri="{FF2B5EF4-FFF2-40B4-BE49-F238E27FC236}">
                <a16:creationId xmlns:a16="http://schemas.microsoft.com/office/drawing/2014/main" id="{BC106B49-97DA-479F-9D60-3AC35C510726}"/>
              </a:ext>
            </a:extLst>
          </p:cNvPr>
          <p:cNvSpPr txBox="1"/>
          <p:nvPr/>
        </p:nvSpPr>
        <p:spPr>
          <a:xfrm>
            <a:off x="1571625" y="138916"/>
            <a:ext cx="10248899" cy="3170099"/>
          </a:xfrm>
          <a:prstGeom prst="rect">
            <a:avLst/>
          </a:prstGeom>
          <a:noFill/>
        </p:spPr>
        <p:txBody>
          <a:bodyPr wrap="square">
            <a:spAutoFit/>
          </a:bodyPr>
          <a:lstStyle/>
          <a:p>
            <a:pPr algn="just"/>
            <a:r>
              <a:rPr lang="ru-RU" sz="2000" b="1" i="0" dirty="0">
                <a:solidFill>
                  <a:srgbClr val="000000"/>
                </a:solidFill>
                <a:effectLst/>
                <a:latin typeface="Verdana" panose="020B0604030504040204" pitchFamily="34" charset="0"/>
              </a:rPr>
              <a:t>(1)Уникальность нашей планеты заключается прежде всего в том, что на ней живём мы — разумные люди, появление которых стало вершиной эволюции. (2)Сама же проблема возникновения жизни до сих пор не решена. (3)Следы жизни были обнаружены в горных породах, возраст которых — около миллиарда лет. (4)Иными словами, около миллиарда лет жизнь на планете уже существовала, имелись атмосфера и гидросфера. (5)А вот другие планеты земной группы: Меркурий, Венера и Марс — похожи на планету Земля, но, в отличие от неё, они безжизненны.</a:t>
            </a:r>
          </a:p>
          <a:p>
            <a:pPr algn="just"/>
            <a:r>
              <a:rPr lang="ru-RU" sz="2000" b="1" i="0" dirty="0">
                <a:solidFill>
                  <a:srgbClr val="000000"/>
                </a:solidFill>
                <a:effectLst/>
                <a:latin typeface="Verdana" panose="020B0604030504040204" pitchFamily="34" charset="0"/>
              </a:rPr>
              <a:t> </a:t>
            </a:r>
          </a:p>
        </p:txBody>
      </p:sp>
      <p:sp>
        <p:nvSpPr>
          <p:cNvPr id="9" name="TextBox 8">
            <a:extLst>
              <a:ext uri="{FF2B5EF4-FFF2-40B4-BE49-F238E27FC236}">
                <a16:creationId xmlns:a16="http://schemas.microsoft.com/office/drawing/2014/main" id="{D8B6FE3F-8237-415F-BEA6-CEC0CECE2F51}"/>
              </a:ext>
            </a:extLst>
          </p:cNvPr>
          <p:cNvSpPr txBox="1"/>
          <p:nvPr/>
        </p:nvSpPr>
        <p:spPr>
          <a:xfrm>
            <a:off x="1924050" y="4038243"/>
            <a:ext cx="6229350" cy="1754326"/>
          </a:xfrm>
          <a:prstGeom prst="rect">
            <a:avLst/>
          </a:prstGeom>
          <a:noFill/>
        </p:spPr>
        <p:txBody>
          <a:bodyPr wrap="square">
            <a:spAutoFit/>
          </a:bodyPr>
          <a:lstStyle/>
          <a:p>
            <a:pPr algn="just"/>
            <a:r>
              <a:rPr lang="ru-RU" b="0" i="0" dirty="0">
                <a:solidFill>
                  <a:srgbClr val="000000"/>
                </a:solidFill>
                <a:effectLst/>
                <a:latin typeface="Verdana" panose="020B0604030504040204" pitchFamily="34" charset="0"/>
              </a:rPr>
              <a:t>1) появление стало (предложение 1)</a:t>
            </a:r>
          </a:p>
          <a:p>
            <a:pPr algn="just"/>
            <a:r>
              <a:rPr lang="ru-RU" b="0" i="0" dirty="0">
                <a:solidFill>
                  <a:srgbClr val="000000"/>
                </a:solidFill>
                <a:effectLst/>
                <a:latin typeface="Verdana" panose="020B0604030504040204" pitchFamily="34" charset="0"/>
              </a:rPr>
              <a:t>2) проблема возникновения жизни (предложение </a:t>
            </a:r>
          </a:p>
          <a:p>
            <a:pPr algn="just"/>
            <a:r>
              <a:rPr lang="ru-RU" b="0" i="0" dirty="0">
                <a:solidFill>
                  <a:srgbClr val="000000"/>
                </a:solidFill>
                <a:effectLst/>
                <a:latin typeface="Verdana" panose="020B0604030504040204" pitchFamily="34" charset="0"/>
              </a:rPr>
              <a:t>3) следы жизни обнаружены (предложение 3)</a:t>
            </a:r>
          </a:p>
          <a:p>
            <a:pPr algn="just"/>
            <a:r>
              <a:rPr lang="ru-RU" b="0" i="0" dirty="0">
                <a:solidFill>
                  <a:srgbClr val="000000"/>
                </a:solidFill>
                <a:effectLst/>
                <a:latin typeface="Verdana" panose="020B0604030504040204" pitchFamily="34" charset="0"/>
              </a:rPr>
              <a:t>4) имелись атмосфера (и) гидросфера (предложение 4)</a:t>
            </a:r>
          </a:p>
          <a:p>
            <a:pPr algn="just"/>
            <a:r>
              <a:rPr lang="ru-RU" b="0" i="0" dirty="0">
                <a:solidFill>
                  <a:srgbClr val="000000"/>
                </a:solidFill>
                <a:effectLst/>
                <a:latin typeface="Verdana" panose="020B0604030504040204" pitchFamily="34" charset="0"/>
              </a:rPr>
              <a:t>5) они безжизненны (предложение 5)</a:t>
            </a:r>
          </a:p>
        </p:txBody>
      </p:sp>
      <p:pic>
        <p:nvPicPr>
          <p:cNvPr id="7" name="Рисунок 6">
            <a:extLst>
              <a:ext uri="{FF2B5EF4-FFF2-40B4-BE49-F238E27FC236}">
                <a16:creationId xmlns:a16="http://schemas.microsoft.com/office/drawing/2014/main" id="{D36B4AFC-98D6-4B9D-8162-FD55854F34B9}"/>
              </a:ext>
            </a:extLst>
          </p:cNvPr>
          <p:cNvPicPr>
            <a:picLocks noChangeAspect="1"/>
          </p:cNvPicPr>
          <p:nvPr/>
        </p:nvPicPr>
        <p:blipFill rotWithShape="1">
          <a:blip r:embed="rId3"/>
          <a:srcRect t="12222" r="45234" b="72222"/>
          <a:stretch/>
        </p:blipFill>
        <p:spPr>
          <a:xfrm>
            <a:off x="342901" y="138916"/>
            <a:ext cx="11803651" cy="2861459"/>
          </a:xfrm>
          <a:prstGeom prst="rect">
            <a:avLst/>
          </a:prstGeom>
        </p:spPr>
      </p:pic>
    </p:spTree>
    <p:extLst>
      <p:ext uri="{BB962C8B-B14F-4D97-AF65-F5344CB8AC3E}">
        <p14:creationId xmlns:p14="http://schemas.microsoft.com/office/powerpoint/2010/main" val="301746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9" y="-47074"/>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1702594" y="3936831"/>
            <a:ext cx="11615737" cy="2769989"/>
          </a:xfrm>
          <a:prstGeom prst="rect">
            <a:avLst/>
          </a:prstGeom>
          <a:noFill/>
        </p:spPr>
        <p:txBody>
          <a:bodyPr wrap="square">
            <a:spAutoFit/>
          </a:bodyPr>
          <a:lstStyle/>
          <a:p>
            <a:r>
              <a:rPr lang="ru-RU" dirty="0">
                <a:highlight>
                  <a:srgbClr val="FFFF00"/>
                </a:highlight>
              </a:rPr>
              <a:t>Укажите верные варианты ответов. Запишите номера ответов.</a:t>
            </a:r>
          </a:p>
          <a:p>
            <a:r>
              <a:rPr lang="ru-RU" dirty="0">
                <a:highlight>
                  <a:srgbClr val="FFFF00"/>
                </a:highlight>
              </a:rPr>
              <a:t> </a:t>
            </a:r>
          </a:p>
          <a:p>
            <a:r>
              <a:rPr lang="ru-RU" sz="2400" dirty="0">
                <a:highlight>
                  <a:srgbClr val="FFFF00"/>
                </a:highlight>
              </a:rPr>
              <a:t>1) Предложение 1 осложнено обособленным согласованным определением.</a:t>
            </a:r>
          </a:p>
          <a:p>
            <a:r>
              <a:rPr lang="ru-RU" sz="2400" dirty="0">
                <a:highlight>
                  <a:srgbClr val="FFFF00"/>
                </a:highlight>
              </a:rPr>
              <a:t>2) В предложении 2 четыре грамматические основы.</a:t>
            </a:r>
          </a:p>
          <a:p>
            <a:r>
              <a:rPr lang="ru-RU" sz="2400" dirty="0">
                <a:highlight>
                  <a:srgbClr val="FFFF00"/>
                </a:highlight>
              </a:rPr>
              <a:t>3) Предложение 3 сложносочинённое.</a:t>
            </a:r>
          </a:p>
          <a:p>
            <a:r>
              <a:rPr lang="ru-RU" sz="2400" dirty="0">
                <a:highlight>
                  <a:srgbClr val="FFFF00"/>
                </a:highlight>
              </a:rPr>
              <a:t>4) Сказуемое в первой части сложного предложения 4 составное именное.</a:t>
            </a:r>
          </a:p>
          <a:p>
            <a:r>
              <a:rPr lang="ru-RU" sz="2400" dirty="0">
                <a:highlight>
                  <a:srgbClr val="FFFF00"/>
                </a:highlight>
              </a:rPr>
              <a:t>5) В предложении 5 три грамматические основы.</a:t>
            </a:r>
          </a:p>
          <a:p>
            <a:endParaRPr lang="ru-RU" dirty="0"/>
          </a:p>
        </p:txBody>
      </p:sp>
      <p:sp>
        <p:nvSpPr>
          <p:cNvPr id="7" name="TextBox 6">
            <a:extLst>
              <a:ext uri="{FF2B5EF4-FFF2-40B4-BE49-F238E27FC236}">
                <a16:creationId xmlns:a16="http://schemas.microsoft.com/office/drawing/2014/main" id="{B26EEA5A-5EF8-491F-AF69-8387F208BE51}"/>
              </a:ext>
            </a:extLst>
          </p:cNvPr>
          <p:cNvSpPr txBox="1"/>
          <p:nvPr/>
        </p:nvSpPr>
        <p:spPr>
          <a:xfrm>
            <a:off x="11907" y="47074"/>
            <a:ext cx="12096749" cy="3785652"/>
          </a:xfrm>
          <a:prstGeom prst="rect">
            <a:avLst/>
          </a:prstGeom>
          <a:solidFill>
            <a:schemeClr val="bg1"/>
          </a:solidFill>
        </p:spPr>
        <p:txBody>
          <a:bodyPr wrap="square">
            <a:spAutoFit/>
          </a:bodyPr>
          <a:lstStyle/>
          <a:p>
            <a:pPr algn="just"/>
            <a:r>
              <a:rPr lang="ru-RU" sz="2000" b="1" i="0" dirty="0">
                <a:solidFill>
                  <a:srgbClr val="000000"/>
                </a:solidFill>
                <a:effectLst/>
                <a:latin typeface="Verdana" panose="020B0604030504040204" pitchFamily="34" charset="0"/>
              </a:rPr>
              <a:t>1)Глобальный экологический кризис, обусловленный вмешательством человека в природные процессы, представляет опасность для жизни на Земле. (2)Чтобы справиться с ним, нам необходимо осознать, что глобальная</a:t>
            </a:r>
          </a:p>
          <a:p>
            <a:pPr algn="just"/>
            <a:r>
              <a:rPr lang="ru-RU" sz="2000" b="1" i="0" dirty="0">
                <a:solidFill>
                  <a:srgbClr val="000000"/>
                </a:solidFill>
                <a:effectLst/>
                <a:latin typeface="Verdana" panose="020B0604030504040204" pitchFamily="34" charset="0"/>
              </a:rPr>
              <a:t>экологическая угроза исходит не от безымянного человечества вообще, а от каждого конкретного человека. (3)Мы нуждаемся в создании эффективного природоохранного законодательства, которое выступит гарантом светлого и зелёного будущего нашей планеты. (4)Ключевым элементом в борьбе с экологическим кризисом является также поиск грамотных и действенных научно-технических решений, так как развитие цивилизации неминуемо способствует загрязнению среды обитания. (5)У жителей Земли нет альтернативы: либо они справятся с загрязнением, либо загрязнение расправится с большей частью землян.</a:t>
            </a:r>
          </a:p>
        </p:txBody>
      </p:sp>
      <p:pic>
        <p:nvPicPr>
          <p:cNvPr id="5" name="Рисунок 4">
            <a:extLst>
              <a:ext uri="{FF2B5EF4-FFF2-40B4-BE49-F238E27FC236}">
                <a16:creationId xmlns:a16="http://schemas.microsoft.com/office/drawing/2014/main" id="{2C29AF64-36E2-4883-B675-B0FC2C08F94B}"/>
              </a:ext>
            </a:extLst>
          </p:cNvPr>
          <p:cNvPicPr>
            <a:picLocks noChangeAspect="1"/>
          </p:cNvPicPr>
          <p:nvPr/>
        </p:nvPicPr>
        <p:blipFill rotWithShape="1">
          <a:blip r:embed="rId3"/>
          <a:srcRect t="60417" r="45547" b="12500"/>
          <a:stretch/>
        </p:blipFill>
        <p:spPr>
          <a:xfrm>
            <a:off x="81407" y="161374"/>
            <a:ext cx="11957748" cy="3883469"/>
          </a:xfrm>
          <a:prstGeom prst="rect">
            <a:avLst/>
          </a:prstGeom>
        </p:spPr>
      </p:pic>
    </p:spTree>
    <p:extLst>
      <p:ext uri="{BB962C8B-B14F-4D97-AF65-F5344CB8AC3E}">
        <p14:creationId xmlns:p14="http://schemas.microsoft.com/office/powerpoint/2010/main" val="280691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2688848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3918008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3849375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3384676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2728286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1040493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1882236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341333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4655E7-2ACF-472B-8981-D6EC3C2D9F48}"/>
              </a:ext>
            </a:extLst>
          </p:cNvPr>
          <p:cNvSpPr txBox="1"/>
          <p:nvPr/>
        </p:nvSpPr>
        <p:spPr>
          <a:xfrm>
            <a:off x="1378743" y="2998113"/>
            <a:ext cx="10432257" cy="861774"/>
          </a:xfrm>
          <a:prstGeom prst="rect">
            <a:avLst/>
          </a:prstGeom>
          <a:noFill/>
        </p:spPr>
        <p:txBody>
          <a:bodyPr wrap="square">
            <a:spAutoFit/>
          </a:bodyPr>
          <a:lstStyle/>
          <a:p>
            <a:pPr algn="just"/>
            <a:r>
              <a:rPr lang="ru-RU" sz="16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600" b="1" i="0" dirty="0">
                <a:solidFill>
                  <a:srgbClr val="000000"/>
                </a:solidFill>
                <a:effectLst/>
                <a:highlight>
                  <a:srgbClr val="FFFF00"/>
                </a:highlight>
                <a:latin typeface="Verdana" panose="020B0604030504040204" pitchFamily="34" charset="0"/>
              </a:rPr>
              <a:t>грамматическая основа</a:t>
            </a:r>
            <a:r>
              <a:rPr lang="ru-RU" sz="16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p>
          <a:p>
            <a:pPr algn="just"/>
            <a:r>
              <a:rPr lang="ru-RU" sz="1600" b="0" i="0" dirty="0">
                <a:solidFill>
                  <a:srgbClr val="000000"/>
                </a:solidFill>
                <a:effectLst/>
                <a:highlight>
                  <a:srgbClr val="FFFF00"/>
                </a:highlight>
                <a:latin typeface="Verdana" panose="020B0604030504040204" pitchFamily="34" charset="0"/>
              </a:rPr>
              <a:t> </a:t>
            </a:r>
          </a:p>
        </p:txBody>
      </p:sp>
      <p:sp>
        <p:nvSpPr>
          <p:cNvPr id="8" name="TextBox 7">
            <a:extLst>
              <a:ext uri="{FF2B5EF4-FFF2-40B4-BE49-F238E27FC236}">
                <a16:creationId xmlns:a16="http://schemas.microsoft.com/office/drawing/2014/main" id="{20EC102A-4F4F-48A8-9F2E-17C1432631AA}"/>
              </a:ext>
            </a:extLst>
          </p:cNvPr>
          <p:cNvSpPr txBox="1"/>
          <p:nvPr/>
        </p:nvSpPr>
        <p:spPr>
          <a:xfrm>
            <a:off x="1602580" y="207913"/>
            <a:ext cx="9984581" cy="3046988"/>
          </a:xfrm>
          <a:prstGeom prst="rect">
            <a:avLst/>
          </a:prstGeom>
          <a:noFill/>
        </p:spPr>
        <p:txBody>
          <a:bodyPr wrap="square">
            <a:spAutoFit/>
          </a:bodyPr>
          <a:lstStyle/>
          <a:p>
            <a:pPr algn="just"/>
            <a:r>
              <a:rPr lang="ru-RU" sz="2400" b="1" i="0" dirty="0">
                <a:solidFill>
                  <a:srgbClr val="000000"/>
                </a:solidFill>
                <a:effectLst/>
                <a:latin typeface="Verdana" panose="020B0604030504040204" pitchFamily="34" charset="0"/>
              </a:rPr>
              <a:t>1)Закат тяжело пылает на кронах деревьев, золотит их старинной позолотой. (2)Последний луч солнца ещё касается их верхушек, а у подножия сосен уже темно и глухо. (3)Бесшумно летают и словно заглядывают в лицо летучие мыши. (4)На западе ещё тлеет зорька, в зарослях волчьих ягод кричит выпь. (5)Вот и озеро.</a:t>
            </a:r>
          </a:p>
          <a:p>
            <a:pPr algn="just"/>
            <a:r>
              <a:rPr lang="ru-RU" sz="2400" b="1" i="0" dirty="0">
                <a:solidFill>
                  <a:srgbClr val="000000"/>
                </a:solidFill>
                <a:effectLst/>
                <a:latin typeface="Verdana" panose="020B0604030504040204" pitchFamily="34" charset="0"/>
              </a:rPr>
              <a:t> </a:t>
            </a:r>
          </a:p>
        </p:txBody>
      </p:sp>
      <p:sp>
        <p:nvSpPr>
          <p:cNvPr id="10" name="TextBox 9">
            <a:extLst>
              <a:ext uri="{FF2B5EF4-FFF2-40B4-BE49-F238E27FC236}">
                <a16:creationId xmlns:a16="http://schemas.microsoft.com/office/drawing/2014/main" id="{C454EAF9-6175-4634-8024-6D43D7D2A1ED}"/>
              </a:ext>
            </a:extLst>
          </p:cNvPr>
          <p:cNvSpPr txBox="1"/>
          <p:nvPr/>
        </p:nvSpPr>
        <p:spPr>
          <a:xfrm>
            <a:off x="1637112" y="3254901"/>
            <a:ext cx="6988968" cy="2308324"/>
          </a:xfrm>
          <a:prstGeom prst="rect">
            <a:avLst/>
          </a:prstGeom>
          <a:noFill/>
        </p:spPr>
        <p:txBody>
          <a:bodyPr wrap="square">
            <a:spAutoFit/>
          </a:bodyPr>
          <a:lstStyle/>
          <a:p>
            <a:pPr algn="just"/>
            <a:r>
              <a:rPr lang="ru-RU" sz="2400" b="0" i="0" dirty="0">
                <a:solidFill>
                  <a:srgbClr val="000000"/>
                </a:solidFill>
                <a:effectLst/>
                <a:latin typeface="Verdana" panose="020B0604030504040204" pitchFamily="34" charset="0"/>
              </a:rPr>
              <a:t> </a:t>
            </a:r>
          </a:p>
          <a:p>
            <a:pPr algn="just"/>
            <a:r>
              <a:rPr lang="ru-RU" sz="2400" b="0" i="0" dirty="0">
                <a:solidFill>
                  <a:srgbClr val="000000"/>
                </a:solidFill>
                <a:effectLst/>
                <a:latin typeface="Verdana" panose="020B0604030504040204" pitchFamily="34" charset="0"/>
              </a:rPr>
              <a:t>1) Закат пылает, золотит (предложение 1)</a:t>
            </a:r>
          </a:p>
          <a:p>
            <a:pPr algn="just"/>
            <a:r>
              <a:rPr lang="ru-RU" sz="2400" b="0" i="0" dirty="0">
                <a:solidFill>
                  <a:srgbClr val="000000"/>
                </a:solidFill>
                <a:effectLst/>
                <a:latin typeface="Verdana" panose="020B0604030504040204" pitchFamily="34" charset="0"/>
              </a:rPr>
              <a:t>2) Луч солнца касается (предложение 2)</a:t>
            </a:r>
          </a:p>
          <a:p>
            <a:pPr algn="just"/>
            <a:r>
              <a:rPr lang="ru-RU" sz="2400" b="0" i="0" dirty="0">
                <a:solidFill>
                  <a:srgbClr val="000000"/>
                </a:solidFill>
                <a:effectLst/>
                <a:latin typeface="Verdana" panose="020B0604030504040204" pitchFamily="34" charset="0"/>
              </a:rPr>
              <a:t>3) Мыши заглядывают (предложение 3)</a:t>
            </a:r>
          </a:p>
          <a:p>
            <a:pPr algn="just"/>
            <a:r>
              <a:rPr lang="ru-RU" sz="2400" b="0" i="0" dirty="0">
                <a:solidFill>
                  <a:srgbClr val="000000"/>
                </a:solidFill>
                <a:effectLst/>
                <a:latin typeface="Verdana" panose="020B0604030504040204" pitchFamily="34" charset="0"/>
              </a:rPr>
              <a:t>4) Тлеет, кричит (предложение 4)</a:t>
            </a:r>
          </a:p>
          <a:p>
            <a:pPr algn="just"/>
            <a:r>
              <a:rPr lang="ru-RU" sz="2400" b="0" i="0" dirty="0">
                <a:solidFill>
                  <a:srgbClr val="000000"/>
                </a:solidFill>
                <a:effectLst/>
                <a:latin typeface="Verdana" panose="020B0604030504040204" pitchFamily="34" charset="0"/>
              </a:rPr>
              <a:t>5) Озеро (предложение 5)</a:t>
            </a:r>
          </a:p>
        </p:txBody>
      </p:sp>
      <p:sp>
        <p:nvSpPr>
          <p:cNvPr id="12" name="TextBox 11">
            <a:extLst>
              <a:ext uri="{FF2B5EF4-FFF2-40B4-BE49-F238E27FC236}">
                <a16:creationId xmlns:a16="http://schemas.microsoft.com/office/drawing/2014/main" id="{43BFAB53-53B4-4754-9347-B21F8DFE15A1}"/>
              </a:ext>
            </a:extLst>
          </p:cNvPr>
          <p:cNvSpPr txBox="1"/>
          <p:nvPr/>
        </p:nvSpPr>
        <p:spPr>
          <a:xfrm>
            <a:off x="8474868" y="4881786"/>
            <a:ext cx="6224586" cy="1077218"/>
          </a:xfrm>
          <a:prstGeom prst="rect">
            <a:avLst/>
          </a:prstGeom>
          <a:noFill/>
        </p:spPr>
        <p:txBody>
          <a:bodyPr wrap="square">
            <a:spAutoFit/>
          </a:bodyPr>
          <a:lstStyle/>
          <a:p>
            <a:br>
              <a:rPr lang="ru-RU" sz="3200" b="1" i="0" dirty="0">
                <a:solidFill>
                  <a:srgbClr val="000000"/>
                </a:solidFill>
                <a:effectLst/>
                <a:latin typeface="Verdana" panose="020B0604030504040204" pitchFamily="34" charset="0"/>
              </a:rPr>
            </a:br>
            <a:r>
              <a:rPr lang="ru-RU" sz="3200" b="1" i="0" dirty="0">
                <a:solidFill>
                  <a:srgbClr val="000000"/>
                </a:solidFill>
                <a:effectLst/>
                <a:latin typeface="Verdana" panose="020B0604030504040204" pitchFamily="34" charset="0"/>
              </a:rPr>
              <a:t>Ответ: 15</a:t>
            </a:r>
            <a:endParaRPr lang="ru-RU" sz="3200" b="1" dirty="0"/>
          </a:p>
        </p:txBody>
      </p:sp>
    </p:spTree>
    <p:extLst>
      <p:ext uri="{BB962C8B-B14F-4D97-AF65-F5344CB8AC3E}">
        <p14:creationId xmlns:p14="http://schemas.microsoft.com/office/powerpoint/2010/main" val="8067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3873148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1771591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4197536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1854991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3087516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3761603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4272001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2271288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4029655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5088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0"/>
            <a:ext cx="1237773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57DCC9-011E-4AEB-B444-A6ABEB826E04}"/>
              </a:ext>
            </a:extLst>
          </p:cNvPr>
          <p:cNvSpPr txBox="1"/>
          <p:nvPr/>
        </p:nvSpPr>
        <p:spPr>
          <a:xfrm>
            <a:off x="1457325" y="173920"/>
            <a:ext cx="10201275" cy="3323987"/>
          </a:xfrm>
          <a:prstGeom prst="rect">
            <a:avLst/>
          </a:prstGeom>
          <a:noFill/>
        </p:spPr>
        <p:txBody>
          <a:bodyPr wrap="square">
            <a:spAutoFit/>
          </a:bodyPr>
          <a:lstStyle/>
          <a:p>
            <a:pPr algn="just"/>
            <a:r>
              <a:rPr lang="ru-RU" sz="2400" b="0" i="0">
                <a:solidFill>
                  <a:srgbClr val="000000"/>
                </a:solidFill>
                <a:effectLst/>
                <a:latin typeface="Verdana" panose="020B0604030504040204" pitchFamily="34" charset="0"/>
              </a:rPr>
              <a:t>(1)Часами он бродил после бури по берегу и спасал, кого ещё можно спасти. (2)Он радовался, видя, как рыба, брошенная в воду, уплывала, весело махнув хвостом. (3)Он радовался каждый раз, когда полууснувшие рыбы, плававшие в воде боком или брюшком, в конце концов оживали. (4)Подбирая на берегу большую рыбу, Ихтиандр нёс её к воде. (5)Рыба трепетала в его руках, а он смеялся и уговаривал её не биться и потерпеть ещё немного.</a:t>
            </a:r>
            <a:endParaRPr lang="ru-RU" sz="1800" b="0" i="0">
              <a:solidFill>
                <a:srgbClr val="000000"/>
              </a:solidFill>
              <a:effectLst/>
              <a:latin typeface="Verdana" panose="020B0604030504040204" pitchFamily="34" charset="0"/>
            </a:endParaRPr>
          </a:p>
          <a:p>
            <a:pPr algn="just"/>
            <a:endParaRPr lang="ru-RU" b="0" i="0" dirty="0">
              <a:solidFill>
                <a:srgbClr val="000000"/>
              </a:solidFill>
              <a:effectLst/>
              <a:latin typeface="Verdana" panose="020B0604030504040204" pitchFamily="34" charset="0"/>
            </a:endParaRPr>
          </a:p>
        </p:txBody>
      </p:sp>
      <p:sp>
        <p:nvSpPr>
          <p:cNvPr id="6" name="TextBox 5">
            <a:extLst>
              <a:ext uri="{FF2B5EF4-FFF2-40B4-BE49-F238E27FC236}">
                <a16:creationId xmlns:a16="http://schemas.microsoft.com/office/drawing/2014/main" id="{D4F559FF-E238-4DA4-800D-2910D1C99B70}"/>
              </a:ext>
            </a:extLst>
          </p:cNvPr>
          <p:cNvSpPr txBox="1"/>
          <p:nvPr/>
        </p:nvSpPr>
        <p:spPr>
          <a:xfrm>
            <a:off x="1057275" y="3133636"/>
            <a:ext cx="10601326" cy="584775"/>
          </a:xfrm>
          <a:prstGeom prst="rect">
            <a:avLst/>
          </a:prstGeom>
          <a:noFill/>
        </p:spPr>
        <p:txBody>
          <a:bodyPr wrap="square">
            <a:spAutoFit/>
          </a:bodyPr>
          <a:lstStyle/>
          <a:p>
            <a:pPr algn="just"/>
            <a:r>
              <a:rPr lang="ru-RU" sz="16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600" b="1" i="0" dirty="0">
                <a:solidFill>
                  <a:srgbClr val="000000"/>
                </a:solidFill>
                <a:effectLst/>
                <a:highlight>
                  <a:srgbClr val="FFFF00"/>
                </a:highlight>
                <a:latin typeface="Verdana" panose="020B0604030504040204" pitchFamily="34" charset="0"/>
              </a:rPr>
              <a:t>грамматическая основа</a:t>
            </a:r>
            <a:r>
              <a:rPr lang="ru-RU" sz="16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p>
        </p:txBody>
      </p:sp>
      <p:sp>
        <p:nvSpPr>
          <p:cNvPr id="8" name="TextBox 7">
            <a:extLst>
              <a:ext uri="{FF2B5EF4-FFF2-40B4-BE49-F238E27FC236}">
                <a16:creationId xmlns:a16="http://schemas.microsoft.com/office/drawing/2014/main" id="{4BFB81DA-E7B2-4B4F-B6D6-32E9958D7B6D}"/>
              </a:ext>
            </a:extLst>
          </p:cNvPr>
          <p:cNvSpPr txBox="1"/>
          <p:nvPr/>
        </p:nvSpPr>
        <p:spPr>
          <a:xfrm>
            <a:off x="1457325" y="3750647"/>
            <a:ext cx="6777037" cy="2308324"/>
          </a:xfrm>
          <a:prstGeom prst="rect">
            <a:avLst/>
          </a:prstGeom>
          <a:noFill/>
        </p:spPr>
        <p:txBody>
          <a:bodyPr wrap="square">
            <a:spAutoFit/>
          </a:bodyPr>
          <a:lstStyle/>
          <a:p>
            <a:pPr algn="just"/>
            <a:r>
              <a:rPr lang="ru-RU" sz="2400" b="1" i="0" dirty="0">
                <a:solidFill>
                  <a:srgbClr val="000000"/>
                </a:solidFill>
                <a:effectLst/>
                <a:latin typeface="Verdana" panose="020B0604030504040204" pitchFamily="34" charset="0"/>
              </a:rPr>
              <a:t>1) Он бродил (предложение 1)</a:t>
            </a:r>
          </a:p>
          <a:p>
            <a:pPr algn="just"/>
            <a:r>
              <a:rPr lang="ru-RU" sz="2400" b="1" i="0" dirty="0">
                <a:solidFill>
                  <a:srgbClr val="000000"/>
                </a:solidFill>
                <a:effectLst/>
                <a:latin typeface="Verdana" panose="020B0604030504040204" pitchFamily="34" charset="0"/>
              </a:rPr>
              <a:t>2) Рыба уплывала (предложение 2)</a:t>
            </a:r>
          </a:p>
          <a:p>
            <a:pPr algn="just"/>
            <a:r>
              <a:rPr lang="ru-RU" sz="2400" b="1" i="0" dirty="0">
                <a:solidFill>
                  <a:srgbClr val="000000"/>
                </a:solidFill>
                <a:effectLst/>
                <a:latin typeface="Verdana" panose="020B0604030504040204" pitchFamily="34" charset="0"/>
              </a:rPr>
              <a:t>3) Он радовался (предложение 3)</a:t>
            </a:r>
          </a:p>
          <a:p>
            <a:pPr algn="just"/>
            <a:r>
              <a:rPr lang="ru-RU" sz="2400" b="1" i="0" dirty="0">
                <a:solidFill>
                  <a:srgbClr val="000000"/>
                </a:solidFill>
                <a:effectLst/>
                <a:latin typeface="Verdana" panose="020B0604030504040204" pitchFamily="34" charset="0"/>
              </a:rPr>
              <a:t>4) </a:t>
            </a:r>
            <a:r>
              <a:rPr lang="ru-RU" sz="2400" b="1" i="0" dirty="0" err="1">
                <a:solidFill>
                  <a:srgbClr val="000000"/>
                </a:solidFill>
                <a:effectLst/>
                <a:latin typeface="Verdana" panose="020B0604030504040204" pitchFamily="34" charset="0"/>
              </a:rPr>
              <a:t>Ихтиандр</a:t>
            </a:r>
            <a:r>
              <a:rPr lang="ru-RU" sz="2400" b="1" i="0" dirty="0">
                <a:solidFill>
                  <a:srgbClr val="000000"/>
                </a:solidFill>
                <a:effectLst/>
                <a:latin typeface="Verdana" panose="020B0604030504040204" pitchFamily="34" charset="0"/>
              </a:rPr>
              <a:t> нес её (предложение 4)</a:t>
            </a:r>
          </a:p>
          <a:p>
            <a:pPr algn="just"/>
            <a:r>
              <a:rPr lang="ru-RU" sz="2400" b="1" i="0" dirty="0">
                <a:solidFill>
                  <a:srgbClr val="000000"/>
                </a:solidFill>
                <a:effectLst/>
                <a:latin typeface="Verdana" panose="020B0604030504040204" pitchFamily="34" charset="0"/>
              </a:rPr>
              <a:t>5) Он уговаривал не биться и потерпеть (предложение 5)</a:t>
            </a:r>
          </a:p>
        </p:txBody>
      </p:sp>
      <p:sp>
        <p:nvSpPr>
          <p:cNvPr id="10" name="TextBox 9">
            <a:extLst>
              <a:ext uri="{FF2B5EF4-FFF2-40B4-BE49-F238E27FC236}">
                <a16:creationId xmlns:a16="http://schemas.microsoft.com/office/drawing/2014/main" id="{FB486E13-CFE6-4F7E-AD0E-C84930B7E364}"/>
              </a:ext>
            </a:extLst>
          </p:cNvPr>
          <p:cNvSpPr txBox="1"/>
          <p:nvPr/>
        </p:nvSpPr>
        <p:spPr>
          <a:xfrm>
            <a:off x="9222582" y="4421370"/>
            <a:ext cx="6310312" cy="646331"/>
          </a:xfrm>
          <a:prstGeom prst="rect">
            <a:avLst/>
          </a:prstGeom>
          <a:noFill/>
        </p:spPr>
        <p:txBody>
          <a:bodyPr wrap="square">
            <a:spAutoFit/>
          </a:bodyPr>
          <a:lstStyle/>
          <a:p>
            <a:pPr algn="just"/>
            <a:r>
              <a:rPr lang="ru-RU" b="0" i="0" dirty="0">
                <a:solidFill>
                  <a:srgbClr val="000000"/>
                </a:solidFill>
                <a:effectLst/>
                <a:latin typeface="Verdana" panose="020B0604030504040204" pitchFamily="34" charset="0"/>
              </a:rPr>
              <a:t> </a:t>
            </a:r>
          </a:p>
          <a:p>
            <a:pPr algn="just"/>
            <a:r>
              <a:rPr lang="ru-RU" b="0" i="0" dirty="0">
                <a:solidFill>
                  <a:srgbClr val="000000"/>
                </a:solidFill>
                <a:effectLst/>
                <a:latin typeface="Verdana" panose="020B0604030504040204" pitchFamily="34" charset="0"/>
              </a:rPr>
              <a:t>Ответ: 23</a:t>
            </a:r>
          </a:p>
        </p:txBody>
      </p:sp>
    </p:spTree>
    <p:extLst>
      <p:ext uri="{BB962C8B-B14F-4D97-AF65-F5344CB8AC3E}">
        <p14:creationId xmlns:p14="http://schemas.microsoft.com/office/powerpoint/2010/main" val="298548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1855052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1113708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6E52D4-0959-46E6-8B67-65D3DDE53054}"/>
              </a:ext>
            </a:extLst>
          </p:cNvPr>
          <p:cNvSpPr txBox="1"/>
          <p:nvPr/>
        </p:nvSpPr>
        <p:spPr>
          <a:xfrm>
            <a:off x="590551" y="2782669"/>
            <a:ext cx="11615737" cy="646331"/>
          </a:xfrm>
          <a:prstGeom prst="rect">
            <a:avLst/>
          </a:prstGeom>
          <a:noFill/>
        </p:spPr>
        <p:txBody>
          <a:bodyPr wrap="square">
            <a:spAutoFit/>
          </a:bodyPr>
          <a:lstStyle/>
          <a:p>
            <a:r>
              <a:rPr lang="ru-RU" sz="18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800" b="1" i="0" dirty="0">
                <a:solidFill>
                  <a:srgbClr val="000000"/>
                </a:solidFill>
                <a:effectLst/>
                <a:highlight>
                  <a:srgbClr val="FFFF00"/>
                </a:highlight>
                <a:latin typeface="Verdana" panose="020B0604030504040204" pitchFamily="34" charset="0"/>
              </a:rPr>
              <a:t>грамматическая основа</a:t>
            </a:r>
            <a:r>
              <a:rPr lang="ru-RU" sz="18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endParaRPr lang="ru-RU" dirty="0"/>
          </a:p>
        </p:txBody>
      </p:sp>
    </p:spTree>
    <p:extLst>
      <p:ext uri="{BB962C8B-B14F-4D97-AF65-F5344CB8AC3E}">
        <p14:creationId xmlns:p14="http://schemas.microsoft.com/office/powerpoint/2010/main" val="487192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 y="-2977"/>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2F2C3E-7B84-4FF5-8C64-7038A569CDFC}"/>
              </a:ext>
            </a:extLst>
          </p:cNvPr>
          <p:cNvSpPr txBox="1"/>
          <p:nvPr/>
        </p:nvSpPr>
        <p:spPr>
          <a:xfrm>
            <a:off x="1190624" y="3564524"/>
            <a:ext cx="10601326" cy="584775"/>
          </a:xfrm>
          <a:prstGeom prst="rect">
            <a:avLst/>
          </a:prstGeom>
          <a:noFill/>
        </p:spPr>
        <p:txBody>
          <a:bodyPr wrap="square">
            <a:spAutoFit/>
          </a:bodyPr>
          <a:lstStyle/>
          <a:p>
            <a:pPr algn="just"/>
            <a:r>
              <a:rPr lang="ru-RU" sz="16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600" b="1" i="0" dirty="0">
                <a:solidFill>
                  <a:srgbClr val="000000"/>
                </a:solidFill>
                <a:effectLst/>
                <a:highlight>
                  <a:srgbClr val="FFFF00"/>
                </a:highlight>
                <a:latin typeface="Verdana" panose="020B0604030504040204" pitchFamily="34" charset="0"/>
              </a:rPr>
              <a:t>грамматическая основа</a:t>
            </a:r>
            <a:r>
              <a:rPr lang="ru-RU" sz="16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p>
        </p:txBody>
      </p:sp>
      <p:sp>
        <p:nvSpPr>
          <p:cNvPr id="6" name="TextBox 5">
            <a:extLst>
              <a:ext uri="{FF2B5EF4-FFF2-40B4-BE49-F238E27FC236}">
                <a16:creationId xmlns:a16="http://schemas.microsoft.com/office/drawing/2014/main" id="{F7BBE7D9-CA6F-4FC6-99BB-E6C72077DDCC}"/>
              </a:ext>
            </a:extLst>
          </p:cNvPr>
          <p:cNvSpPr txBox="1"/>
          <p:nvPr/>
        </p:nvSpPr>
        <p:spPr>
          <a:xfrm>
            <a:off x="1988344" y="3976211"/>
            <a:ext cx="7117556" cy="1938992"/>
          </a:xfrm>
          <a:prstGeom prst="rect">
            <a:avLst/>
          </a:prstGeom>
          <a:noFill/>
        </p:spPr>
        <p:txBody>
          <a:bodyPr wrap="square">
            <a:spAutoFit/>
          </a:bodyPr>
          <a:lstStyle/>
          <a:p>
            <a:pPr algn="just"/>
            <a:r>
              <a:rPr lang="ru-RU" sz="2400" b="1" i="0" dirty="0">
                <a:solidFill>
                  <a:srgbClr val="000000"/>
                </a:solidFill>
                <a:effectLst/>
                <a:latin typeface="Verdana" panose="020B0604030504040204" pitchFamily="34" charset="0"/>
              </a:rPr>
              <a:t>1) Снег захрустел (предложение 1)</a:t>
            </a:r>
          </a:p>
          <a:p>
            <a:pPr algn="just"/>
            <a:r>
              <a:rPr lang="ru-RU" sz="2400" b="1" i="0" dirty="0">
                <a:solidFill>
                  <a:srgbClr val="000000"/>
                </a:solidFill>
                <a:effectLst/>
                <a:latin typeface="Verdana" panose="020B0604030504040204" pitchFamily="34" charset="0"/>
              </a:rPr>
              <a:t>2) Это пробираются (предложение 2)</a:t>
            </a:r>
          </a:p>
          <a:p>
            <a:pPr algn="just"/>
            <a:r>
              <a:rPr lang="ru-RU" sz="2400" b="1" i="0" dirty="0">
                <a:solidFill>
                  <a:srgbClr val="000000"/>
                </a:solidFill>
                <a:effectLst/>
                <a:latin typeface="Verdana" panose="020B0604030504040204" pitchFamily="34" charset="0"/>
              </a:rPr>
              <a:t>3) Им приходится (предложение 3)</a:t>
            </a:r>
          </a:p>
          <a:p>
            <a:pPr algn="just"/>
            <a:r>
              <a:rPr lang="ru-RU" sz="2400" b="1" i="0" dirty="0">
                <a:solidFill>
                  <a:srgbClr val="000000"/>
                </a:solidFill>
                <a:effectLst/>
                <a:latin typeface="Verdana" panose="020B0604030504040204" pitchFamily="34" charset="0"/>
              </a:rPr>
              <a:t>4) Трудно (предложение 4)</a:t>
            </a:r>
          </a:p>
          <a:p>
            <a:pPr algn="just"/>
            <a:r>
              <a:rPr lang="ru-RU" sz="2400" b="1" i="0" dirty="0">
                <a:solidFill>
                  <a:srgbClr val="000000"/>
                </a:solidFill>
                <a:effectLst/>
                <a:latin typeface="Verdana" panose="020B0604030504040204" pitchFamily="34" charset="0"/>
              </a:rPr>
              <a:t>5) Весна (предложение 5)</a:t>
            </a:r>
          </a:p>
        </p:txBody>
      </p:sp>
      <p:sp>
        <p:nvSpPr>
          <p:cNvPr id="8" name="TextBox 7">
            <a:extLst>
              <a:ext uri="{FF2B5EF4-FFF2-40B4-BE49-F238E27FC236}">
                <a16:creationId xmlns:a16="http://schemas.microsoft.com/office/drawing/2014/main" id="{C68CF1F2-F2EF-490E-AEDE-0DE7D42A0018}"/>
              </a:ext>
            </a:extLst>
          </p:cNvPr>
          <p:cNvSpPr txBox="1"/>
          <p:nvPr/>
        </p:nvSpPr>
        <p:spPr>
          <a:xfrm>
            <a:off x="1704975" y="178981"/>
            <a:ext cx="10086975" cy="3970318"/>
          </a:xfrm>
          <a:prstGeom prst="rect">
            <a:avLst/>
          </a:prstGeom>
          <a:noFill/>
        </p:spPr>
        <p:txBody>
          <a:bodyPr wrap="square">
            <a:spAutoFit/>
          </a:bodyPr>
          <a:lstStyle/>
          <a:p>
            <a:pPr algn="just"/>
            <a:r>
              <a:rPr lang="ru-RU" sz="2800" b="1" i="0" dirty="0">
                <a:solidFill>
                  <a:srgbClr val="000000"/>
                </a:solidFill>
                <a:effectLst/>
                <a:latin typeface="Verdana" panose="020B0604030504040204" pitchFamily="34" charset="0"/>
              </a:rPr>
              <a:t>(1) Вот зазвенел сушняк, захрустел снег.                               (2)Это через сугробы по лунной дорожке пробираются дымчато-серые лоси. (3)В поисках пищи приходится шагать им по глубокому снегу в юго-восточном направлении. (4)Трудно искать пищу зимой!</a:t>
            </a:r>
          </a:p>
          <a:p>
            <a:pPr algn="just"/>
            <a:r>
              <a:rPr lang="ru-RU" sz="2800" b="1" i="0" dirty="0">
                <a:solidFill>
                  <a:srgbClr val="000000"/>
                </a:solidFill>
                <a:effectLst/>
                <a:latin typeface="Verdana" panose="020B0604030504040204" pitchFamily="34" charset="0"/>
              </a:rPr>
              <a:t>(5)Весна, но золотисто-красное солнышко придет в тайгу только в апреле.</a:t>
            </a:r>
          </a:p>
          <a:p>
            <a:pPr algn="just"/>
            <a:r>
              <a:rPr lang="ru-RU" sz="2800" b="1" i="0" dirty="0">
                <a:solidFill>
                  <a:srgbClr val="000000"/>
                </a:solidFill>
                <a:effectLst/>
                <a:latin typeface="Verdana" panose="020B0604030504040204" pitchFamily="34" charset="0"/>
              </a:rPr>
              <a:t> </a:t>
            </a:r>
          </a:p>
        </p:txBody>
      </p:sp>
      <p:sp>
        <p:nvSpPr>
          <p:cNvPr id="10" name="TextBox 9">
            <a:extLst>
              <a:ext uri="{FF2B5EF4-FFF2-40B4-BE49-F238E27FC236}">
                <a16:creationId xmlns:a16="http://schemas.microsoft.com/office/drawing/2014/main" id="{A2E09260-D3C2-424D-B75B-AF503ECB7D29}"/>
              </a:ext>
            </a:extLst>
          </p:cNvPr>
          <p:cNvSpPr txBox="1"/>
          <p:nvPr/>
        </p:nvSpPr>
        <p:spPr>
          <a:xfrm>
            <a:off x="9491663" y="4864551"/>
            <a:ext cx="6219824" cy="369332"/>
          </a:xfrm>
          <a:prstGeom prst="rect">
            <a:avLst/>
          </a:prstGeom>
          <a:noFill/>
        </p:spPr>
        <p:txBody>
          <a:bodyPr wrap="square">
            <a:spAutoFit/>
          </a:bodyPr>
          <a:lstStyle/>
          <a:p>
            <a:r>
              <a:rPr lang="ru-RU" b="0" i="0" dirty="0">
                <a:solidFill>
                  <a:srgbClr val="000000"/>
                </a:solidFill>
                <a:effectLst/>
                <a:latin typeface="Verdana" panose="020B0604030504040204" pitchFamily="34" charset="0"/>
              </a:rPr>
              <a:t>Ответ: 15.</a:t>
            </a:r>
            <a:endParaRPr lang="ru-RU" dirty="0"/>
          </a:p>
        </p:txBody>
      </p:sp>
    </p:spTree>
    <p:extLst>
      <p:ext uri="{BB962C8B-B14F-4D97-AF65-F5344CB8AC3E}">
        <p14:creationId xmlns:p14="http://schemas.microsoft.com/office/powerpoint/2010/main" val="386023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2F2C3E-7B84-4FF5-8C64-7038A569CDFC}"/>
              </a:ext>
            </a:extLst>
          </p:cNvPr>
          <p:cNvSpPr txBox="1"/>
          <p:nvPr/>
        </p:nvSpPr>
        <p:spPr>
          <a:xfrm>
            <a:off x="1057275" y="3133636"/>
            <a:ext cx="10601326" cy="584775"/>
          </a:xfrm>
          <a:prstGeom prst="rect">
            <a:avLst/>
          </a:prstGeom>
          <a:noFill/>
        </p:spPr>
        <p:txBody>
          <a:bodyPr wrap="square">
            <a:spAutoFit/>
          </a:bodyPr>
          <a:lstStyle/>
          <a:p>
            <a:pPr algn="just"/>
            <a:r>
              <a:rPr lang="ru-RU" sz="16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600" b="1" i="0" dirty="0">
                <a:solidFill>
                  <a:srgbClr val="000000"/>
                </a:solidFill>
                <a:effectLst/>
                <a:highlight>
                  <a:srgbClr val="FFFF00"/>
                </a:highlight>
                <a:latin typeface="Verdana" panose="020B0604030504040204" pitchFamily="34" charset="0"/>
              </a:rPr>
              <a:t>грамматическая основа</a:t>
            </a:r>
            <a:r>
              <a:rPr lang="ru-RU" sz="16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p>
        </p:txBody>
      </p:sp>
      <p:sp>
        <p:nvSpPr>
          <p:cNvPr id="5" name="TextBox 4">
            <a:extLst>
              <a:ext uri="{FF2B5EF4-FFF2-40B4-BE49-F238E27FC236}">
                <a16:creationId xmlns:a16="http://schemas.microsoft.com/office/drawing/2014/main" id="{E0671FF5-7755-4819-A6A2-3E9C8CE5BB4A}"/>
              </a:ext>
            </a:extLst>
          </p:cNvPr>
          <p:cNvSpPr txBox="1"/>
          <p:nvPr/>
        </p:nvSpPr>
        <p:spPr>
          <a:xfrm>
            <a:off x="1628775" y="144066"/>
            <a:ext cx="10315575" cy="2862322"/>
          </a:xfrm>
          <a:prstGeom prst="rect">
            <a:avLst/>
          </a:prstGeom>
          <a:noFill/>
        </p:spPr>
        <p:txBody>
          <a:bodyPr wrap="square">
            <a:spAutoFit/>
          </a:bodyPr>
          <a:lstStyle/>
          <a:p>
            <a:r>
              <a:rPr lang="ru-RU" sz="2000" b="1" i="0" dirty="0">
                <a:solidFill>
                  <a:srgbClr val="000000"/>
                </a:solidFill>
                <a:effectLst/>
                <a:latin typeface="Verdana" panose="020B0604030504040204" pitchFamily="34" charset="0"/>
              </a:rPr>
              <a:t>(1) Заметив, что пароход не остановился, а продолжает прежний курс, матрос немного успокоился и пришёл в себя. (2)Прежде всего он поспешил скинуть робу, мешавшую плыть. (3)Перевернувшись несколько раз и отплёвываясь от солоновато-горькой волны, матрос в три приёма стянул тяжёлый от воды пиджак. (4)Пиджак, раскинув рукава, плыл некоторое время за матросом, не желая расстаться с хозяином и норовя обвиться вокруг его ног. (5) Вдруг он услышал нежный всплеск вёсел и немного погодя увидел почти чёрный силуэт шаланды.</a:t>
            </a:r>
            <a:endParaRPr lang="ru-RU" sz="2000" b="1" dirty="0"/>
          </a:p>
        </p:txBody>
      </p:sp>
      <p:sp>
        <p:nvSpPr>
          <p:cNvPr id="7" name="TextBox 6">
            <a:extLst>
              <a:ext uri="{FF2B5EF4-FFF2-40B4-BE49-F238E27FC236}">
                <a16:creationId xmlns:a16="http://schemas.microsoft.com/office/drawing/2014/main" id="{1188DB30-29E6-44C7-A35C-8CD2DFA82A53}"/>
              </a:ext>
            </a:extLst>
          </p:cNvPr>
          <p:cNvSpPr txBox="1"/>
          <p:nvPr/>
        </p:nvSpPr>
        <p:spPr>
          <a:xfrm>
            <a:off x="1628774" y="3919061"/>
            <a:ext cx="7686675" cy="1938992"/>
          </a:xfrm>
          <a:prstGeom prst="rect">
            <a:avLst/>
          </a:prstGeom>
          <a:noFill/>
        </p:spPr>
        <p:txBody>
          <a:bodyPr wrap="square">
            <a:spAutoFit/>
          </a:bodyPr>
          <a:lstStyle/>
          <a:p>
            <a:pPr algn="just"/>
            <a:r>
              <a:rPr lang="ru-RU" sz="2400" b="0" i="0" dirty="0">
                <a:solidFill>
                  <a:srgbClr val="000000"/>
                </a:solidFill>
                <a:effectLst/>
                <a:latin typeface="Verdana" panose="020B0604030504040204" pitchFamily="34" charset="0"/>
              </a:rPr>
              <a:t>1) Матрос пришёл (предложение 1)</a:t>
            </a:r>
          </a:p>
          <a:p>
            <a:pPr algn="just"/>
            <a:r>
              <a:rPr lang="ru-RU" sz="2400" b="0" i="0" dirty="0">
                <a:solidFill>
                  <a:srgbClr val="000000"/>
                </a:solidFill>
                <a:effectLst/>
                <a:latin typeface="Verdana" panose="020B0604030504040204" pitchFamily="34" charset="0"/>
              </a:rPr>
              <a:t>2) Он поспешил скинуть (предложение 2)</a:t>
            </a:r>
          </a:p>
          <a:p>
            <a:pPr algn="just"/>
            <a:r>
              <a:rPr lang="ru-RU" sz="2400" b="0" i="0" dirty="0">
                <a:solidFill>
                  <a:srgbClr val="000000"/>
                </a:solidFill>
                <a:effectLst/>
                <a:latin typeface="Verdana" panose="020B0604030504040204" pitchFamily="34" charset="0"/>
              </a:rPr>
              <a:t>3) Стянул в три приема (предложение 3)</a:t>
            </a:r>
          </a:p>
          <a:p>
            <a:pPr algn="just"/>
            <a:r>
              <a:rPr lang="ru-RU" sz="2400" b="0" i="0" dirty="0">
                <a:solidFill>
                  <a:srgbClr val="000000"/>
                </a:solidFill>
                <a:effectLst/>
                <a:latin typeface="Verdana" panose="020B0604030504040204" pitchFamily="34" charset="0"/>
              </a:rPr>
              <a:t>4) Пиджак плыл (предложение 4)</a:t>
            </a:r>
          </a:p>
          <a:p>
            <a:pPr algn="just"/>
            <a:r>
              <a:rPr lang="ru-RU" sz="2400" b="0" i="0" dirty="0">
                <a:solidFill>
                  <a:srgbClr val="000000"/>
                </a:solidFill>
                <a:effectLst/>
                <a:latin typeface="Verdana" panose="020B0604030504040204" pitchFamily="34" charset="0"/>
              </a:rPr>
              <a:t>5) Он услышал (предложение 5)</a:t>
            </a:r>
          </a:p>
        </p:txBody>
      </p:sp>
      <p:sp>
        <p:nvSpPr>
          <p:cNvPr id="9" name="TextBox 8">
            <a:extLst>
              <a:ext uri="{FF2B5EF4-FFF2-40B4-BE49-F238E27FC236}">
                <a16:creationId xmlns:a16="http://schemas.microsoft.com/office/drawing/2014/main" id="{0A33A6E8-8595-4978-985C-CCE523ECCC1C}"/>
              </a:ext>
            </a:extLst>
          </p:cNvPr>
          <p:cNvSpPr txBox="1"/>
          <p:nvPr/>
        </p:nvSpPr>
        <p:spPr>
          <a:xfrm>
            <a:off x="9444038" y="4634984"/>
            <a:ext cx="6219824" cy="369332"/>
          </a:xfrm>
          <a:prstGeom prst="rect">
            <a:avLst/>
          </a:prstGeom>
          <a:noFill/>
        </p:spPr>
        <p:txBody>
          <a:bodyPr wrap="square">
            <a:spAutoFit/>
          </a:bodyPr>
          <a:lstStyle/>
          <a:p>
            <a:r>
              <a:rPr lang="ru-RU" b="0" i="0" dirty="0">
                <a:solidFill>
                  <a:srgbClr val="000000"/>
                </a:solidFill>
                <a:effectLst/>
                <a:latin typeface="Verdana" panose="020B0604030504040204" pitchFamily="34" charset="0"/>
              </a:rPr>
              <a:t>Ответ: 24</a:t>
            </a:r>
            <a:endParaRPr lang="ru-RU" dirty="0"/>
          </a:p>
        </p:txBody>
      </p:sp>
    </p:spTree>
    <p:extLst>
      <p:ext uri="{BB962C8B-B14F-4D97-AF65-F5344CB8AC3E}">
        <p14:creationId xmlns:p14="http://schemas.microsoft.com/office/powerpoint/2010/main" val="370805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2F2C3E-7B84-4FF5-8C64-7038A569CDFC}"/>
              </a:ext>
            </a:extLst>
          </p:cNvPr>
          <p:cNvSpPr txBox="1"/>
          <p:nvPr/>
        </p:nvSpPr>
        <p:spPr>
          <a:xfrm>
            <a:off x="1057275" y="3133636"/>
            <a:ext cx="10601326" cy="584775"/>
          </a:xfrm>
          <a:prstGeom prst="rect">
            <a:avLst/>
          </a:prstGeom>
          <a:noFill/>
        </p:spPr>
        <p:txBody>
          <a:bodyPr wrap="square">
            <a:spAutoFit/>
          </a:bodyPr>
          <a:lstStyle/>
          <a:p>
            <a:pPr algn="just"/>
            <a:r>
              <a:rPr lang="ru-RU" sz="16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600" b="1" i="0" dirty="0">
                <a:solidFill>
                  <a:srgbClr val="000000"/>
                </a:solidFill>
                <a:effectLst/>
                <a:highlight>
                  <a:srgbClr val="FFFF00"/>
                </a:highlight>
                <a:latin typeface="Verdana" panose="020B0604030504040204" pitchFamily="34" charset="0"/>
              </a:rPr>
              <a:t>грамматическая основа</a:t>
            </a:r>
            <a:r>
              <a:rPr lang="ru-RU" sz="16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p>
        </p:txBody>
      </p:sp>
      <p:sp>
        <p:nvSpPr>
          <p:cNvPr id="5" name="TextBox 4">
            <a:extLst>
              <a:ext uri="{FF2B5EF4-FFF2-40B4-BE49-F238E27FC236}">
                <a16:creationId xmlns:a16="http://schemas.microsoft.com/office/drawing/2014/main" id="{2777D246-5F33-4106-A083-5EFBB35FD6C0}"/>
              </a:ext>
            </a:extLst>
          </p:cNvPr>
          <p:cNvSpPr txBox="1"/>
          <p:nvPr/>
        </p:nvSpPr>
        <p:spPr>
          <a:xfrm>
            <a:off x="1762126" y="286702"/>
            <a:ext cx="10125074" cy="2862322"/>
          </a:xfrm>
          <a:prstGeom prst="rect">
            <a:avLst/>
          </a:prstGeom>
          <a:noFill/>
        </p:spPr>
        <p:txBody>
          <a:bodyPr wrap="square">
            <a:spAutoFit/>
          </a:bodyPr>
          <a:lstStyle/>
          <a:p>
            <a:pPr algn="just"/>
            <a:r>
              <a:rPr lang="ru-RU" sz="2000" b="1" i="0" dirty="0">
                <a:solidFill>
                  <a:srgbClr val="000000"/>
                </a:solidFill>
                <a:effectLst/>
                <a:latin typeface="Verdana" panose="020B0604030504040204" pitchFamily="34" charset="0"/>
              </a:rPr>
              <a:t>(1) В нашей стране встречаются разные виды рябины, и обитает она во всех зонах.</a:t>
            </a:r>
          </a:p>
          <a:p>
            <a:pPr algn="just"/>
            <a:r>
              <a:rPr lang="ru-RU" sz="2000" b="1" i="0" dirty="0">
                <a:solidFill>
                  <a:srgbClr val="000000"/>
                </a:solidFill>
                <a:effectLst/>
                <a:latin typeface="Verdana" panose="020B0604030504040204" pitchFamily="34" charset="0"/>
              </a:rPr>
              <a:t>(2)Особенно удивительна рябина домашняя, которая растёт в Крыму. (3)Листья у неё похожи на листья обыкновенной рябины, плоды же по форме и величине вполне сравнимы с плодами дикой груши или яблони. (4)Созревая в октябре, они обретают зеленую окраску, а потом буреют. (5)По сахаристости они приближаются к плодам дикого винограда.</a:t>
            </a:r>
          </a:p>
          <a:p>
            <a:pPr algn="just"/>
            <a:r>
              <a:rPr lang="ru-RU" sz="2000" b="1" i="0" dirty="0">
                <a:solidFill>
                  <a:srgbClr val="000000"/>
                </a:solidFill>
                <a:effectLst/>
                <a:latin typeface="Verdana" panose="020B0604030504040204" pitchFamily="34" charset="0"/>
              </a:rPr>
              <a:t> </a:t>
            </a:r>
          </a:p>
        </p:txBody>
      </p:sp>
      <p:sp>
        <p:nvSpPr>
          <p:cNvPr id="9" name="TextBox 8">
            <a:extLst>
              <a:ext uri="{FF2B5EF4-FFF2-40B4-BE49-F238E27FC236}">
                <a16:creationId xmlns:a16="http://schemas.microsoft.com/office/drawing/2014/main" id="{C49CA833-0CDE-46D5-BF63-CFE08E02BA00}"/>
              </a:ext>
            </a:extLst>
          </p:cNvPr>
          <p:cNvSpPr txBox="1"/>
          <p:nvPr/>
        </p:nvSpPr>
        <p:spPr>
          <a:xfrm>
            <a:off x="1833562" y="3749322"/>
            <a:ext cx="7824787" cy="1938992"/>
          </a:xfrm>
          <a:prstGeom prst="rect">
            <a:avLst/>
          </a:prstGeom>
          <a:noFill/>
        </p:spPr>
        <p:txBody>
          <a:bodyPr wrap="square">
            <a:spAutoFit/>
          </a:bodyPr>
          <a:lstStyle/>
          <a:p>
            <a:pPr algn="just"/>
            <a:r>
              <a:rPr lang="ru-RU" sz="2400" i="0" dirty="0">
                <a:solidFill>
                  <a:srgbClr val="000000"/>
                </a:solidFill>
                <a:effectLst/>
                <a:latin typeface="Verdana" panose="020B0604030504040204" pitchFamily="34" charset="0"/>
              </a:rPr>
              <a:t>1) Виды рябины встречаются (предложение 1)</a:t>
            </a:r>
          </a:p>
          <a:p>
            <a:pPr algn="just"/>
            <a:r>
              <a:rPr lang="ru-RU" sz="2400" i="0" dirty="0">
                <a:solidFill>
                  <a:srgbClr val="000000"/>
                </a:solidFill>
                <a:effectLst/>
                <a:latin typeface="Verdana" panose="020B0604030504040204" pitchFamily="34" charset="0"/>
              </a:rPr>
              <a:t>2) Которая растёт (предложение 2)</a:t>
            </a:r>
          </a:p>
          <a:p>
            <a:pPr algn="just"/>
            <a:r>
              <a:rPr lang="ru-RU" sz="2400" i="0" dirty="0">
                <a:solidFill>
                  <a:srgbClr val="000000"/>
                </a:solidFill>
                <a:effectLst/>
                <a:latin typeface="Verdana" panose="020B0604030504040204" pitchFamily="34" charset="0"/>
              </a:rPr>
              <a:t>3) Плоды сравнимы (предложение 3)</a:t>
            </a:r>
          </a:p>
          <a:p>
            <a:pPr algn="just"/>
            <a:r>
              <a:rPr lang="ru-RU" sz="2400" i="0" dirty="0">
                <a:solidFill>
                  <a:srgbClr val="000000"/>
                </a:solidFill>
                <a:effectLst/>
                <a:latin typeface="Verdana" panose="020B0604030504040204" pitchFamily="34" charset="0"/>
              </a:rPr>
              <a:t>4) Они обретают окраску (предложение 4)</a:t>
            </a:r>
          </a:p>
          <a:p>
            <a:pPr algn="just"/>
            <a:r>
              <a:rPr lang="ru-RU" sz="2400" i="0" dirty="0">
                <a:solidFill>
                  <a:srgbClr val="000000"/>
                </a:solidFill>
                <a:effectLst/>
                <a:latin typeface="Verdana" panose="020B0604030504040204" pitchFamily="34" charset="0"/>
              </a:rPr>
              <a:t>5) Приближаются (предложение 5)</a:t>
            </a:r>
          </a:p>
        </p:txBody>
      </p:sp>
      <p:sp>
        <p:nvSpPr>
          <p:cNvPr id="11" name="TextBox 10">
            <a:extLst>
              <a:ext uri="{FF2B5EF4-FFF2-40B4-BE49-F238E27FC236}">
                <a16:creationId xmlns:a16="http://schemas.microsoft.com/office/drawing/2014/main" id="{B5E49CBA-2369-4625-8EE8-4ED6B56246E8}"/>
              </a:ext>
            </a:extLst>
          </p:cNvPr>
          <p:cNvSpPr txBox="1"/>
          <p:nvPr/>
        </p:nvSpPr>
        <p:spPr>
          <a:xfrm>
            <a:off x="9377363" y="4534152"/>
            <a:ext cx="6219824" cy="369332"/>
          </a:xfrm>
          <a:prstGeom prst="rect">
            <a:avLst/>
          </a:prstGeom>
          <a:noFill/>
        </p:spPr>
        <p:txBody>
          <a:bodyPr wrap="square">
            <a:spAutoFit/>
          </a:bodyPr>
          <a:lstStyle/>
          <a:p>
            <a:r>
              <a:rPr lang="ru-RU" b="0" i="0" dirty="0">
                <a:solidFill>
                  <a:srgbClr val="000000"/>
                </a:solidFill>
                <a:effectLst/>
                <a:latin typeface="Verdana" panose="020B0604030504040204" pitchFamily="34" charset="0"/>
              </a:rPr>
              <a:t>Ответ: 23</a:t>
            </a:r>
            <a:endParaRPr lang="ru-RU" dirty="0"/>
          </a:p>
        </p:txBody>
      </p:sp>
    </p:spTree>
    <p:extLst>
      <p:ext uri="{BB962C8B-B14F-4D97-AF65-F5344CB8AC3E}">
        <p14:creationId xmlns:p14="http://schemas.microsoft.com/office/powerpoint/2010/main" val="409700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2B2F6C-C5E7-4B55-BC4B-FF5E582ED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7"/>
            <a:ext cx="12292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2F2C3E-7B84-4FF5-8C64-7038A569CDFC}"/>
              </a:ext>
            </a:extLst>
          </p:cNvPr>
          <p:cNvSpPr txBox="1"/>
          <p:nvPr/>
        </p:nvSpPr>
        <p:spPr>
          <a:xfrm>
            <a:off x="1095375" y="3380840"/>
            <a:ext cx="10601326" cy="584775"/>
          </a:xfrm>
          <a:prstGeom prst="rect">
            <a:avLst/>
          </a:prstGeom>
          <a:noFill/>
        </p:spPr>
        <p:txBody>
          <a:bodyPr wrap="square">
            <a:spAutoFit/>
          </a:bodyPr>
          <a:lstStyle/>
          <a:p>
            <a:pPr algn="just"/>
            <a:r>
              <a:rPr lang="ru-RU" sz="1600" b="0" i="0" dirty="0">
                <a:solidFill>
                  <a:srgbClr val="000000"/>
                </a:solidFill>
                <a:effectLst/>
                <a:highlight>
                  <a:srgbClr val="FFFF00"/>
                </a:highlight>
                <a:latin typeface="Verdana" panose="020B0604030504040204" pitchFamily="34" charset="0"/>
              </a:rPr>
              <a:t>Укажите варианты ответов, в которых верно выделена </a:t>
            </a:r>
            <a:r>
              <a:rPr lang="ru-RU" sz="1600" b="1" i="0" dirty="0">
                <a:solidFill>
                  <a:srgbClr val="000000"/>
                </a:solidFill>
                <a:effectLst/>
                <a:highlight>
                  <a:srgbClr val="FFFF00"/>
                </a:highlight>
                <a:latin typeface="Verdana" panose="020B0604030504040204" pitchFamily="34" charset="0"/>
              </a:rPr>
              <a:t>грамматическая основа</a:t>
            </a:r>
            <a:r>
              <a:rPr lang="ru-RU" sz="1600" b="0" i="0" dirty="0">
                <a:solidFill>
                  <a:srgbClr val="000000"/>
                </a:solidFill>
                <a:effectLst/>
                <a:highlight>
                  <a:srgbClr val="FFFF00"/>
                </a:highlight>
                <a:latin typeface="Verdana" panose="020B0604030504040204" pitchFamily="34" charset="0"/>
              </a:rPr>
              <a:t> в одном из предложений или в одной из частей сложного предложения текста. Запишите номера ответов.</a:t>
            </a:r>
          </a:p>
        </p:txBody>
      </p:sp>
      <p:sp>
        <p:nvSpPr>
          <p:cNvPr id="5" name="TextBox 4">
            <a:extLst>
              <a:ext uri="{FF2B5EF4-FFF2-40B4-BE49-F238E27FC236}">
                <a16:creationId xmlns:a16="http://schemas.microsoft.com/office/drawing/2014/main" id="{FC8B65CE-27DA-40E3-B33B-961531F6E830}"/>
              </a:ext>
            </a:extLst>
          </p:cNvPr>
          <p:cNvSpPr txBox="1"/>
          <p:nvPr/>
        </p:nvSpPr>
        <p:spPr>
          <a:xfrm>
            <a:off x="1950244" y="4117166"/>
            <a:ext cx="7593806" cy="2308324"/>
          </a:xfrm>
          <a:prstGeom prst="rect">
            <a:avLst/>
          </a:prstGeom>
          <a:noFill/>
        </p:spPr>
        <p:txBody>
          <a:bodyPr wrap="square">
            <a:spAutoFit/>
          </a:bodyPr>
          <a:lstStyle/>
          <a:p>
            <a:pPr algn="just"/>
            <a:r>
              <a:rPr lang="ru-RU" sz="2400" b="0" i="0" dirty="0">
                <a:solidFill>
                  <a:srgbClr val="000000"/>
                </a:solidFill>
                <a:effectLst/>
                <a:latin typeface="Verdana" panose="020B0604030504040204" pitchFamily="34" charset="0"/>
              </a:rPr>
              <a:t>1) Русская береза (предложение 1)</a:t>
            </a:r>
          </a:p>
          <a:p>
            <a:pPr algn="just"/>
            <a:r>
              <a:rPr lang="ru-RU" sz="2400" b="0" i="0" dirty="0">
                <a:solidFill>
                  <a:srgbClr val="000000"/>
                </a:solidFill>
                <a:effectLst/>
                <a:latin typeface="Verdana" panose="020B0604030504040204" pitchFamily="34" charset="0"/>
              </a:rPr>
              <a:t>2) Ни одно из деревьев не вмещает (предложение 2)</a:t>
            </a:r>
          </a:p>
          <a:p>
            <a:pPr algn="just"/>
            <a:r>
              <a:rPr lang="ru-RU" sz="2400" b="0" i="0" dirty="0">
                <a:solidFill>
                  <a:srgbClr val="000000"/>
                </a:solidFill>
                <a:effectLst/>
                <a:latin typeface="Verdana" panose="020B0604030504040204" pitchFamily="34" charset="0"/>
              </a:rPr>
              <a:t>3) Берёза — дерево (предложение 3)</a:t>
            </a:r>
          </a:p>
          <a:p>
            <a:pPr algn="just"/>
            <a:r>
              <a:rPr lang="ru-RU" sz="2400" b="0" i="0" dirty="0">
                <a:solidFill>
                  <a:srgbClr val="000000"/>
                </a:solidFill>
                <a:effectLst/>
                <a:latin typeface="Verdana" panose="020B0604030504040204" pitchFamily="34" charset="0"/>
              </a:rPr>
              <a:t>4) Вспоминаешь (предложение 4)</a:t>
            </a:r>
          </a:p>
          <a:p>
            <a:pPr algn="just"/>
            <a:r>
              <a:rPr lang="ru-RU" sz="2400" b="0" i="0" dirty="0">
                <a:solidFill>
                  <a:srgbClr val="000000"/>
                </a:solidFill>
                <a:effectLst/>
                <a:latin typeface="Verdana" panose="020B0604030504040204" pitchFamily="34" charset="0"/>
              </a:rPr>
              <a:t>5) Обнимаешь дерево (предложение 5)</a:t>
            </a:r>
          </a:p>
        </p:txBody>
      </p:sp>
      <p:sp>
        <p:nvSpPr>
          <p:cNvPr id="7" name="TextBox 6">
            <a:extLst>
              <a:ext uri="{FF2B5EF4-FFF2-40B4-BE49-F238E27FC236}">
                <a16:creationId xmlns:a16="http://schemas.microsoft.com/office/drawing/2014/main" id="{47D24F6A-B8B1-4117-ABB6-404272416B1A}"/>
              </a:ext>
            </a:extLst>
          </p:cNvPr>
          <p:cNvSpPr txBox="1"/>
          <p:nvPr/>
        </p:nvSpPr>
        <p:spPr>
          <a:xfrm>
            <a:off x="1950244" y="210741"/>
            <a:ext cx="9860755" cy="3170099"/>
          </a:xfrm>
          <a:prstGeom prst="rect">
            <a:avLst/>
          </a:prstGeom>
          <a:noFill/>
        </p:spPr>
        <p:txBody>
          <a:bodyPr wrap="square">
            <a:spAutoFit/>
          </a:bodyPr>
          <a:lstStyle/>
          <a:p>
            <a:r>
              <a:rPr lang="ru-RU" sz="2000" b="1" i="0" dirty="0">
                <a:solidFill>
                  <a:srgbClr val="000000"/>
                </a:solidFill>
                <a:effectLst/>
                <a:latin typeface="Verdana" panose="020B0604030504040204" pitchFamily="34" charset="0"/>
              </a:rPr>
              <a:t>(1) Русская берёза! (2)Ни одно из деревьев не вмещает столько национальных понятий, не рождает столько образов и сравнений. (3)Наблюдая в лесу, я понял, что берёза — это воистину крестьянское дерево. (4) Всматриваясь в берёзовый лес, в узловатые его стволы, вспоминаешь мозолистые, трудовые крестьянские руки, сноровисто делающие любую тяжелую работу. (5) Смотришь на берёзу, и проносятся в памяти переливчатые деревенские песни, звуки гармошки, юность, детство — и в душе любовно обнимаешь это дерево как самое тебе близкое и дорогое.</a:t>
            </a:r>
            <a:endParaRPr lang="ru-RU" sz="2000" b="1" dirty="0"/>
          </a:p>
        </p:txBody>
      </p:sp>
      <p:sp>
        <p:nvSpPr>
          <p:cNvPr id="9" name="TextBox 8">
            <a:extLst>
              <a:ext uri="{FF2B5EF4-FFF2-40B4-BE49-F238E27FC236}">
                <a16:creationId xmlns:a16="http://schemas.microsoft.com/office/drawing/2014/main" id="{2D5F04D7-4650-4DD0-8E75-9B6BB7C14812}"/>
              </a:ext>
            </a:extLst>
          </p:cNvPr>
          <p:cNvSpPr txBox="1"/>
          <p:nvPr/>
        </p:nvSpPr>
        <p:spPr>
          <a:xfrm>
            <a:off x="8805863" y="5086662"/>
            <a:ext cx="6219824" cy="369332"/>
          </a:xfrm>
          <a:prstGeom prst="rect">
            <a:avLst/>
          </a:prstGeom>
          <a:noFill/>
        </p:spPr>
        <p:txBody>
          <a:bodyPr wrap="square">
            <a:spAutoFit/>
          </a:bodyPr>
          <a:lstStyle/>
          <a:p>
            <a:r>
              <a:rPr lang="ru-RU" b="0" i="0" dirty="0">
                <a:solidFill>
                  <a:srgbClr val="000000"/>
                </a:solidFill>
                <a:effectLst/>
                <a:latin typeface="Verdana" panose="020B0604030504040204" pitchFamily="34" charset="0"/>
              </a:rPr>
              <a:t>Ответ: 34</a:t>
            </a:r>
            <a:endParaRPr lang="ru-RU" dirty="0"/>
          </a:p>
        </p:txBody>
      </p:sp>
    </p:spTree>
    <p:extLst>
      <p:ext uri="{BB962C8B-B14F-4D97-AF65-F5344CB8AC3E}">
        <p14:creationId xmlns:p14="http://schemas.microsoft.com/office/powerpoint/2010/main" val="10774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6382</Words>
  <Application>Microsoft Office PowerPoint</Application>
  <PresentationFormat>Широкоэкранный</PresentationFormat>
  <Paragraphs>358</Paragraphs>
  <Slides>52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52</vt:i4>
      </vt:variant>
    </vt:vector>
  </HeadingPairs>
  <TitlesOfParts>
    <vt:vector size="58" baseType="lpstr">
      <vt:lpstr>Arial</vt:lpstr>
      <vt:lpstr>Calibri</vt:lpstr>
      <vt:lpstr>Calibri Light</vt:lpstr>
      <vt:lpstr>Roboto</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38</cp:revision>
  <dcterms:created xsi:type="dcterms:W3CDTF">2022-03-21T09:40:19Z</dcterms:created>
  <dcterms:modified xsi:type="dcterms:W3CDTF">2025-10-08T07:26:57Z</dcterms:modified>
</cp:coreProperties>
</file>