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67" r:id="rId3"/>
    <p:sldId id="261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306" r:id="rId12"/>
    <p:sldId id="281" r:id="rId13"/>
    <p:sldId id="282" r:id="rId14"/>
    <p:sldId id="307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74" r:id="rId39"/>
    <p:sldId id="268" r:id="rId40"/>
    <p:sldId id="269" r:id="rId41"/>
    <p:sldId id="270" r:id="rId42"/>
    <p:sldId id="271" r:id="rId43"/>
    <p:sldId id="272" r:id="rId44"/>
    <p:sldId id="260" r:id="rId45"/>
    <p:sldId id="258" r:id="rId46"/>
    <p:sldId id="259" r:id="rId47"/>
    <p:sldId id="25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3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40FD4-B75E-4EA9-8D63-5FAC95169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9ACD33-592B-453E-9C84-9DA4137E8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4E49A-530E-4AF3-9C78-6FB5C07A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07BD2-D781-4A3F-A662-2558F238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FF9C2-EFB2-4B9B-A56F-2FA58077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3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4569F-87D2-454F-B1DC-4561D169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06538-DFC0-4819-804E-AB6BF7022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A0CE7-4BB9-49C4-A425-67E0667C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8BC707-B730-4756-A5CD-4D304121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BF0AF-4245-4A91-A6A0-EAC678EC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4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6F56C1-C5BC-4585-B486-D28FB0582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5DF6D-EFAF-4F47-90D5-F2B242E21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8E47EC-A4D8-48A0-8A52-0987F679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11994-D9FA-45BD-AAB6-225496F0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2ABC9-3795-4E80-9AD6-106B8249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8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4D80A-87DE-4FED-94AB-27200EA7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9A973-9191-4E48-A4DC-1C94F79A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AAC4-CDF3-490A-9295-431B0F67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CEF65-9CDD-48DE-98C1-E9678271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BB868-411D-4AA8-A93E-E9950B30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CDC55-10CD-4E87-B358-7DCA1903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4AB718-F4DE-442B-A250-969D37AC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D642C-55EA-4D0C-B498-17C53F06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B8D934-9937-4088-B526-10923C4F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1A877-4BC9-436C-B5C8-DD7E340B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4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80548-85C5-47F5-91A5-20FC474E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34273-0225-4906-A22B-458528ED1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8B3EC8-7818-4BDD-9361-37D5FBFD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51E72-20EC-41A2-9F03-EEF5EF3A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EA54B1-A47A-450A-B077-636D5BCC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6F13D5-E8DE-4FD5-95F1-0DF122B0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6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05800-411C-4536-AE17-9975284D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9299B6-C625-481C-A40E-C2437E4E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A01F9-BCFC-4E61-A676-C1576A0E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9498A-71D1-429E-9EE2-B74339C94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8F7070-9733-4ECD-8A38-D7C76DFFB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7D1985-8E58-4E64-8367-49AE04F3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1DED08-800D-4953-808F-702B2161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28EA08-C5EB-4030-8456-4EFDE458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8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47B1E-BE1D-4E49-B11D-F924E723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D0C725-0DBC-4B27-8B05-1DBF0373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1009AE-A85A-49A3-9CB6-A711D053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B4A1D1-C356-4FD5-8B78-16C47260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05AB47-40E0-4F76-AAB7-B7A3B27C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D2DB9E-36EA-4F8E-993B-8CAAB447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CA087D-3064-4A3F-9E23-9B4060CB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2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AA2A0-C609-4AB1-803E-AD0A0994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A724B-A017-403E-A23C-19BC3FFAE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FB0BB9-1306-4D1F-8E4A-94A0E9476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064465-07B8-46E0-A2EC-56293A04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2B507B-AA6B-4466-B163-20653051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E3425B-BCD1-4EB2-ADC4-237127A6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3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484A9-07CF-4690-B8DE-78B7A56A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4C7B5A-E5B0-47EB-ABC7-4EA1649A5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877A99-C523-434B-A5AE-79EB762E2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3C05B4-F433-4178-9DE2-E6DEDB45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25C42-BF43-46BF-A15D-96E72703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0713-438F-47A0-B5F1-AA9ED5A3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2A82F-E215-4447-94D1-467A05B9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DD26CA-3814-4343-B2BA-E11D9055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E4810-961F-483A-BA0E-84BD516F6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A749-61B6-4796-9E53-B33130648077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5428B-3EEB-4771-A293-356066EFD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A24EA-C23A-4397-84F7-483FC12AB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FF34-AAF9-44E2-B301-9F8A6F07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7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F0AA6-B34A-48DB-8681-FCAF715456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38918" y="2025955"/>
            <a:ext cx="797667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ПОДГОТОВКА  К  ОГЭ по русскому языку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Орфографический анализ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6727B-8C2B-4106-A2EF-51BDF2C9BD47}"/>
              </a:ext>
            </a:extLst>
          </p:cNvPr>
          <p:cNvSpPr txBox="1"/>
          <p:nvPr/>
        </p:nvSpPr>
        <p:spPr>
          <a:xfrm>
            <a:off x="7134225" y="57017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МАОУ «Баженовская СОШ №96»</a:t>
            </a:r>
          </a:p>
          <a:p>
            <a:r>
              <a:rPr lang="ru-RU" b="0" i="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учитель русского языка и литературы</a:t>
            </a:r>
          </a:p>
          <a:p>
            <a:r>
              <a:rPr lang="ru-RU" b="1" i="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Комолова Лариса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4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553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94E9F2-0C35-429E-A499-F5033B275691}"/>
              </a:ext>
            </a:extLst>
          </p:cNvPr>
          <p:cNvSpPr txBox="1"/>
          <p:nvPr/>
        </p:nvSpPr>
        <p:spPr>
          <a:xfrm>
            <a:off x="593387" y="269585"/>
            <a:ext cx="49611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(далеко) НЕ ИНТЕРЕСНАЯ (книга) — НЕ пишется раздельно с причастиями, если есть зависимые от причастия слова.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(девочка) РУМЯНА — в наречии пишется столько же -Н-, сколько в слове, от которого оно образовано.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КОСНУТЬСЯ (темы) — написание безударной чередующейся гласной в корне слова зависит от суффикса.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(дом) СТРОЯЩИЙСЯ — в причастии, образованном от глагола I спряжения, пишется суффикс -ЯЩ-.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(отрезать) ПОЛ-ЛИМОНА — слова, начинающиеся с Л, пишутся с ПОЛ-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143B1-4439-4AEB-B706-0B5DC1E6ED1B}"/>
              </a:ext>
            </a:extLst>
          </p:cNvPr>
          <p:cNvSpPr txBox="1"/>
          <p:nvPr/>
        </p:nvSpPr>
        <p:spPr>
          <a:xfrm>
            <a:off x="7013641" y="269585"/>
            <a:ext cx="4688733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(далеко) НЕ ИНТЕРЕСНАЯ (книга) — НЕ пишется раздельно с прилагательным, если есть слово ДАЛЕКО.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(девочка) РУМЯНА — в кратком прилагательном пишется столько же -Н-, сколько в полном.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КОСНУТЬСЯ (темы) — написание безударной чередующейся гласной в корне слова зависит от суффикса.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(дом) СТРОЯЩИЙСЯ — в причастии, образованном от глагола II спряжения, пишется суффикс -ЯЩ-.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(отрезать) ПОЛ-ЛИМОНА — слова, начинающиеся с Л, пишутся с ПОЛ- через дефис.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Ответ: 35</a:t>
            </a:r>
          </a:p>
        </p:txBody>
      </p:sp>
    </p:spTree>
    <p:extLst>
      <p:ext uri="{BB962C8B-B14F-4D97-AF65-F5344CB8AC3E}">
        <p14:creationId xmlns:p14="http://schemas.microsoft.com/office/powerpoint/2010/main" val="42175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4A4F078F-362D-4E84-A7D3-4678D63DB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/>
          <a:stretch/>
        </p:blipFill>
        <p:spPr bwMode="auto">
          <a:xfrm>
            <a:off x="2587278" y="-70676"/>
            <a:ext cx="9629775" cy="65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AC102A7-94BE-44C7-B4AA-22C02383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b="13500"/>
          <a:stretch/>
        </p:blipFill>
        <p:spPr bwMode="auto">
          <a:xfrm>
            <a:off x="0" y="3181349"/>
            <a:ext cx="5079304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9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AA5D7-37AD-49A7-8AE7-C45EFE9AB25B}"/>
              </a:ext>
            </a:extLst>
          </p:cNvPr>
          <p:cNvSpPr txBox="1"/>
          <p:nvPr/>
        </p:nvSpPr>
        <p:spPr>
          <a:xfrm>
            <a:off x="367219" y="371486"/>
            <a:ext cx="534291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endParaRPr lang="ru-RU" sz="16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БЕСПОЛЕЗНЫЙ —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 конце приставки перед буквой, обозначающей глухой согласный звук, пишется буква С.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ПОКРАШЕННЫЙ (забор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 — в суффиксе -ЕНН- прилагательного пишется -НН-.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ВЫРАСТИТЬ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(урожай) — написание безударной чередующейся гласной в корне слова зависит от ударения.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(охватывает)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ДРОЖЬ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существительных III склонения после шипящего буква Ь пишется.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(съел)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ПОЛ-ЯГОДКИ 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— слова с ПОЛ- всегда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3041C-AF83-4672-802B-2220F68681AE}"/>
              </a:ext>
            </a:extLst>
          </p:cNvPr>
          <p:cNvSpPr txBox="1"/>
          <p:nvPr/>
        </p:nvSpPr>
        <p:spPr>
          <a:xfrm>
            <a:off x="7062281" y="117693"/>
            <a:ext cx="4513633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БЕСПОЛЕЗНЫЙ — на конце приставки перед буквой, обозначающей глухой согласный звук, пишется буква 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ПОКРАШЕННЫЙ (забор) — в суффиксе причастия пишется -НН-.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ВЫРАСТИТЬ (урожай) — написание безударной чередующейся гласной в корне слова зависит конечного согласного корня: перед СТ пишем А.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(охватывает) ДРОЖЬ — в существительных III склонения после шипящего буква Ь пишется.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(съел) ПОЛ-ЯГОДКИ — слова, начинающиеся с гласного, с ПОЛ- пишутся через дефис.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      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Ответ: 14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94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F1164E-BA7D-40CE-BCA9-F2F5C9CC1FB9}"/>
              </a:ext>
            </a:extLst>
          </p:cNvPr>
          <p:cNvSpPr txBox="1"/>
          <p:nvPr/>
        </p:nvSpPr>
        <p:spPr>
          <a:xfrm>
            <a:off x="309563" y="386566"/>
            <a:ext cx="527208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(хорошо)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ОБДУМАТЬ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приставка ОБ- неизменяемая.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ЗАСТЕЛЕНА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(покрывалом) — в суффиксе краткого прилагательного пишется -Н-.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(маленький)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РОСТОК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написание безударной гласной в корне слова объясняется исключением из правила о чередующихся корнях.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(тяжело)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ДЫШИТ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безударном окончании глагола I спряжения пишется 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(думает)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ПО-ДРУГОМУ 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— наречия с приставкой ПО- всегда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9D57D-44F0-4DD2-A3F6-81480D26491C}"/>
              </a:ext>
            </a:extLst>
          </p:cNvPr>
          <p:cNvSpPr txBox="1"/>
          <p:nvPr/>
        </p:nvSpPr>
        <p:spPr>
          <a:xfrm>
            <a:off x="6610352" y="663565"/>
            <a:ext cx="487720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(хорошо) ОБДУМАТЬ — приставка ОБ- неизменяемая.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ЗАСТЕЛЕНА (покрывалом) — в суффиксе краткого причастия пишется -Н-.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(маленький) РОСТОК — написание безударной гласной в корне слова объясняется исключением из правила о чередующихся корнях.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(тяжело) ДЫШИТ — в безударном окончании глагола II спряжения пишется И, это глагол-исключение.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(думает) ПО-ДРУГОМУ — наречия на -ОМУ (-ЕМУ) с приставкой ПО- всегда пишутся через дефис.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13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F2D8803-F4C3-43BB-8516-B2E3319D6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11475" r="7292" b="12817"/>
          <a:stretch/>
        </p:blipFill>
        <p:spPr bwMode="auto">
          <a:xfrm>
            <a:off x="133349" y="133350"/>
            <a:ext cx="84973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3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A583C-FBFE-404C-A51E-C9503AC76DCC}"/>
              </a:ext>
            </a:extLst>
          </p:cNvPr>
          <p:cNvSpPr txBox="1"/>
          <p:nvPr/>
        </p:nvSpPr>
        <p:spPr>
          <a:xfrm>
            <a:off x="308853" y="587807"/>
            <a:ext cx="522618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(мне) БЕЗРАЗЛИЧНО — неизменяемая приставка БЕЗ-.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ОТОРВАННАЯ (пуговица) — в суффиксе полного причастия пишется -НН-.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ЗАПЕРЕТЬ (на ключ) — написание безударной гласной в корне слова объясняется исключением из правила о чередующихся корнях.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ТАЮЩИЙ (снег) — в причастии, образованном от II спряжения, пишется суффикс -ЮЩ-.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(встретиться) ПО-ДРУЖЕСКИ — наречия на -И, -СКИ с приставкой ПО-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9F68E-A93C-4701-B265-E279E27BD1D8}"/>
              </a:ext>
            </a:extLst>
          </p:cNvPr>
          <p:cNvSpPr txBox="1"/>
          <p:nvPr/>
        </p:nvSpPr>
        <p:spPr>
          <a:xfrm>
            <a:off x="6926093" y="335845"/>
            <a:ext cx="431178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(мне) БЕЗРАЗЛИЧНО — приставка БЕЗ- пишется, потому что корень начинается со звонкого согласного.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ОТОРВАННАЯ (пуговица) — в суффиксе полного причастия пишется -НН-.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ЗАПЕРЕТЬ (на ключ) — написание безударной гласной в корне слова объясняется суффиксом.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ТАЮЩИЙ (снег) — в причастии, образованном от I спряжения, пишется суффикс -ЮЩ-.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(встретиться) ПО-ДРУЖЕСКИ — наречия на -И, -СКИ с приставкой ПО- пишутся через дефис.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25.</a:t>
            </a:r>
          </a:p>
        </p:txBody>
      </p:sp>
    </p:spTree>
    <p:extLst>
      <p:ext uri="{BB962C8B-B14F-4D97-AF65-F5344CB8AC3E}">
        <p14:creationId xmlns:p14="http://schemas.microsoft.com/office/powerpoint/2010/main" val="409708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693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60869A-82D2-43E5-B4DD-D8446F1CA04A}"/>
              </a:ext>
            </a:extLst>
          </p:cNvPr>
          <p:cNvSpPr txBox="1"/>
          <p:nvPr/>
        </p:nvSpPr>
        <p:spPr>
          <a:xfrm>
            <a:off x="395288" y="117693"/>
            <a:ext cx="534828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РАСТРУБИТЬ — на конце приставки перед буквой, обозначающей глухой согласный звук, пишется буква С.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ОДОБРЕНА (заявка) — в краткой форме имени прилагательного пишется столько же Н, сколько и в полной форме этого прилагательного.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ПРИКОСНОВЕНИЕ — написание безударной чередующейся гласной в корне слова зависит от его лексического значения.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(дорога вдоль) ДАЧ — в форме множественного числа имени существительного 3-го склонения после шипящего буква Ь не пишется.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(заговорил) ПО-РУССКИ — наречие пишется через дефис, потому что оно образовано от основы имени прилагательного при помощи приставки ПО- и суффикса -И.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E7AC7-8373-463B-9FD8-1F8BC6E79F7B}"/>
              </a:ext>
            </a:extLst>
          </p:cNvPr>
          <p:cNvSpPr txBox="1"/>
          <p:nvPr/>
        </p:nvSpPr>
        <p:spPr>
          <a:xfrm>
            <a:off x="6935820" y="117693"/>
            <a:ext cx="475925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написание: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РАСТРУБИТЬ — на конце приставки перед буквой, обозначающей глухой согласный звук, пишется буква 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ОДОБРЕНА (заявка) — в краткой форме причастия пишется одна буква -Н-.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ПРИКОСНОВЕНИЕ — написание безударной чередующейся гласной в корне слова зависит от суффикса.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(дорога вдоль) ДАЧ — в форме множественного числа имени существительного 1-го склонения после шипящего буква Ь не пишется.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(заговорил) ПО-РУССКИ — наречие пишется через дефис, потому что оно образовано от основы имени прилагательного при помощи приставки ПО- и суффикса -И.</a:t>
            </a:r>
          </a:p>
          <a:p>
            <a:r>
              <a:rPr lang="ru-RU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                            </a:t>
            </a:r>
            <a:r>
              <a:rPr lang="ru-RU" dirty="0">
                <a:highlight>
                  <a:srgbClr val="FFFF00"/>
                </a:highlight>
              </a:rPr>
              <a:t>Ответ: 15</a:t>
            </a:r>
            <a:r>
              <a:rPr lang="ru-RU" dirty="0"/>
              <a:t>|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84796-8E0E-4DC9-B525-B3B63B3B7E59}"/>
              </a:ext>
            </a:extLst>
          </p:cNvPr>
          <p:cNvSpPr txBox="1"/>
          <p:nvPr/>
        </p:nvSpPr>
        <p:spPr>
          <a:xfrm>
            <a:off x="464495" y="286249"/>
            <a:ext cx="50899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ЗДРАВСТВУЙТЕ — Приставка неизменяемая.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КУРИНЫЙ (суп) — в суффиксе -ИН- отымённых прилагательных пишется одна -Н-.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ГОРЕТЬ — написание безударной чередующейся гласной в корне слова зависит от суффикса, который следует за корнем.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(стало) НЕВТЕРПЁЖ — на конце наречий после шипящего буква Ь не пишется.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(подойти к) КОМУ-ЛИБО — неопределённое местоимение пишется через дефис, потому что с суффиксом -ЛИБО- слова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4DD1D-D9E1-4A35-9B3B-C2CF8E428C48}"/>
              </a:ext>
            </a:extLst>
          </p:cNvPr>
          <p:cNvSpPr txBox="1"/>
          <p:nvPr/>
        </p:nvSpPr>
        <p:spPr>
          <a:xfrm>
            <a:off x="7056404" y="311289"/>
            <a:ext cx="450005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ЗДРАВСТВУЙТЕ — Буква З в составе корня.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КУРИНЫЙ (суп) — в суффиксе -ИН- отымённых прилагательных пишется одна -Н-.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ГОРЕТЬ — написание безударной чередующейся гласной в корне слова зависит от ударения.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(стало) НЕВТЕРПЁЖ — на конце наречия-исключения после шипящего буква Ь не пишется.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(подойти к) КОМУ-ЛИБО — неопределённое местоимение пишется через дефис, потому что с суффиксом -ЛИБО- слова пишутся через дефис.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25</a:t>
            </a:r>
          </a:p>
        </p:txBody>
      </p:sp>
    </p:spTree>
    <p:extLst>
      <p:ext uri="{BB962C8B-B14F-4D97-AF65-F5344CB8AC3E}">
        <p14:creationId xmlns:p14="http://schemas.microsoft.com/office/powerpoint/2010/main" val="30616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9A013-1FC7-4177-A324-DFB988E1543C}"/>
              </a:ext>
            </a:extLst>
          </p:cNvPr>
          <p:cNvSpPr txBox="1"/>
          <p:nvPr/>
        </p:nvSpPr>
        <p:spPr>
          <a:xfrm>
            <a:off x="269943" y="442371"/>
            <a:ext cx="50316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НЕДОСМОТРЕЛ (вовремя задание) — НЕ с глаголом пишется слитно, потому что слово без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употребляется.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ЛИМОННЫЙ (вкус) — в прилагательном, образованном от существительного с основой на -Н, с помощью суффикса -Н- пишется -НН- на стыке морфем.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ПРИЛОЖИТЬ (старание) — написание безударной чередующейся гласной в корне слова зависит от значения.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(шарф) ЛИНЮЧ — на конце кратких прилагательных после шипящего буква Ь не пишется.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(смотреть) ИСКОСА — на конце наречий пишется суффикс -А-.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80CCF-CE36-4B52-AD8B-50E09C91270F}"/>
              </a:ext>
            </a:extLst>
          </p:cNvPr>
          <p:cNvSpPr txBox="1"/>
          <p:nvPr/>
        </p:nvSpPr>
        <p:spPr>
          <a:xfrm>
            <a:off x="6770450" y="303871"/>
            <a:ext cx="495137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НЕДОСМОТРЕЛ (вовремя задание) — НЕ пишется слитно в составе приставки НЕДО- в значении неполноты действия.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ЛИМОННЫЙ (вкус) — в прилагательном, образованном от существительного с основой на -Н, с помощью суффикса -Н- пишется -НН- на стыке морфем.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ПРИЛОЖИТЬ (старание) — написание безударной чередующейся гласной в корне слова зависит от суффикса, а также может быть объяснено конечной согласной корня: перед Ж пишем О.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(шарф) ЛИНЮЧ — на конце кратких прилагательных после шипящего буква Ь не пишется.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(смотреть) ИСКОСА — на конце наречий, образованных от прилагательного с помощью приставки ИС- и суффикса, пишется суффикс -А-.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24.</a:t>
            </a:r>
          </a:p>
        </p:txBody>
      </p:sp>
    </p:spTree>
    <p:extLst>
      <p:ext uri="{BB962C8B-B14F-4D97-AF65-F5344CB8AC3E}">
        <p14:creationId xmlns:p14="http://schemas.microsoft.com/office/powerpoint/2010/main" val="1590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18C65-AA52-4182-BFCD-BFFE0C9C7B93}"/>
              </a:ext>
            </a:extLst>
          </p:cNvPr>
          <p:cNvSpPr txBox="1"/>
          <p:nvPr/>
        </p:nvSpPr>
        <p:spPr>
          <a:xfrm>
            <a:off x="367219" y="378903"/>
            <a:ext cx="504136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ПОСМОТРИТ (видео) — в безударном положении в окончании глагола пишется И, потому что в неопределённой форме глагол оканчивается на -ЕТЬ.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(выглядеть) ЕСТЕСТВЕННО — в кратком прилагательном пишется -НН-.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ВЫРАЩЕННЫЙ (в теплице) — написание безударной чередующейся гласной в корне слова зависит от суффикса.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ИГРАЕШЬ (в прятки) — на конце глагола после шипящего буква Ь пишется.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ПО-ПРЕЖНЕМУ (интересно) — наречия на -ЕМУ с приставкой ПО-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15967-CC49-482A-9F2F-74DBD5FB453B}"/>
              </a:ext>
            </a:extLst>
          </p:cNvPr>
          <p:cNvSpPr txBox="1"/>
          <p:nvPr/>
        </p:nvSpPr>
        <p:spPr>
          <a:xfrm>
            <a:off x="6783423" y="277001"/>
            <a:ext cx="481194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ПОСМОТРИТ (видео) — в безударном положении в окончании глагола пишется И, потому что это глагол-исключение.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(выглядеть) ЕСТЕСТВЕННО — в наречии пишется столько же -Н-, сколько в слове, от которого оно образовано.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ВЫРАЩЕННЫЙ (в теплице) — написание безударной чередующейся гласной в корне слова зависит конечного согласного корня: перед Щ пишем А.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ИГРАЕШЬ (в прятки) — на конце глагола после шипящего буква Ь пишется.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ПО-ПРЕЖНЕМУ (интересно) — наречия на -ЕМУ с приставкой ПО- пишутся через дефис.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45.</a:t>
            </a:r>
          </a:p>
        </p:txBody>
      </p:sp>
    </p:spTree>
    <p:extLst>
      <p:ext uri="{BB962C8B-B14F-4D97-AF65-F5344CB8AC3E}">
        <p14:creationId xmlns:p14="http://schemas.microsoft.com/office/powerpoint/2010/main" val="8619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AE1E40-98DD-4279-8B4F-EA7AF33B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88" y="-389108"/>
            <a:ext cx="7782128" cy="73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6E2A94-3420-40D5-B4A0-9BACACEFCE6E}"/>
              </a:ext>
            </a:extLst>
          </p:cNvPr>
          <p:cNvSpPr txBox="1"/>
          <p:nvPr/>
        </p:nvSpPr>
        <p:spPr>
          <a:xfrm>
            <a:off x="552451" y="123911"/>
            <a:ext cx="643201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 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РАССТАВЛЯТЬ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на конце приставки перед буквой, обозначающей глухой согласный звук, пишется буква С.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РЕШЕНА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(задача) — в краткой форме имени прилагательного пишется столько же Н, сколько и в полной форме этого прилагательного.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ПРИКАСАТЬСЯ —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написание безударной чередующейся гласной в корне слова зависит от его лексического значения.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устал от) НЕУДАЧ 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— в форме множественного числа имени существительного 3-го склонения после шипящего буква Ь не пишется.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 (объяснялся) ПО-НЕМЕЦКИ —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наречие пишется через дефис, потому что оно образовано от основы имени прилагательного при помощи приставки ПО- и суффикса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E1A8D-613E-4250-ACB5-1B30D06D83D0}"/>
              </a:ext>
            </a:extLst>
          </p:cNvPr>
          <p:cNvSpPr txBox="1"/>
          <p:nvPr/>
        </p:nvSpPr>
        <p:spPr>
          <a:xfrm>
            <a:off x="7081737" y="0"/>
            <a:ext cx="5110264" cy="6617196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Пояснение. </a:t>
            </a:r>
            <a:r>
              <a:rPr lang="ru-RU" sz="1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1) РАССТАВЛЯТЬ — на конце приставки перед буквой, обозначающей глухой согласный звук, пишется буква С.</a:t>
            </a:r>
            <a:endParaRPr lang="ru-RU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2) РЕШЕНА (задача) — в краткой форме причастия пишется одна буква -Н-.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3) ПРИКАСАТЬСЯ — написание безударной чередующейся гласной в корне слова зависит от последующего суффикса.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4) (устал от) НЕУДАЧ — в форме множественного числа имени существительного 1-го склонения после шипящего буква Ь не пишется.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5) (объяснялся) ПО-НЕМЕЦКИ — наречие пишется через дефис, потому что оно образовано                от основы имени прилагательного при помощи приставки ПО- и суффикса -И.</a:t>
            </a:r>
            <a:endParaRPr lang="ru-RU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                         </a:t>
            </a:r>
            <a:r>
              <a:rPr lang="ru-RU" sz="3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Ответ: 15.</a:t>
            </a:r>
            <a:endParaRPr lang="ru-RU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B19085-2F64-405C-B7C4-BB5CB80F4D39}"/>
              </a:ext>
            </a:extLst>
          </p:cNvPr>
          <p:cNvSpPr txBox="1"/>
          <p:nvPr/>
        </p:nvSpPr>
        <p:spPr>
          <a:xfrm>
            <a:off x="415857" y="378902"/>
            <a:ext cx="502190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ПРИШКОЛЬНЫЙ (участок) — Приставка ПРИ- пишется в значении неполноты действия.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КВАШЕНАЯ (капуста) — в суффиксе отглагольного прилагательного пишется одна -Н-.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СОСЛАГАТЕЛЬНОЕ (наклонение) — написание безударной чередующейся гласной в корне слова зависит от ударения.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(долго) СТОИШЬ — на конце наречий после шипящего буква Ь пишется.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(шарф) НЕЖНО-РОЗОВЫЙ — сложные имена прилагательные, обозначающие оттенки цветов,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06DFA-7837-44CF-8814-D867B3DF0033}"/>
              </a:ext>
            </a:extLst>
          </p:cNvPr>
          <p:cNvSpPr txBox="1"/>
          <p:nvPr/>
        </p:nvSpPr>
        <p:spPr>
          <a:xfrm>
            <a:off x="6754238" y="208908"/>
            <a:ext cx="50219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ПРИШКОЛЬНЫЙ (участок) — Приставка ПРИ- пишется в значении «близость к чему-либо».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КВАШЕНАЯ (капуста) — в суффиксе отглагольного прилагательного пишется одна -Н-.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СОСЛАГАТЕЛЬНОЕ (наклонение) — написание безударной чередующейся гласной в корне слова зависит от суффикса, а также может быть объяснено конечной согласной корня: перед Г пишем 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(долго) СТОИШЬ — на конце глагола после шипящего буква Ь пишется.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(шарф) НЕЖНО-РОЗОВЫЙ — сложные имена прилагательные, обозначающие оттенки цветов, пишутся через дефис.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25.</a:t>
            </a:r>
          </a:p>
        </p:txBody>
      </p:sp>
    </p:spTree>
    <p:extLst>
      <p:ext uri="{BB962C8B-B14F-4D97-AF65-F5344CB8AC3E}">
        <p14:creationId xmlns:p14="http://schemas.microsoft.com/office/powerpoint/2010/main" val="25874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5396-3844-450A-B60D-F7C9BD2516D4}"/>
              </a:ext>
            </a:extLst>
          </p:cNvPr>
          <p:cNvSpPr txBox="1"/>
          <p:nvPr/>
        </p:nvSpPr>
        <p:spPr>
          <a:xfrm>
            <a:off x="366713" y="486192"/>
            <a:ext cx="521493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ВСПОМНИТЬ — на конце приставки перед буквой, обозначающей глухой согласный звук, пишется буква С.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НАСТРОЕННЫЙ (на радиоволну) — в суффиксе -ЕНН- прилагательного пишется -НН-.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УЛОЖИТЬ (спать) — написание безударной чередующейся гласной в корне слова зависит от ударения.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(русская) ПЕЧЬ — в существительных III склонения после шипящего буква Ь пишется.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(осталось) ПОЛЧАСА — слова с ПОЛ- всегда пишутся слитно.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1ED1A-F626-413A-A630-459F94D65BB9}"/>
              </a:ext>
            </a:extLst>
          </p:cNvPr>
          <p:cNvSpPr txBox="1"/>
          <p:nvPr/>
        </p:nvSpPr>
        <p:spPr>
          <a:xfrm>
            <a:off x="6772175" y="223545"/>
            <a:ext cx="487183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ВСПОМНИТЬ — на конце приставки перед буквой, обозначающей глухой согласный звук, пишется буква 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НАСТРОЕННЫЙ (на радиоволну) — в суффиксе полного причастия пишется -НН-.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УЛОЖИТЬ (спать) — написание безударной чередующейся гласной в корне слова зависит от суффикса, а также может быть объяснено конечной согласной корня: перед Ж пишем О.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(русская) ПЕЧЬ — в существительных III склонения после шипящего буква Ь пишется.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(осталось) ПОЛЧАСА — слова с ПОЛ- пишутся слитно, если они не начинаются с гласного, с заглавной буквы, с буквы Л.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Ответ: 14</a:t>
            </a:r>
          </a:p>
        </p:txBody>
      </p:sp>
    </p:spTree>
    <p:extLst>
      <p:ext uri="{BB962C8B-B14F-4D97-AF65-F5344CB8AC3E}">
        <p14:creationId xmlns:p14="http://schemas.microsoft.com/office/powerpoint/2010/main" val="2450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662317-90F0-4FA7-A31E-6F2916AADA69}"/>
              </a:ext>
            </a:extLst>
          </p:cNvPr>
          <p:cNvSpPr txBox="1"/>
          <p:nvPr/>
        </p:nvSpPr>
        <p:spPr>
          <a:xfrm>
            <a:off x="425585" y="478491"/>
            <a:ext cx="516781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ПОДСМОТРЕТЬ — приставка ПОД- неизменяемая.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ЗАКОЛОЧЕНО (досками) — в суффиксе краткого прилагательного пишется -Н-.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(город) РОСТОВ — написание безударной гласной в корне слова объясняется исключением из правила о чередующихся корнях.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(слово) ДЕРЖИТ — в безударном окончании глагола I спряжения пишется 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НЕСКОЛЬКО (групп) — неопределённые местоимения с приставкой НЕ- пишутся слитно, если между НЕ и словом нет предлога.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23278-474D-496C-9CAD-09F49DC7C84A}"/>
              </a:ext>
            </a:extLst>
          </p:cNvPr>
          <p:cNvSpPr txBox="1"/>
          <p:nvPr/>
        </p:nvSpPr>
        <p:spPr>
          <a:xfrm>
            <a:off x="6819089" y="478491"/>
            <a:ext cx="480789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ПОДСМОТРЕТЬ — приставка ПОД- неизменяемая.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ЗАКОЛОЧЕНО (досками) — в суффиксе краткого причастия пишется одна буква -Н-.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(город) РОСТОВ — написание безударной гласной в корне слова объясняется исключением из правила о чередующихся корнях.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(слово) ДЕРЖИТ — в безударном окончании глагола II спряжения пишется И, это слово-исключение.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НЕСКОЛЬКО (групп) — неопределённые местоимения с приставкой НЕ- всегда пишутся слитно 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13.</a:t>
            </a:r>
          </a:p>
        </p:txBody>
      </p:sp>
    </p:spTree>
    <p:extLst>
      <p:ext uri="{BB962C8B-B14F-4D97-AF65-F5344CB8AC3E}">
        <p14:creationId xmlns:p14="http://schemas.microsoft.com/office/powerpoint/2010/main" val="25083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130AE-989B-4FCD-BF8E-12560E90A536}"/>
              </a:ext>
            </a:extLst>
          </p:cNvPr>
          <p:cNvSpPr txBox="1"/>
          <p:nvPr/>
        </p:nvSpPr>
        <p:spPr>
          <a:xfrm>
            <a:off x="318580" y="410397"/>
            <a:ext cx="49635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ПРЕОДОЛЕТЬ — приставка ПРЕ- пишется в значении ПЕРЕ-.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ЖАЛОБНО (петь) — в суффиксах наречий пишется -Н-.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(с) ЗАМИРАНИЕМ (сердца) — написание безударной чередующейся гласной в корне слова зависит от суффикса.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(детский) ПЛАЧ — в форме мужского рода имени существительного 1-го склонения после шипящего буква Ь не пишется.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(работать) НЕ БУДУ — с приставкой НЕ- глаголы всегда пишутся раздельно.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40CCA-1A51-4788-A1F6-D11C37072E99}"/>
              </a:ext>
            </a:extLst>
          </p:cNvPr>
          <p:cNvSpPr txBox="1"/>
          <p:nvPr/>
        </p:nvSpPr>
        <p:spPr>
          <a:xfrm>
            <a:off x="6760723" y="174622"/>
            <a:ext cx="466927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ПРЕОДОЛЕТЬ — приставка ПРЕ- пишется в значении ПЕРЕ-.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ЖАЛОБНО (петь) — в суффиксах наречий пишется столько же -Н-, сколько в слове, от которого оно образовано.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(с) ЗАМИРАНИЕМ (сердца) — написание безударной чередующейся гласной в корне слова зависит от суффикса.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(детский) ПЛАЧ — в форме мужского рода имени существительного 2-го склонения после шипящего буква Ь не пишется.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(работать) НЕ БУДУ — с частицей НЕ глаголы всегда пишутся раздельно.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13.</a:t>
            </a:r>
          </a:p>
        </p:txBody>
      </p:sp>
    </p:spTree>
    <p:extLst>
      <p:ext uri="{BB962C8B-B14F-4D97-AF65-F5344CB8AC3E}">
        <p14:creationId xmlns:p14="http://schemas.microsoft.com/office/powerpoint/2010/main" val="3859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78E294-C30F-437B-8FFE-941D68026AD3}"/>
              </a:ext>
            </a:extLst>
          </p:cNvPr>
          <p:cNvSpPr txBox="1"/>
          <p:nvPr/>
        </p:nvSpPr>
        <p:spPr>
          <a:xfrm>
            <a:off x="289398" y="335367"/>
            <a:ext cx="527482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(находиться) ЗДЕСЬ — на конце приставки перед буквой, обозначающей звонкий согласный звук, пишется буква З.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ВЕСЕННЕЕ (настроение) — в прилагательном, образованном от существительного с основой на -Н, с помощью суффикса -Н- пишется -НН- на стыке морфем.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ВЫСТИРАТЬ (бельё) — написание безударной чередующейся гласной в корне слова зависит от его лексического значения.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УЛЫБАЮЩИЙСЯ (человек) — в причастии, образованном от глагола I спряжения, пишется суффикс -ЮЩ-.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СУДОРЕМОНТНЫЙ (завод) — сложное существительное пишется слитно.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A6B90-4769-48C2-99EB-628BB2F8F8C9}"/>
              </a:ext>
            </a:extLst>
          </p:cNvPr>
          <p:cNvSpPr txBox="1"/>
          <p:nvPr/>
        </p:nvSpPr>
        <p:spPr>
          <a:xfrm>
            <a:off x="6750995" y="335367"/>
            <a:ext cx="484437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(находиться) ЗДЕСЬ — буква З в составе корня.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ВЕСЕННЕЕ (настроение) — в прилагательном, образованном от существительного с основой на -Н, с помощью суффикса -Н- пишется -НН- на стыке морфем.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ВЫСТИРАТЬ (бельё) — написание безударной чередующейся гласной в корне слова зависит от суффикса.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УЛЫБАЮЩИЙСЯ (человек) — в причастии, образованном от глагола I спряжения, пишется суффикс -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ЮЩ-.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СУДОРЕМОНТНЫЙ (завод) — сложное прилагательное пишется слитно.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24</a:t>
            </a:r>
          </a:p>
        </p:txBody>
      </p:sp>
    </p:spTree>
    <p:extLst>
      <p:ext uri="{BB962C8B-B14F-4D97-AF65-F5344CB8AC3E}">
        <p14:creationId xmlns:p14="http://schemas.microsoft.com/office/powerpoint/2010/main" val="15061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821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E008E-B046-46A7-B7D2-2CEFDC4EE88B}"/>
              </a:ext>
            </a:extLst>
          </p:cNvPr>
          <p:cNvSpPr txBox="1"/>
          <p:nvPr/>
        </p:nvSpPr>
        <p:spPr>
          <a:xfrm>
            <a:off x="360431" y="503050"/>
            <a:ext cx="494114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(отнюдь) НЕ ХОЛОДНО — НЕ пишется раздельно с наречиями, если его можно заменить синонимом без НЕ.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НЕКУДА (спешить) — с местоимением НЕ пишется всегда слитно.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ЗАДИРАТЬ (нос) — написание безударной чередующейся гласной в корне слова зависит от суффикса.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(ягоды) СЫПЛЮТСЯ — в причастии, образованном от глагола I спряжения, в суффиксе пишется -Ю-.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РАДИОСВЯЗЬ — существительные и прилагательные с иноязычным элементом «радио» пишутся слитно.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6E7C1-55AA-43F2-B1A0-47D6C4744C09}"/>
              </a:ext>
            </a:extLst>
          </p:cNvPr>
          <p:cNvSpPr txBox="1"/>
          <p:nvPr/>
        </p:nvSpPr>
        <p:spPr>
          <a:xfrm>
            <a:off x="7091463" y="363794"/>
            <a:ext cx="452579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(отнюдь) НЕ ХОЛОДНО — НЕ пишется раздельно с наречиями, если есть слово ОТНЮДЬ.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НЕКУДА (спешить) — с наречием НЕ пишется слитно.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ЗАДИРАТЬ (нос) — написание безударной чередующейся гласной в корне слова зависит от суффикса.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(ягоды) СЫПЛЮТСЯ — в глаголе I спряжения 3 лица окончание -ЮТ-.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РАДИОСВЯЗЬ — существительные и прилагательные с иноязычным элементом «радио» пишутся слитно.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Ответ: 35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D795D-C5AA-4648-85EF-0442FA2C2354}"/>
              </a:ext>
            </a:extLst>
          </p:cNvPr>
          <p:cNvSpPr txBox="1"/>
          <p:nvPr/>
        </p:nvSpPr>
        <p:spPr>
          <a:xfrm>
            <a:off x="445041" y="259858"/>
            <a:ext cx="487598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ПРИБИТЬ (к стене) — приставка ПРИ- неизменяемая.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ДВАДЦАТИПЯТИМЕТРОВЫЙ  — прилагательные, первая часть которых — числительное, пишутся слитно.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ОТРАСЛЬ (животноводства) — написание безударной гласной в корне слова объясняется исключением из правила о чередующихся корнях.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КОЖАНАЯ (куртка) — в отглагольном прилагательном пишется -Н-.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НЕРЯШЛИВО (одетый) — НЕ- пишутся слитно с наречиями, если его можно заменить синонимом без НЕ.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3F8CA-7D6E-4B9B-9C16-66101CF3A605}"/>
              </a:ext>
            </a:extLst>
          </p:cNvPr>
          <p:cNvSpPr txBox="1"/>
          <p:nvPr/>
        </p:nvSpPr>
        <p:spPr>
          <a:xfrm>
            <a:off x="6712084" y="259858"/>
            <a:ext cx="476898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ПРИБИТЬ (к стене) — приставка ПРИ- в значении «присоединение».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ДВАДЦАТИПЯТИМЕТРОВЫЙ  — прилагательные, первая часть которых — числительное, пишутся слитно.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ОТРАСЛЬ (животноводства) — написание безударной гласной в корне слова объясняется исключением из правила о чередующихся корнях.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КОЖАНАЯ (куртка) — в суффиксе -АН- отыменного прилагательного пишется -Н-.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НЕРЯШЛИВО (одетый) — НЕ- пишутся слитно, потому что слово без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употребляется.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23</a:t>
            </a:r>
          </a:p>
        </p:txBody>
      </p:sp>
    </p:spTree>
    <p:extLst>
      <p:ext uri="{BB962C8B-B14F-4D97-AF65-F5344CB8AC3E}">
        <p14:creationId xmlns:p14="http://schemas.microsoft.com/office/powerpoint/2010/main" val="7725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72B7D-470F-4D93-B295-EB9E4A735DB9}"/>
              </a:ext>
            </a:extLst>
          </p:cNvPr>
          <p:cNvSpPr txBox="1"/>
          <p:nvPr/>
        </p:nvSpPr>
        <p:spPr>
          <a:xfrm>
            <a:off x="386674" y="483594"/>
            <a:ext cx="506081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ПРЕИНТЕРЕСНАЯ (книга) — приставка ПРЕ- пишется в значении ОЧЕНЬ.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(девушка) ВЕТРЕНА — в суффиксах кратких причастий пишется -Н-.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РАВНЕНИЕ (в строю) — написание безударной чередующейся гласной в корне слова зависит от суффикса.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РЕЮЩИЕ (на ветру флаги) — в глаголе первого спряжения пишется в суффиксе -Ю-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ПРЕМЬЕР-МИНИСТР — сложные существительные без соединительной гласной, обозначающие названия механизмов, а также научные, технические, общественно-политические термины, пишутся через дефис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F7171-772D-4361-84FD-73FF90653353}"/>
              </a:ext>
            </a:extLst>
          </p:cNvPr>
          <p:cNvSpPr txBox="1"/>
          <p:nvPr/>
        </p:nvSpPr>
        <p:spPr>
          <a:xfrm>
            <a:off x="6744513" y="194555"/>
            <a:ext cx="494327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ПРЕИНТЕРЕСНАЯ (книга) — приставка ПРЕ- пишется в значении ОЧЕНЬ.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(девушка) ВЕТРЕНА — в суффиксах кратких прилагательных пишется столько же -Н-, сколько в полном.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РАВНЕНИЕ (в строю) — написание безударной чередующейся гласной в корне слова зависит от значения.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РЕЮЩИЕ (на ветру флаги) — в причастии, образованном от глагола первого спряжения, пишется суффикс -ЮЩ-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ПРЕМЬЕР-МИНИСТР — сложные существительные без соединительной гласной, обозначающие названия механизмов, а также научные, технические, общественно-политические термины, пишутся через дефис.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15|</a:t>
            </a:r>
          </a:p>
        </p:txBody>
      </p:sp>
    </p:spTree>
    <p:extLst>
      <p:ext uri="{BB962C8B-B14F-4D97-AF65-F5344CB8AC3E}">
        <p14:creationId xmlns:p14="http://schemas.microsoft.com/office/powerpoint/2010/main" val="36991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75125-3059-49A7-809B-E9911F3BB66A}"/>
              </a:ext>
            </a:extLst>
          </p:cNvPr>
          <p:cNvSpPr txBox="1"/>
          <p:nvPr/>
        </p:nvSpPr>
        <p:spPr>
          <a:xfrm>
            <a:off x="340975" y="311288"/>
            <a:ext cx="527188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ПРИШКОЛЬНАЯ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(территория) — правописание приставки определяется её значением — 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близость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БЕЛОСНЕЖНАЯ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(рубашка) — сложное имя прилагательное пишется слитно, потому что образовано на основе подчинительного словосочетания.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СТАРИННЫЕ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(часы) — в суффиксе полного страдательного причастия прошедшего времени пишется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НН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ЗАГОРЕТЬ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(под солнцем) — написание безударной чередующейся гласной в корне зависит от лексического значения слова.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ПЕЧЬ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(пирог) — на конце неопределённой формы глагола буква Ь пишется для обозначения мягкости предшествующего согласного.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88F2B-C3EA-4F1A-8C60-B5A29BD9F710}"/>
              </a:ext>
            </a:extLst>
          </p:cNvPr>
          <p:cNvSpPr txBox="1"/>
          <p:nvPr/>
        </p:nvSpPr>
        <p:spPr>
          <a:xfrm>
            <a:off x="6828817" y="311288"/>
            <a:ext cx="4691164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СТАРИННЫЕ (часы) — в суффиксе прилагательного на стыке морфем пишется -НН-: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старин+н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ЗАГОРЕТЬ (под солнцем) — написание безударной чередующейся гласной в корне зависит от ударения.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ПЕЧЬ (пирог) — на конце глагола буква Ь пишется. Для обозначения мягкости после Ч писаться Ь не может, потому что Ч всегда мягкий.</a:t>
            </a:r>
          </a:p>
          <a:p>
            <a:pPr algn="just"/>
            <a:r>
              <a:rPr lang="ru-RU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</a:p>
          <a:p>
            <a:pPr algn="just"/>
            <a:endParaRPr lang="ru-RU" sz="16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Верны варианты под номерами 1 и 2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12</a:t>
            </a:r>
          </a:p>
        </p:txBody>
      </p:sp>
    </p:spTree>
    <p:extLst>
      <p:ext uri="{BB962C8B-B14F-4D97-AF65-F5344CB8AC3E}">
        <p14:creationId xmlns:p14="http://schemas.microsoft.com/office/powerpoint/2010/main" val="39420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C1735-599F-4FFA-93BE-903E1A7212BB}"/>
              </a:ext>
            </a:extLst>
          </p:cNvPr>
          <p:cNvSpPr txBox="1"/>
          <p:nvPr/>
        </p:nvSpPr>
        <p:spPr>
          <a:xfrm>
            <a:off x="415858" y="413188"/>
            <a:ext cx="515809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ЗАРОВНЯТЬ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(клумбу) — написание безударной чередующейся гласной в корне зависит от лексического значения слова.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КОЕ У 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неопределённое местоимение пишется раздельно, если в нём есть приставка КОЕ-.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СТРАННЫЙ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(поступок) — в суффиксе полного страдательного причастия прошедшего времени пишется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НН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ПОДЪЕЗД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перед буквами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Е, Ё, Ю, Я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после приставок на согласные пишется разделительный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Ъ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СБИТЬ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на конце приставки перед буквой, обозначающей глухой согласный звук, пишется буква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F74C3-2166-4E12-9BB4-737FEB313734}"/>
              </a:ext>
            </a:extLst>
          </p:cNvPr>
          <p:cNvSpPr txBox="1"/>
          <p:nvPr/>
        </p:nvSpPr>
        <p:spPr>
          <a:xfrm>
            <a:off x="6809362" y="486385"/>
            <a:ext cx="463279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КОЕ У КОГО — неопределённое местоимение пишется в три слова, т. к. между частицей КОЕ и местоимением появляется предлог.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СТРАННЫЙ (поступок) — в прилагательном на стыке морфем пишется -НН-: стран + н.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СБИТЬ — приставка С- неизменяемая - приставки З- не бывает.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Верное объяснение в вариантах 1 и 4.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14</a:t>
            </a:r>
          </a:p>
        </p:txBody>
      </p:sp>
    </p:spTree>
    <p:extLst>
      <p:ext uri="{BB962C8B-B14F-4D97-AF65-F5344CB8AC3E}">
        <p14:creationId xmlns:p14="http://schemas.microsoft.com/office/powerpoint/2010/main" val="14537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0F1143-7F15-46BF-A3E7-0E894A005E26}"/>
              </a:ext>
            </a:extLst>
          </p:cNvPr>
          <p:cNvSpPr txBox="1"/>
          <p:nvPr/>
        </p:nvSpPr>
        <p:spPr>
          <a:xfrm>
            <a:off x="406435" y="176458"/>
            <a:ext cx="497681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СДВИНУЛ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Приставка неизменяемая.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ПЧЕЛИНЫЙ (укус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 — в суффиксе -ИН- отымённых прилагательных пишется одна -Н-.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ЗАРЯ —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написание безударной чередующейся гласной в корне слова зависит от суффикса, который следует за корнем.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(созревшая)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РОЖЬ —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 именах существительных 1-го склонения после шипящего буква Ь пишется.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(взять бы)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ЧТО-НИБУДЬ —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наречие пишется через дефис, потому что с суффиксом НИБУДЬ слова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36AE4-8147-4CAD-AEF5-8C83B0983CD4}"/>
              </a:ext>
            </a:extLst>
          </p:cNvPr>
          <p:cNvSpPr txBox="1"/>
          <p:nvPr/>
        </p:nvSpPr>
        <p:spPr>
          <a:xfrm>
            <a:off x="6808754" y="176458"/>
            <a:ext cx="4864437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endParaRPr lang="ru-RU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СДВИНУЛ — Приставка неизменяемая.</a:t>
            </a:r>
            <a:endParaRPr lang="ru-RU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ПЧЕЛИНЫЙ (укус) — в суффиксе -ИН- отымённых прилагательном пишется одна -Н-.</a:t>
            </a:r>
            <a:endParaRPr lang="ru-RU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ЗАРЯ — написание безударной чередующейся гласной в корне слова зависит от ударения.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(созревшая) РОЖЬ — в именах существительных 3-го склонения после шипящего буква Ь пишется.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(взять бы) ЧТО-НИБУДЬ 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местоимение (не наречие, как указано в тексте задания!)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пишется через дефис, потому что с суффиксом НИБУДЬ слова пишутся через дефис.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                            Ответ: 12.</a:t>
            </a:r>
          </a:p>
        </p:txBody>
      </p:sp>
    </p:spTree>
    <p:extLst>
      <p:ext uri="{BB962C8B-B14F-4D97-AF65-F5344CB8AC3E}">
        <p14:creationId xmlns:p14="http://schemas.microsoft.com/office/powerpoint/2010/main" val="14488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57FED-77DE-46F2-8547-5DDA87FBA13E}"/>
              </a:ext>
            </a:extLst>
          </p:cNvPr>
          <p:cNvSpPr txBox="1"/>
          <p:nvPr/>
        </p:nvSpPr>
        <p:spPr>
          <a:xfrm>
            <a:off x="319088" y="236220"/>
            <a:ext cx="532923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БЛИСТАТЬ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(умом) — написание безударной чередующейся гласной в корне зависит от лексического значения слова.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ПРЕДСТАВЛЕННЫЙ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(на выставке) — в суффиксе полного страдательного причастия прошедшего времени, образованного от глагола совершенного вида, пишется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НН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ТЁМНО-КРАСНАЯ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(рябина) — сложное имя прилагательное пишется через дефис, потому что образовано на основе подчинительного словосочетания.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ПРИФРОНТОВОЙ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(участок) — правописание приставки определяется её значением — 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близость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СТЕРЕЧЬ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(дом) — на конце неопределённой формы глагола буква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пишется для обозначения мягкости предшествующего согласного.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5A858-2F85-4712-8886-FB2A990B5A6D}"/>
              </a:ext>
            </a:extLst>
          </p:cNvPr>
          <p:cNvSpPr txBox="1"/>
          <p:nvPr/>
        </p:nvSpPr>
        <p:spPr>
          <a:xfrm>
            <a:off x="6926092" y="236220"/>
            <a:ext cx="43385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БЛИСТАТЬ (умом) — написание безударной чередующейся гласной в корне зависит от суффикса.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ТЁМНО-КРАСНАЯ (рябина) — сложное имя прилагательное пишется через дефис, потому что обозначает оттенок цвета.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СТЕРЕЧЬ (дом) — на конце глагола буква Ь пишется, но не для обозначения мягкости предшествующего согласного, потому что Ч всегда мягкий.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Верно объяснение в вариантах 2 и 4.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24</a:t>
            </a:r>
          </a:p>
        </p:txBody>
      </p:sp>
    </p:spTree>
    <p:extLst>
      <p:ext uri="{BB962C8B-B14F-4D97-AF65-F5344CB8AC3E}">
        <p14:creationId xmlns:p14="http://schemas.microsoft.com/office/powerpoint/2010/main" val="14675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4F8AD-4274-4C4C-8E75-90D3C4BCE34D}"/>
              </a:ext>
            </a:extLst>
          </p:cNvPr>
          <p:cNvSpPr txBox="1"/>
          <p:nvPr/>
        </p:nvSpPr>
        <p:spPr>
          <a:xfrm>
            <a:off x="532590" y="410876"/>
            <a:ext cx="498299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ЦИРКУЛЬ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корне слове буква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И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обозначает мягкость предшествующего согласного.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ПРЕГРАДИТЬ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(путь) — написание приставки определяется её значением, близким к значению приставки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ПЕРЕ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КОСИТЬ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(траву) — написание чередующейся гласной в корне слова проверяется наличием/отсутствием в слове суффикса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-А-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РЕЗАНЫЕ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(овощи) — в суффиксе имени прилагательного, образованного от имени существительного с помощью суффикса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-АН-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пишется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ДРУЖОК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суффиксе имени существительного после шипящей под ударением пишется буква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C1364-CB29-4A56-B4CD-32FC23835A14}"/>
              </a:ext>
            </a:extLst>
          </p:cNvPr>
          <p:cNvSpPr txBox="1"/>
          <p:nvPr/>
        </p:nvSpPr>
        <p:spPr>
          <a:xfrm>
            <a:off x="6829425" y="197346"/>
            <a:ext cx="475621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ЦИРКУЛЬ — в корне слове буква И пишется по традиции со времени, когда Ц был мягким звуком; мягкость предшествующего согласного сейчас она не обозначает, т. к. Ц в современном русском языке звук твёрдый.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КОСИТЬ (траву) — написание гласной в корне слова проверяется ударением: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ко́сит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(к чередующимся корням корень этого слова отношения не имеет − чередующимися являются корни, самостоятельное значение которых сейчас трудно из одного только корня выделить)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РЕЗАНЫЕ (овощи) — в суффиксе отглагольного имени прилагательного пишется -Н-: резать → резаные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Верно объяснение в вариантах 2 и 5.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25</a:t>
            </a:r>
          </a:p>
        </p:txBody>
      </p:sp>
    </p:spTree>
    <p:extLst>
      <p:ext uri="{BB962C8B-B14F-4D97-AF65-F5344CB8AC3E}">
        <p14:creationId xmlns:p14="http://schemas.microsoft.com/office/powerpoint/2010/main" val="40893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6818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0A9416-8945-42EB-8EDA-A4E56363FDCA}"/>
              </a:ext>
            </a:extLst>
          </p:cNvPr>
          <p:cNvSpPr txBox="1"/>
          <p:nvPr/>
        </p:nvSpPr>
        <p:spPr>
          <a:xfrm>
            <a:off x="328613" y="226695"/>
            <a:ext cx="533876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РАСЦЕНИВАТЬ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на конце приставки перед буквой, обозначающей глухой согласный звук, пишется буква С.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ПОДВЕДЕНЫ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(итоги) — в краткой форме имени прилагательного пишется столько же Н, сколько и в полной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форме этого прилагательного.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РАССТИЛАТЬСЯ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написание безударной чередующейся гласной в корне слова зависит от его лексического значения.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(решил много)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ЗАДАЧ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форме множественного числа имени существительного 3-го склонения после шипящего буква Ь не пишется.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(говорил)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ПО-АНГЛИЙСКИ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наречие пишется через дефис, потому что оно образовано от основы имени прилагательного при помощи приставки ПО- и суффикса -И.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5E59F-3064-4C5B-BC84-6070D56B9A0B}"/>
              </a:ext>
            </a:extLst>
          </p:cNvPr>
          <p:cNvSpPr txBox="1"/>
          <p:nvPr/>
        </p:nvSpPr>
        <p:spPr>
          <a:xfrm>
            <a:off x="6867727" y="226695"/>
            <a:ext cx="43969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ПОДВЕДЕНЫ (итоги) — 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 кратком </a:t>
            </a:r>
            <a:r>
              <a:rPr lang="ru-RU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причастии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пишется одна буква Н.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РАССТИЛАТЬСЯ — 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Написание безударной чередующейся гласной в корне слова зависит от </a:t>
            </a:r>
            <a:r>
              <a:rPr lang="ru-RU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суффикса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(решил много) ЗАДАЧ — 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 форме множественного числа имени существительного </a:t>
            </a:r>
            <a:r>
              <a:rPr lang="ru-RU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1-го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склонения после шипящего буква Ь не пишется.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Верно объяснение в вариантах 1 и 5.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15</a:t>
            </a:r>
          </a:p>
        </p:txBody>
      </p:sp>
    </p:spTree>
    <p:extLst>
      <p:ext uri="{BB962C8B-B14F-4D97-AF65-F5344CB8AC3E}">
        <p14:creationId xmlns:p14="http://schemas.microsoft.com/office/powerpoint/2010/main" val="20213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CBC123-8041-4A53-A151-14C8DD2EE454}"/>
              </a:ext>
            </a:extLst>
          </p:cNvPr>
          <p:cNvSpPr txBox="1"/>
          <p:nvPr/>
        </p:nvSpPr>
        <p:spPr>
          <a:xfrm>
            <a:off x="396403" y="255233"/>
            <a:ext cx="49635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КОЖАНАЯ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(куртка) — в суффиксе имени прилагательного, образованного от имени существительного с помощью суффикса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-АН-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пишется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ЛИМОННЫЙ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(торт) — в суффиксе полного страдательного причастия прошедшего времени пишется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НН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ЧЕЛОВЕЧЕК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форме родительного падежа гласный в суффиксе выпадает («человечка»), поэтому следует писать суффикс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-ЕК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ПРЕСТУПИТЬ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(закон) — правописание приставки определяется её значением – 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очень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ОБГОРЕТЬ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(под солнцем) — написание чередующейся гласной 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в корне обусловлено тем, что гласный звук здесь является безударным (не находится под ударением).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2788B-0DFB-488E-940A-001A81501CB5}"/>
              </a:ext>
            </a:extLst>
          </p:cNvPr>
          <p:cNvSpPr txBox="1"/>
          <p:nvPr/>
        </p:nvSpPr>
        <p:spPr>
          <a:xfrm>
            <a:off x="6832062" y="1395965"/>
            <a:ext cx="4666032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ЛИМОННЫЙ (торт) — две буквы Н пишется на стыке морфем прилагательного: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лимон+н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ПРЕСТУПИТЬ (закон) — правописание приставки определяется возможностью заменить её приставкой пере-.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135</a:t>
            </a:r>
          </a:p>
        </p:txBody>
      </p:sp>
    </p:spTree>
    <p:extLst>
      <p:ext uri="{BB962C8B-B14F-4D97-AF65-F5344CB8AC3E}">
        <p14:creationId xmlns:p14="http://schemas.microsoft.com/office/powerpoint/2010/main" val="40494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92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52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58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72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06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AE1E40-98DD-4279-8B4F-EA7AF33B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01600" cy="73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DC510-0EEF-4C5A-9ABA-F6E88ECCC7A3}"/>
              </a:ext>
            </a:extLst>
          </p:cNvPr>
          <p:cNvSpPr txBox="1"/>
          <p:nvPr/>
        </p:nvSpPr>
        <p:spPr>
          <a:xfrm>
            <a:off x="331248" y="274210"/>
            <a:ext cx="53886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ПРИВОКЗАЛЬНАЯ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(площадь) — Приставка ПРИ- пишется в значении неполноты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действия.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ГРУЖЁНАЯ (БАРЖА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 — в суффиксе причастия пишется одна -Н-.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ПРИЛАГАТЬ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(усилия) — написание безударной чередующейся гласной в корне слова зависит от ударения.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 (усыпана) СПЛОШЬ 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— на конце наречий после шипящего буква Ь пишется.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снег) БЕЛЫЙ-БЕЛЫЙ —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сложные имена прилагательные, образованные повторением одинаковых слов,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4FFC3-D48B-48E2-9DD5-239D66A6FEA9}"/>
              </a:ext>
            </a:extLst>
          </p:cNvPr>
          <p:cNvSpPr txBox="1"/>
          <p:nvPr/>
        </p:nvSpPr>
        <p:spPr>
          <a:xfrm>
            <a:off x="6760722" y="113943"/>
            <a:ext cx="4805465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ПРИВОКЗАЛЬНАЯ (площадь) — Приставка ПРИ- пишется в значении «близость к чему-либо».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ГРУЖЁНАЯ (БАРЖА) — в суффиксе отглагольного прилагательного пишется одна -Н-.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ПРИЛАГАТЬ (усилия) — написание безударной чередующейся гласной в корне слова зависит от суффикса, а также может быть объяснено конечной согласной корня: перед Г пишем А.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(усыпана) СПЛОШЬ — на конце наречий после шипящего буква Ь пишется.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(снег) БЕЛЫЙ-БЕЛЫЙ — сложные имена прилагательные, образованные повторением одинаковых слов, пишутся через дефис.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                   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Ответ: 45</a:t>
            </a:r>
          </a:p>
        </p:txBody>
      </p:sp>
    </p:spTree>
    <p:extLst>
      <p:ext uri="{BB962C8B-B14F-4D97-AF65-F5344CB8AC3E}">
        <p14:creationId xmlns:p14="http://schemas.microsoft.com/office/powerpoint/2010/main" val="22345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AE1E40-98DD-4279-8B4F-EA7AF33B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01600" cy="73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30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AE1E40-98DD-4279-8B4F-EA7AF33B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01600" cy="73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35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AE1E40-98DD-4279-8B4F-EA7AF33B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01600" cy="73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29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AE1E40-98DD-4279-8B4F-EA7AF33B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01600" cy="73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00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501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25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0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05880D-C692-4E5C-9B06-47C14BC720A2}"/>
              </a:ext>
            </a:extLst>
          </p:cNvPr>
          <p:cNvSpPr txBox="1"/>
          <p:nvPr/>
        </p:nvSpPr>
        <p:spPr>
          <a:xfrm>
            <a:off x="161925" y="112395"/>
            <a:ext cx="1186815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Задание 5 № </a:t>
            </a:r>
            <a:r>
              <a:rPr lang="ru-R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Орфографический анализ.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слова. Запишите номера этих ответов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ЦИРКУЛЬ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корне слове буква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обозначает мягкость предшествующего согласного.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ПРЕГРАДИТЬ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(путь) — написание приставки определяется её значением, близким к значению приставки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ПЕРЕ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-.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КОСИТЬ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(траву) — написание чередующейся гласной в корне слова проверяется наличием/отсутствием в слове суффикса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-А-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РЕЗАНЫЕ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(овощи) — в суффиксе имени прилагательного, образованного от имени существительного с помощью суффикса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-АН-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пишется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ДРУЖОК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суффиксе имени существительного после шипящей под ударением пишется буква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52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D1476D-C3EE-40C9-9AC0-1B9BFAAF8CF7}"/>
              </a:ext>
            </a:extLst>
          </p:cNvPr>
          <p:cNvSpPr txBox="1"/>
          <p:nvPr/>
        </p:nvSpPr>
        <p:spPr>
          <a:xfrm>
            <a:off x="279670" y="128774"/>
            <a:ext cx="5294279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highlight>
                <a:srgbClr val="00FFFF"/>
              </a:highlight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НЕ ВЫПОЛНЕННОЕ (вовремя задание)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НЕ с прилагательным пишется раздельно, потому что нельзя заменить слово синонимом.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ЧУГУННОЕ   (литьё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 — в прилагательном, образованном от существительного с основой на -Н, с помощью суффикса -Н- пишется -НН- на стыке морфем.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ЗАСТЕЛИТЬ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(постель) — написание безударной чередующейся гласной в корне слова зависит от значения.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 (кофе) ГОРЯЧ —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 конце кратких прилагательных после шипящего буква Ь не пишется.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(повернули на)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ЮГО-ВОСТОК 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— сложные имена прилагательные, образованные повторением слов,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12C3B-343A-4698-9C2F-1704ED421B47}"/>
              </a:ext>
            </a:extLst>
          </p:cNvPr>
          <p:cNvSpPr txBox="1"/>
          <p:nvPr/>
        </p:nvSpPr>
        <p:spPr>
          <a:xfrm>
            <a:off x="6770451" y="148152"/>
            <a:ext cx="4893013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НЕ ВЫПОЛНЕННОЕ (вовремя задание) — НЕ с причастием пишется раздельно, потому что есть зависимое слово.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ЧУГУННОЕ (литьё) — в прилагательном, образованном от существительного с основой на -Н, с помощью суффикса -Н- пишется -НН- на стыке морфем.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ЗАСТЕЛИТЬ (постель) — написание безударной чередующейся гласной в корне слова зависит от суффикса.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(кофе) ГОРЯЧ — на конце кратких прилагательных после шипящего буква Ь не пишется.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(повернули на) ЮГО-ВОСТОК — сложные имена существительные, образованные повторением слов и обозначающие стороны света, пишутся через дефис.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Ответ: 24.</a:t>
            </a:r>
          </a:p>
        </p:txBody>
      </p:sp>
    </p:spTree>
    <p:extLst>
      <p:ext uri="{BB962C8B-B14F-4D97-AF65-F5344CB8AC3E}">
        <p14:creationId xmlns:p14="http://schemas.microsoft.com/office/powerpoint/2010/main" val="10546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1B8774-7F5C-4CD8-A316-C3CAE9746784}"/>
              </a:ext>
            </a:extLst>
          </p:cNvPr>
          <p:cNvSpPr txBox="1"/>
          <p:nvPr/>
        </p:nvSpPr>
        <p:spPr>
          <a:xfrm>
            <a:off x="289398" y="361759"/>
            <a:ext cx="536237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ПРОКОПАЕТ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(траншею) — в безударном положении в окончании глагола пишется Е, потому что это глагол-исключение.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(ведёт себя)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РАСКОВАННО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кратком прилагательном пишется -НН-.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ЗАГОРАТЬ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(на пляже) — написание безударной чередующейся гласной в корне слова зависит от суффикса.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(хорошо)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РИСУЕШЬ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на конце глагола после шипящего буква Ь пишется.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(кофе)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ПО-ВОСТОЧНОМУ 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— Наречия на -ОМУ с приставкой ПО- пишутся через дефис.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C2885-E32F-4003-80EA-6CFFBC5B17FD}"/>
              </a:ext>
            </a:extLst>
          </p:cNvPr>
          <p:cNvSpPr txBox="1"/>
          <p:nvPr/>
        </p:nvSpPr>
        <p:spPr>
          <a:xfrm>
            <a:off x="6877454" y="284815"/>
            <a:ext cx="483707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ПРОКОПАЕТ (траншею) — в безударном положении в окончании глагола пишется Е, потому что это глагол I спряжения.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(ведёт себя) РАСКОВАННО — в наречии пишется столько же -Н-, сколько в слове, от которого оно образовано.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ЗАГОРАТЬ (на пляже) — написание безударной чередующейся гласной в корне слова зависит от ударения.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(хорошо) РИСУЕШЬ — на конце глагола после шипящего буква Ь пишется.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(кофе) ПО-ВОСТОЧНОМУ — Наречия на -ОМУ с приставкой ПО- пишутся через дефис.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Ответ: 45.</a:t>
            </a:r>
          </a:p>
        </p:txBody>
      </p:sp>
    </p:spTree>
    <p:extLst>
      <p:ext uri="{BB962C8B-B14F-4D97-AF65-F5344CB8AC3E}">
        <p14:creationId xmlns:p14="http://schemas.microsoft.com/office/powerpoint/2010/main" val="32196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1FD76F-4134-476D-A5EE-EAE4C00BC40B}"/>
              </a:ext>
            </a:extLst>
          </p:cNvPr>
          <p:cNvSpPr txBox="1"/>
          <p:nvPr/>
        </p:nvSpPr>
        <p:spPr>
          <a:xfrm>
            <a:off x="504824" y="0"/>
            <a:ext cx="552450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endParaRPr lang="ru-RU" sz="1600" b="0" i="0" dirty="0">
              <a:solidFill>
                <a:srgbClr val="000000"/>
              </a:solidFill>
              <a:effectLst/>
              <a:highlight>
                <a:srgbClr val="00FFFF"/>
              </a:highlight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ВЗБУДОРАЖЕНЫ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(известием) — на конце приставки перед буквой, обозначающей глухой согласный звук, пишется буква З.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ОРГАНИЗАЦИОННЫЙ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(момент) — в причастии пишется -НН-.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МАКАТЬ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(перо в чернильницу) — написание безударной чередующейся гласной в корне слова зависит от значения корня.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 (нет) ТУЧ 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— на конце существительного 3 склонения после шипящего буква Ь не пишется.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ЖЕЛЕЗНОДОРОЖНЫЙ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(состав) — Прилагательные, образованные на основе подчинительного словосочетания, пишутся слитно.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F3760-BE16-422F-B542-5BFC4DDAFAF5}"/>
              </a:ext>
            </a:extLst>
          </p:cNvPr>
          <p:cNvSpPr txBox="1"/>
          <p:nvPr/>
        </p:nvSpPr>
        <p:spPr>
          <a:xfrm>
            <a:off x="6727691" y="491009"/>
            <a:ext cx="520814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ВЗБУДОРАЖЕНЫ (известием) — на конце приставки перед буквой, обозначающей звонкий согласный звук, пишется буква З.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ОРГАНИЗАЦИОННЫЙ (момент) — в суффиксе -ОНН- прилагательного пишется -НН-.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МАКАТЬ (перо в чернильницу) — написание безударной чередующейся гласной в корне слова зависит от значения корня.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(нет) ТУЧ — на конце существительного 1 склонения после шипящего буква Ь не пишется.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ЖЕЛЕЗНОДОРОЖНЫЙ (состав) — Прилагательные, образованные на основе подчинительного словосочетания, пишутся слитно.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Ответ: 35.</a:t>
            </a:r>
          </a:p>
        </p:txBody>
      </p:sp>
    </p:spTree>
    <p:extLst>
      <p:ext uri="{BB962C8B-B14F-4D97-AF65-F5344CB8AC3E}">
        <p14:creationId xmlns:p14="http://schemas.microsoft.com/office/powerpoint/2010/main" val="28331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A76F3-6100-402A-8802-84B841E17F37}"/>
              </a:ext>
            </a:extLst>
          </p:cNvPr>
          <p:cNvSpPr txBox="1"/>
          <p:nvPr/>
        </p:nvSpPr>
        <p:spPr>
          <a:xfrm>
            <a:off x="90589" y="39910"/>
            <a:ext cx="55836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endParaRPr lang="ru-RU" sz="16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ПРЕВОЗМОГАТЬ 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— приставка ПРЕ- пишется в значении ПЕРЕ-.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МУЖЕСТВЕННО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(поступить) — в суффиксах наречий пишется -НН-.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ПОЛОЖИТЬ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(на место) — написание безударной чередующейся гласной в корне слова зависит от суффикса.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(поймал)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МЯЧ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форме мужского рода имени существительного 1-го склонения после шипящего буква Ь не пишется.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ВО-ПЕРВЫХ 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— числительное пишется через дефис с приставкой ВО-.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B793C-9E5B-437A-930F-471CBAF0F8EA}"/>
              </a:ext>
            </a:extLst>
          </p:cNvPr>
          <p:cNvSpPr txBox="1"/>
          <p:nvPr/>
        </p:nvSpPr>
        <p:spPr>
          <a:xfrm>
            <a:off x="90590" y="4481025"/>
            <a:ext cx="5707096" cy="1815882"/>
          </a:xfrm>
          <a:prstGeom prst="rect">
            <a:avLst/>
          </a:prstGeom>
          <a:solidFill>
            <a:srgbClr val="00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ВНИМАНИЕ!!!</a:t>
            </a: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Под номером 3 объяснение верное! Действительно, правописание корней -ЛАГ- и -ЛОЖ- может объясняться как конечной согласной корня, так и наличием-отсутствием суффикса -А- за корнем. ВСЕГДА при наличии суффикса -А- будет писаться корень -ЛАГ-. </a:t>
            </a: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3D5DA-7796-402F-8005-17F24F7E70FD}"/>
              </a:ext>
            </a:extLst>
          </p:cNvPr>
          <p:cNvSpPr txBox="1"/>
          <p:nvPr/>
        </p:nvSpPr>
        <p:spPr>
          <a:xfrm>
            <a:off x="6605081" y="172151"/>
            <a:ext cx="500974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ПРЕВОЗМОГАТЬ — приставка ПРЕ- пишется в значении ПЕРЕ-.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МУЖЕСТВЕННО (поступить) — в суффиксах наречий пишется столько же -Н-, сколько в слове, от которого оно образовано.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ПОЛОЖИТЬ (на место) — написание безударной чередующейся гласной в корне слова зависит от суффикса.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(поймал) МЯЧ — в форме мужского рода имени существительного 2-го склонения после шипящего буква Ь не пишется.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ВО-ПЕРВЫХ — наречие, оканчивающееся на -ИХ, -ЫХ, пишется через дефис с приставкой ВО-.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                   </a:t>
            </a:r>
            <a:r>
              <a:rPr lang="ru-RU" dirty="0">
                <a:highlight>
                  <a:srgbClr val="FFFF00"/>
                </a:highlight>
              </a:rPr>
              <a:t>Ответ: 13.</a:t>
            </a:r>
            <a:endParaRPr lang="ru-RU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23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788D7B-CC04-41FE-8A78-5823A9DA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04545-AEB3-4765-961B-F4A8365DBF2F}"/>
              </a:ext>
            </a:extLst>
          </p:cNvPr>
          <p:cNvSpPr txBox="1"/>
          <p:nvPr/>
        </p:nvSpPr>
        <p:spPr>
          <a:xfrm>
            <a:off x="385763" y="404069"/>
            <a:ext cx="538273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Укажите варианты ответов, в которых дано верное объяснение написания выделенного слова. Запишите номера этих ответов.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войти в) ЗДАНИЕ —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 конце приставки перед буквой, обозначающей звонкий согласный звук, пишется буква З.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БАРАБАННЫЙ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(бой) — в прилагательном, образованном от существительного с основой на -Н, с помощью суффикса -Н- пишется -НН- на стыке морфем.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ЗАТИРАТЬ 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(швы на кафеле) — написание безударной чередующейся гласной в корне слова зависит от его лексического значения.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(ребёнок) 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ПЛАЧУЩИЙ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 — в причастии, образованном от глагола I спряжения, пишется суффикс -УЩ-.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ВОДОПРОВОДНЫЙ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(шланг) — сложное существительное пишется слитно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9E6F5-54A8-4085-BA5E-8C7E0EFE527C}"/>
              </a:ext>
            </a:extLst>
          </p:cNvPr>
          <p:cNvSpPr txBox="1"/>
          <p:nvPr/>
        </p:nvSpPr>
        <p:spPr>
          <a:xfrm>
            <a:off x="6750996" y="197346"/>
            <a:ext cx="5055241" cy="6155531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Пояснение.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Приведём верное объяснение: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 (войти в) ЗДАНИЕ — буква З в составе корня.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 БАРАБАННЫЙ (бой) — в прилагательном, образованном от существительного с основой на -Н, с помощью суффикса -Н- пишется -НН- на стыке морфем.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 ЗАТИРАТЬ (швы на кафеле) — написание безударной чередующейся гласной в корне слова зависит от суффикса.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 (ребёнок) ПЛАЧУЩИЙ — в причастии, образованном от глагола I спряжения, пишется суффикс -УЩ-.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5) ВОДОПРОВОДНЫЙ (шланг) — прилагательное, образованное от сложного существительного, пишется слитно.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Ответ: 24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9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10355</TotalTime>
  <Words>6393</Words>
  <Application>Microsoft Office PowerPoint</Application>
  <PresentationFormat>Широкоэкранный</PresentationFormat>
  <Paragraphs>429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Roboto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2022-05-11T09:27:15Z</dcterms:created>
  <dcterms:modified xsi:type="dcterms:W3CDTF">2025-10-08T08:24:35Z</dcterms:modified>
</cp:coreProperties>
</file>