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11.10.2025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324748" cy="2057400"/>
          </a:xfrm>
        </p:spPr>
        <p:txBody>
          <a:bodyPr/>
          <a:lstStyle/>
          <a:p>
            <a:r>
              <a:rPr lang="ru-RU" dirty="0"/>
              <a:t>Успехи и неудачи в реализации ФГОС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00496" y="5143512"/>
            <a:ext cx="4857784" cy="128588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Учитель русского языка и литературы </a:t>
            </a:r>
          </a:p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МБОУ «СОШ №1 им. </a:t>
            </a:r>
            <a:r>
              <a:rPr lang="ru-RU" b="1" i="1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академика </a:t>
            </a:r>
            <a:r>
              <a:rPr lang="ru-RU" b="1" i="1" dirty="0" err="1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А.И.Савина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»</a:t>
            </a:r>
          </a:p>
          <a:p>
            <a:pPr algn="ctr"/>
            <a:r>
              <a:rPr lang="ru-RU" b="1" i="1" dirty="0">
                <a:solidFill>
                  <a:schemeClr val="bg2">
                    <a:lumMod val="75000"/>
                  </a:schemeClr>
                </a:solidFill>
                <a:latin typeface="Book Antiqua" pitchFamily="18" charset="0"/>
              </a:rPr>
              <a:t> Мельникова Н. Н.</a:t>
            </a:r>
          </a:p>
        </p:txBody>
      </p:sp>
      <p:pic>
        <p:nvPicPr>
          <p:cNvPr id="4" name="Рисунок 3" descr="ри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429000"/>
            <a:ext cx="2786082" cy="3071834"/>
          </a:xfrm>
          <a:prstGeom prst="rect">
            <a:avLst/>
          </a:prstGeom>
        </p:spPr>
      </p:pic>
    </p:spTree>
  </p:cSld>
  <p:clrMapOvr>
    <a:masterClrMapping/>
  </p:clrMapOvr>
  <p:transition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389120"/>
          </a:xfrm>
        </p:spPr>
        <p:txBody>
          <a:bodyPr/>
          <a:lstStyle/>
          <a:p>
            <a:endParaRPr lang="ru-RU" dirty="0"/>
          </a:p>
          <a:p>
            <a:pPr>
              <a:buNone/>
            </a:pPr>
            <a:r>
              <a:rPr lang="ru-RU" dirty="0"/>
              <a:t>   </a:t>
            </a:r>
          </a:p>
          <a:p>
            <a:pPr>
              <a:buNone/>
            </a:pPr>
            <a:r>
              <a:rPr lang="ru-RU" dirty="0"/>
              <a:t>   требования к материально-техническому        оснащению учебных учреждений, к   педагогическим работникам, преувеличенная  идеализация учащихся</a:t>
            </a:r>
          </a:p>
        </p:txBody>
      </p:sp>
      <p:sp>
        <p:nvSpPr>
          <p:cNvPr id="4" name="Овал 3"/>
          <p:cNvSpPr/>
          <p:nvPr/>
        </p:nvSpPr>
        <p:spPr>
          <a:xfrm>
            <a:off x="642910" y="1142984"/>
            <a:ext cx="857256" cy="84296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3797373"/>
            <a:ext cx="2928958" cy="3060627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3714752"/>
            <a:ext cx="2928958" cy="3000372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Пути решения:</a:t>
            </a:r>
          </a:p>
          <a:p>
            <a:r>
              <a:rPr lang="ru-RU" dirty="0"/>
              <a:t>- курсовая подготовка;</a:t>
            </a:r>
          </a:p>
          <a:p>
            <a:r>
              <a:rPr lang="ru-RU" dirty="0"/>
              <a:t>- консультирование по вопросам внедрения ФГОС ;</a:t>
            </a:r>
          </a:p>
          <a:p>
            <a:r>
              <a:rPr lang="ru-RU" dirty="0"/>
              <a:t>- научно-практические семинары с приглашением учителей – практиков;</a:t>
            </a:r>
          </a:p>
          <a:p>
            <a:r>
              <a:rPr lang="ru-RU" dirty="0"/>
              <a:t>- проведение открытых уроков учителями, внедряющими ФГОС, с целью обмена опытом.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5143512"/>
            <a:ext cx="1857388" cy="1714488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8" y="214290"/>
            <a:ext cx="2786082" cy="2714644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 </a:t>
            </a:r>
            <a:r>
              <a:rPr lang="ru-RU" sz="2000" dirty="0"/>
              <a:t>- </a:t>
            </a:r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r>
              <a:rPr lang="ru-RU" sz="2000" dirty="0"/>
              <a:t>           -сохранение фундаментального научного   </a:t>
            </a:r>
          </a:p>
          <a:p>
            <a:pPr>
              <a:buNone/>
            </a:pPr>
            <a:r>
              <a:rPr lang="ru-RU" sz="2000" dirty="0"/>
              <a:t>              ядра;</a:t>
            </a:r>
          </a:p>
          <a:p>
            <a:pPr>
              <a:buNone/>
            </a:pPr>
            <a:r>
              <a:rPr lang="ru-RU" sz="2000" dirty="0"/>
              <a:t>           - развитие    творческих способностей     </a:t>
            </a:r>
          </a:p>
          <a:p>
            <a:pPr>
              <a:buNone/>
            </a:pPr>
            <a:r>
              <a:rPr lang="ru-RU" sz="2000" dirty="0"/>
              <a:t>              личности;</a:t>
            </a:r>
          </a:p>
          <a:p>
            <a:pPr>
              <a:buNone/>
            </a:pPr>
            <a:r>
              <a:rPr lang="ru-RU" sz="2000" dirty="0"/>
              <a:t>           - формирование умения учиться (результаты обучения не       только предметные, но и </a:t>
            </a:r>
            <a:r>
              <a:rPr lang="ru-RU" sz="2000" dirty="0" err="1"/>
              <a:t>метапредметные</a:t>
            </a:r>
            <a:r>
              <a:rPr lang="ru-RU" sz="2000" dirty="0"/>
              <a:t>);</a:t>
            </a:r>
          </a:p>
          <a:p>
            <a:pPr>
              <a:buNone/>
            </a:pPr>
            <a:r>
              <a:rPr lang="ru-RU" sz="2000" dirty="0"/>
              <a:t>           - программа воспитания и социализации учащихся. </a:t>
            </a:r>
          </a:p>
          <a:p>
            <a:endParaRPr lang="ru-RU" sz="2000" dirty="0"/>
          </a:p>
        </p:txBody>
      </p:sp>
      <p:sp>
        <p:nvSpPr>
          <p:cNvPr id="4" name="Овал 3"/>
          <p:cNvSpPr/>
          <p:nvPr/>
        </p:nvSpPr>
        <p:spPr>
          <a:xfrm>
            <a:off x="857224" y="2071678"/>
            <a:ext cx="714380" cy="64294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+</a:t>
            </a: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0760" y="1214422"/>
            <a:ext cx="2986089" cy="321471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935480"/>
            <a:ext cx="3900486" cy="43891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i="1" dirty="0"/>
              <a:t>                                                        </a:t>
            </a:r>
            <a:r>
              <a:rPr lang="ru-RU" sz="3200" i="1" dirty="0"/>
              <a:t>«Преподавание -                                есть искусство, поэтому совершенство                     недостижимо, а совершенствование – бесконечно».</a:t>
            </a:r>
            <a:endParaRPr lang="ru-RU" sz="3200" dirty="0"/>
          </a:p>
          <a:p>
            <a:pPr>
              <a:buNone/>
            </a:pPr>
            <a:r>
              <a:rPr lang="ru-RU" dirty="0"/>
              <a:t>                                              </a:t>
            </a:r>
            <a:r>
              <a:rPr lang="ru-RU" i="1" dirty="0"/>
              <a:t>Лев Николаевич Толстой</a:t>
            </a:r>
            <a:endParaRPr lang="ru-RU" dirty="0"/>
          </a:p>
        </p:txBody>
      </p:sp>
      <p:pic>
        <p:nvPicPr>
          <p:cNvPr id="5" name="Рисунок 4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908" cy="68580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i="1" dirty="0"/>
          </a:p>
          <a:p>
            <a:pPr>
              <a:buNone/>
            </a:pPr>
            <a:endParaRPr lang="ru-RU" sz="4400" i="1" dirty="0"/>
          </a:p>
          <a:p>
            <a:pPr>
              <a:buNone/>
            </a:pPr>
            <a:r>
              <a:rPr lang="ru-RU" sz="4400" i="1" dirty="0"/>
              <a:t>        Спасибо за внимание!</a:t>
            </a:r>
          </a:p>
        </p:txBody>
      </p:sp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57214"/>
            <a:ext cx="9144000" cy="6858000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215238" cy="3500462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pPr>
              <a:buNone/>
            </a:pPr>
            <a:r>
              <a:rPr lang="ru-RU" dirty="0"/>
              <a:t>     Умение учиться                                    Мобильность</a:t>
            </a:r>
          </a:p>
          <a:p>
            <a:endParaRPr lang="ru-RU" dirty="0"/>
          </a:p>
          <a:p>
            <a:pPr>
              <a:buNone/>
            </a:pPr>
            <a:r>
              <a:rPr lang="ru-RU" dirty="0"/>
              <a:t>             </a:t>
            </a:r>
          </a:p>
          <a:p>
            <a:pPr>
              <a:buNone/>
            </a:pPr>
            <a:r>
              <a:rPr lang="ru-RU" dirty="0"/>
              <a:t>           </a:t>
            </a:r>
            <a:r>
              <a:rPr lang="ru-RU" sz="3800" b="1" dirty="0">
                <a:solidFill>
                  <a:schemeClr val="accent2">
                    <a:lumMod val="75000"/>
                  </a:schemeClr>
                </a:solidFill>
              </a:rPr>
              <a:t>Учитель – инструктор, куратор, наставник.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Готовность к переменам                     Способность </a:t>
            </a:r>
          </a:p>
          <a:p>
            <a:pPr>
              <a:buNone/>
            </a:pPr>
            <a:r>
              <a:rPr lang="ru-RU" dirty="0"/>
              <a:t>                                                            к нестандартным    </a:t>
            </a:r>
          </a:p>
          <a:p>
            <a:pPr>
              <a:buNone/>
            </a:pPr>
            <a:r>
              <a:rPr lang="ru-RU" dirty="0"/>
              <a:t>                                                    трудовым действиям                          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>
            <a:off x="2285984" y="1785926"/>
            <a:ext cx="128588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929190" y="1857364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928794" y="2928934"/>
            <a:ext cx="185738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357818" y="2857496"/>
            <a:ext cx="121444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ри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4572008"/>
            <a:ext cx="1928826" cy="2000240"/>
          </a:xfrm>
          <a:prstGeom prst="rect">
            <a:avLst/>
          </a:prstGeom>
        </p:spPr>
      </p:pic>
      <p:pic>
        <p:nvPicPr>
          <p:cNvPr id="10" name="Рисунок 9" descr="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214818"/>
            <a:ext cx="2357454" cy="2285992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000372"/>
            <a:ext cx="3786214" cy="1928826"/>
          </a:xfrm>
        </p:spPr>
        <p:txBody>
          <a:bodyPr>
            <a:normAutofit/>
          </a:bodyPr>
          <a:lstStyle/>
          <a:p>
            <a:r>
              <a:rPr lang="ru-RU" sz="3600" dirty="0"/>
              <a:t>                  русского</a:t>
            </a:r>
            <a:br>
              <a:rPr lang="ru-RU" sz="3600" dirty="0"/>
            </a:br>
            <a:r>
              <a:rPr lang="ru-RU" sz="3600" dirty="0"/>
              <a:t> языка в условиях введения ФГОС</a:t>
            </a:r>
          </a:p>
        </p:txBody>
      </p:sp>
      <p:pic>
        <p:nvPicPr>
          <p:cNvPr id="14" name="Содержимое 13" descr="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71736" y="2928934"/>
            <a:ext cx="1857388" cy="1071570"/>
          </a:xfrm>
        </p:spPr>
      </p:pic>
      <p:sp>
        <p:nvSpPr>
          <p:cNvPr id="8" name="Скругленный прямоугольник 7"/>
          <p:cNvSpPr/>
          <p:nvPr/>
        </p:nvSpPr>
        <p:spPr>
          <a:xfrm>
            <a:off x="928662" y="2928934"/>
            <a:ext cx="157163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Включение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учащихся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активную</a:t>
            </a:r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деятельность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42910" y="4929198"/>
            <a:ext cx="198597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Поиск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новых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знаний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паре, в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группе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43306" y="1785926"/>
            <a:ext cx="1857388" cy="1143008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Вспомнить</a:t>
            </a:r>
            <a:r>
              <a:rPr lang="ru-RU" dirty="0"/>
              <a:t> – </a:t>
            </a:r>
            <a:r>
              <a:rPr lang="ru-RU" dirty="0">
                <a:solidFill>
                  <a:schemeClr val="tx1"/>
                </a:solidFill>
              </a:rPr>
              <a:t>узнать</a:t>
            </a:r>
            <a:r>
              <a:rPr lang="ru-RU" dirty="0"/>
              <a:t> - </a:t>
            </a:r>
            <a:r>
              <a:rPr lang="ru-RU" dirty="0">
                <a:solidFill>
                  <a:schemeClr val="tx1"/>
                </a:solidFill>
              </a:rPr>
              <a:t>научиться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43636" y="2928934"/>
            <a:ext cx="1785950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Создание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проблемной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ситуации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929322" y="5000636"/>
            <a:ext cx="2286016" cy="9144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Рефлексия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00430" y="5000636"/>
            <a:ext cx="2143140" cy="1000132"/>
          </a:xfrm>
          <a:prstGeom prst="roundRect">
            <a:avLst>
              <a:gd name="adj" fmla="val 2601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Взаимопроверка,</a:t>
            </a:r>
            <a:endParaRPr lang="ru-RU" dirty="0"/>
          </a:p>
          <a:p>
            <a:pPr algn="ctr"/>
            <a:r>
              <a:rPr lang="ru-RU" dirty="0">
                <a:solidFill>
                  <a:schemeClr val="tx1"/>
                </a:solidFill>
              </a:rPr>
              <a:t>взаимоконтроль</a:t>
            </a:r>
          </a:p>
        </p:txBody>
      </p:sp>
    </p:spTree>
  </p:cSld>
  <p:clrMapOvr>
    <a:masterClrMapping/>
  </p:clrMapOvr>
  <p:transition>
    <p:pull dir="l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Методика проведения урока</a:t>
            </a: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Урок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– это не получение отвлечённых от жизни знаний, а необходимая подготовка к жизни, её узнавание, поиск полезной информации и навыки её применения в реальной жизни.</a:t>
            </a:r>
          </a:p>
          <a:p>
            <a:pPr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Ученик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– живой участник образовательного процесса.</a:t>
            </a:r>
          </a:p>
          <a:p>
            <a:pPr>
              <a:buNone/>
            </a:pPr>
            <a:r>
              <a:rPr lang="ru-RU" sz="1900" b="1" dirty="0">
                <a:solidFill>
                  <a:schemeClr val="tx2">
                    <a:lumMod val="75000"/>
                  </a:schemeClr>
                </a:solidFill>
              </a:rPr>
              <a:t>Учитель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</a:rPr>
              <a:t> – инструктор, куратор, наставник.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786058"/>
            <a:ext cx="3357586" cy="18430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 объяснительно – иллюстративного метода работы учителя (учитель, стоя перед классом, объясняет тему, а затем проводит выборочный опрос)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57818" y="2857496"/>
            <a:ext cx="3286148" cy="18573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 взаимодействию учащихся и учителя, а также к взаимодействию самих учеников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214810" y="321468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     </a:t>
            </a:r>
          </a:p>
          <a:p>
            <a:pPr>
              <a:buNone/>
            </a:pPr>
            <a:r>
              <a:rPr lang="ru-RU" dirty="0"/>
              <a:t>      преемственность начального и среднего звена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8596" y="1857364"/>
            <a:ext cx="642942" cy="6286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-</a:t>
            </a:r>
          </a:p>
        </p:txBody>
      </p:sp>
      <p:pic>
        <p:nvPicPr>
          <p:cNvPr id="6" name="Рисунок 5" descr="рису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3214686"/>
            <a:ext cx="3810868" cy="3643314"/>
          </a:xfrm>
          <a:prstGeom prst="rect">
            <a:avLst/>
          </a:prstGeom>
        </p:spPr>
      </p:pic>
      <p:pic>
        <p:nvPicPr>
          <p:cNvPr id="7" name="Рисунок 6" descr="рис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14752"/>
            <a:ext cx="2743903" cy="2743903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отсутствие диагностических материалов      для оценки освоения </a:t>
            </a:r>
            <a:r>
              <a:rPr lang="ru-RU" dirty="0" err="1"/>
              <a:t>метапредметных</a:t>
            </a:r>
            <a:r>
              <a:rPr lang="ru-RU" dirty="0"/>
              <a:t>  действий</a:t>
            </a: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71472" y="2000240"/>
            <a:ext cx="714380" cy="7000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5" name="Рисунок 4" descr="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4214818"/>
            <a:ext cx="3286148" cy="2428892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недостаточное методическое сопровождение</a:t>
            </a:r>
          </a:p>
          <a:p>
            <a:pPr>
              <a:buNone/>
            </a:pPr>
            <a:r>
              <a:rPr lang="ru-RU" dirty="0"/>
              <a:t>        технологические карты</a:t>
            </a:r>
          </a:p>
        </p:txBody>
      </p:sp>
      <p:sp>
        <p:nvSpPr>
          <p:cNvPr id="4" name="Овал 3"/>
          <p:cNvSpPr/>
          <p:nvPr/>
        </p:nvSpPr>
        <p:spPr>
          <a:xfrm>
            <a:off x="500034" y="2000240"/>
            <a:ext cx="714380" cy="7000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5" name="Рисунок 4" descr="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14752"/>
            <a:ext cx="3429024" cy="2928934"/>
          </a:xfrm>
          <a:prstGeom prst="rect">
            <a:avLst/>
          </a:prstGeom>
        </p:spPr>
      </p:pic>
      <p:pic>
        <p:nvPicPr>
          <p:cNvPr id="6" name="Рисунок 5" descr="20160719_1340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936808" y="3277979"/>
            <a:ext cx="3341293" cy="350046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dirty="0"/>
              <a:t>      объём документационного обеспечения </a:t>
            </a:r>
          </a:p>
        </p:txBody>
      </p:sp>
      <p:sp>
        <p:nvSpPr>
          <p:cNvPr id="4" name="Овал 3"/>
          <p:cNvSpPr/>
          <p:nvPr/>
        </p:nvSpPr>
        <p:spPr>
          <a:xfrm>
            <a:off x="571472" y="2143116"/>
            <a:ext cx="714380" cy="70008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-</a:t>
            </a:r>
          </a:p>
        </p:txBody>
      </p:sp>
      <p:pic>
        <p:nvPicPr>
          <p:cNvPr id="5" name="Рисунок 4" descr="рис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500438"/>
            <a:ext cx="2143140" cy="3071834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«</a:t>
            </a:r>
            <a:r>
              <a:rPr lang="ru-RU" i="1" dirty="0"/>
              <a:t>Собственно, с одной-то стороны, впору порадоваться, мои изобретения прижились, деток радуют, мотивация налицо. Но это ли цель? По-моему, цель у нас остаётся прежней – качество образования, которое по-прежнему, несмотря на ФГОС, равно качеству </a:t>
            </a:r>
            <a:r>
              <a:rPr lang="ru-RU" i="1" dirty="0" err="1"/>
              <a:t>обученности</a:t>
            </a:r>
            <a:r>
              <a:rPr lang="ru-RU" i="1" dirty="0"/>
              <a:t>, ведь в финале у меня спрашивают не Личность с большой буквы, а результаты ЕГЭ. Поэтому вынуждена констатировать горький факт: </a:t>
            </a:r>
            <a:r>
              <a:rPr lang="ru-RU" i="1" dirty="0" err="1"/>
              <a:t>метапредметность</a:t>
            </a:r>
            <a:r>
              <a:rPr lang="ru-RU" i="1" dirty="0"/>
              <a:t> порождает дилетантов (я знаю поверхностно всё обо всём). Мы сейчас в рамках повторения в 5б сдаём зачёты по всем разделам русского языка и терпим грандиозное фиаско. Я озвучу собственную метафору, основанную на двухлетнем опыте: классы ФГОС – это гениальные творцы на дилетантском уровне. </a:t>
            </a:r>
            <a:r>
              <a:rPr lang="ru-RU" i="1" dirty="0" err="1"/>
              <a:t>Знаниевая</a:t>
            </a:r>
            <a:r>
              <a:rPr lang="ru-RU" i="1" dirty="0"/>
              <a:t> парадигма трещит по швам. А это в рамках последних политических событий ужас как страшно»…</a:t>
            </a:r>
            <a:endParaRPr lang="ru-RU" dirty="0"/>
          </a:p>
          <a:p>
            <a:endParaRPr lang="ru-RU" i="1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246</TotalTime>
  <Words>463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Book Antiqua</vt:lpstr>
      <vt:lpstr>Calibri</vt:lpstr>
      <vt:lpstr>Constantia</vt:lpstr>
      <vt:lpstr>Wingdings 2</vt:lpstr>
      <vt:lpstr>Поток</vt:lpstr>
      <vt:lpstr>Успехи и неудачи в реализации ФГОС</vt:lpstr>
      <vt:lpstr>Презентация PowerPoint</vt:lpstr>
      <vt:lpstr>                  русского  языка в условиях введения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Успехи и неудачи в реализации ФГОС</dc:title>
  <cp:lastModifiedBy>Пользователь ПК</cp:lastModifiedBy>
  <cp:revision>47</cp:revision>
  <dcterms:modified xsi:type="dcterms:W3CDTF">2025-10-11T15:27:21Z</dcterms:modified>
</cp:coreProperties>
</file>