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9" r:id="rId2"/>
    <p:sldId id="264" r:id="rId3"/>
    <p:sldId id="266" r:id="rId4"/>
    <p:sldId id="265" r:id="rId5"/>
    <p:sldId id="267" r:id="rId6"/>
    <p:sldId id="272" r:id="rId7"/>
    <p:sldId id="261" r:id="rId8"/>
    <p:sldId id="273" r:id="rId9"/>
    <p:sldId id="262" r:id="rId10"/>
    <p:sldId id="274" r:id="rId11"/>
    <p:sldId id="259" r:id="rId12"/>
    <p:sldId id="275" r:id="rId13"/>
    <p:sldId id="263" r:id="rId14"/>
    <p:sldId id="268" r:id="rId15"/>
    <p:sldId id="276" r:id="rId16"/>
    <p:sldId id="257" r:id="rId17"/>
    <p:sldId id="277" r:id="rId18"/>
    <p:sldId id="258" r:id="rId19"/>
    <p:sldId id="278" r:id="rId20"/>
    <p:sldId id="270" r:id="rId21"/>
    <p:sldId id="279" r:id="rId22"/>
    <p:sldId id="271" r:id="rId2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827" autoAdjust="0"/>
  </p:normalViewPr>
  <p:slideViewPr>
    <p:cSldViewPr snapToGrid="0">
      <p:cViewPr varScale="1">
        <p:scale>
          <a:sx n="81" d="100"/>
          <a:sy n="81" d="100"/>
        </p:scale>
        <p:origin x="725" y="5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5E1D6C-1542-4179-9487-C797B24C4458}" type="datetimeFigureOut">
              <a:rPr lang="ru-RU" smtClean="0"/>
              <a:t>10.10.2025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55EAA-9F6B-4444-BD67-D3B322DD64D1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861803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5E1D6C-1542-4179-9487-C797B24C4458}" type="datetimeFigureOut">
              <a:rPr lang="ru-RU" smtClean="0"/>
              <a:t>10.10.2025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55EAA-9F6B-4444-BD67-D3B322DD64D1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474158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5E1D6C-1542-4179-9487-C797B24C4458}" type="datetimeFigureOut">
              <a:rPr lang="ru-RU" smtClean="0"/>
              <a:t>10.10.2025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55EAA-9F6B-4444-BD67-D3B322DD64D1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818584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5E1D6C-1542-4179-9487-C797B24C4458}" type="datetimeFigureOut">
              <a:rPr lang="ru-RU" smtClean="0"/>
              <a:t>10.10.2025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55EAA-9F6B-4444-BD67-D3B322DD64D1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447936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5E1D6C-1542-4179-9487-C797B24C4458}" type="datetimeFigureOut">
              <a:rPr lang="ru-RU" smtClean="0"/>
              <a:t>10.10.2025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55EAA-9F6B-4444-BD67-D3B322DD64D1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108737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5E1D6C-1542-4179-9487-C797B24C4458}" type="datetimeFigureOut">
              <a:rPr lang="ru-RU" smtClean="0"/>
              <a:t>10.10.2025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55EAA-9F6B-4444-BD67-D3B322DD64D1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793339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5E1D6C-1542-4179-9487-C797B24C4458}" type="datetimeFigureOut">
              <a:rPr lang="ru-RU" smtClean="0"/>
              <a:t>10.10.2025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55EAA-9F6B-4444-BD67-D3B322DD64D1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439321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5E1D6C-1542-4179-9487-C797B24C4458}" type="datetimeFigureOut">
              <a:rPr lang="ru-RU" smtClean="0"/>
              <a:t>10.10.2025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55EAA-9F6B-4444-BD67-D3B322DD64D1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24668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5E1D6C-1542-4179-9487-C797B24C4458}" type="datetimeFigureOut">
              <a:rPr lang="ru-RU" smtClean="0"/>
              <a:t>10.10.2025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55EAA-9F6B-4444-BD67-D3B322DD64D1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62820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5E1D6C-1542-4179-9487-C797B24C4458}" type="datetimeFigureOut">
              <a:rPr lang="ru-RU" smtClean="0"/>
              <a:t>10.10.2025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55EAA-9F6B-4444-BD67-D3B322DD64D1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131347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5E1D6C-1542-4179-9487-C797B24C4458}" type="datetimeFigureOut">
              <a:rPr lang="ru-RU" smtClean="0"/>
              <a:t>10.10.2025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55EAA-9F6B-4444-BD67-D3B322DD64D1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945814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5E1D6C-1542-4179-9487-C797B24C4458}" type="datetimeFigureOut">
              <a:rPr lang="ru-RU" smtClean="0"/>
              <a:t>10.10.2025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155EAA-9F6B-4444-BD67-D3B322DD64D1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481803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3" Type="http://schemas.microsoft.com/office/2007/relationships/hdphoto" Target="../media/hdphoto20.wdp"/><Relationship Id="rId18" Type="http://schemas.openxmlformats.org/officeDocument/2006/relationships/image" Target="../media/image41.png"/><Relationship Id="rId26" Type="http://schemas.openxmlformats.org/officeDocument/2006/relationships/image" Target="../media/image29.png"/><Relationship Id="rId21" Type="http://schemas.microsoft.com/office/2007/relationships/hdphoto" Target="../media/hdphoto24.wdp"/><Relationship Id="rId34" Type="http://schemas.openxmlformats.org/officeDocument/2006/relationships/image" Target="../media/image48.png"/><Relationship Id="rId7" Type="http://schemas.microsoft.com/office/2007/relationships/hdphoto" Target="../media/hdphoto17.wdp"/><Relationship Id="rId12" Type="http://schemas.openxmlformats.org/officeDocument/2006/relationships/image" Target="../media/image38.png"/><Relationship Id="rId17" Type="http://schemas.microsoft.com/office/2007/relationships/hdphoto" Target="../media/hdphoto22.wdp"/><Relationship Id="rId25" Type="http://schemas.microsoft.com/office/2007/relationships/hdphoto" Target="../media/hdphoto26.wdp"/><Relationship Id="rId33" Type="http://schemas.microsoft.com/office/2007/relationships/hdphoto" Target="../media/hdphoto29.wdp"/><Relationship Id="rId2" Type="http://schemas.openxmlformats.org/officeDocument/2006/relationships/image" Target="../media/image32.jpg"/><Relationship Id="rId16" Type="http://schemas.openxmlformats.org/officeDocument/2006/relationships/image" Target="../media/image40.png"/><Relationship Id="rId20" Type="http://schemas.openxmlformats.org/officeDocument/2006/relationships/image" Target="../media/image42.png"/><Relationship Id="rId29" Type="http://schemas.microsoft.com/office/2007/relationships/hdphoto" Target="../media/hdphoto27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11" Type="http://schemas.microsoft.com/office/2007/relationships/hdphoto" Target="../media/hdphoto19.wdp"/><Relationship Id="rId24" Type="http://schemas.openxmlformats.org/officeDocument/2006/relationships/image" Target="../media/image44.png"/><Relationship Id="rId32" Type="http://schemas.openxmlformats.org/officeDocument/2006/relationships/image" Target="../media/image47.png"/><Relationship Id="rId37" Type="http://schemas.microsoft.com/office/2007/relationships/hdphoto" Target="../media/hdphoto31.wdp"/><Relationship Id="rId5" Type="http://schemas.openxmlformats.org/officeDocument/2006/relationships/image" Target="../media/image34.png"/><Relationship Id="rId15" Type="http://schemas.microsoft.com/office/2007/relationships/hdphoto" Target="../media/hdphoto21.wdp"/><Relationship Id="rId23" Type="http://schemas.microsoft.com/office/2007/relationships/hdphoto" Target="../media/hdphoto25.wdp"/><Relationship Id="rId28" Type="http://schemas.openxmlformats.org/officeDocument/2006/relationships/image" Target="../media/image45.png"/><Relationship Id="rId36" Type="http://schemas.openxmlformats.org/officeDocument/2006/relationships/image" Target="../media/image49.png"/><Relationship Id="rId10" Type="http://schemas.openxmlformats.org/officeDocument/2006/relationships/image" Target="../media/image37.png"/><Relationship Id="rId19" Type="http://schemas.microsoft.com/office/2007/relationships/hdphoto" Target="../media/hdphoto23.wdp"/><Relationship Id="rId31" Type="http://schemas.microsoft.com/office/2007/relationships/hdphoto" Target="../media/hdphoto28.wdp"/><Relationship Id="rId4" Type="http://schemas.microsoft.com/office/2007/relationships/hdphoto" Target="../media/hdphoto16.wdp"/><Relationship Id="rId9" Type="http://schemas.microsoft.com/office/2007/relationships/hdphoto" Target="../media/hdphoto18.wdp"/><Relationship Id="rId14" Type="http://schemas.openxmlformats.org/officeDocument/2006/relationships/image" Target="../media/image39.png"/><Relationship Id="rId22" Type="http://schemas.openxmlformats.org/officeDocument/2006/relationships/image" Target="../media/image43.png"/><Relationship Id="rId27" Type="http://schemas.microsoft.com/office/2007/relationships/hdphoto" Target="../media/hdphoto13.wdp"/><Relationship Id="rId30" Type="http://schemas.openxmlformats.org/officeDocument/2006/relationships/image" Target="../media/image46.png"/><Relationship Id="rId35" Type="http://schemas.microsoft.com/office/2007/relationships/hdphoto" Target="../media/hdphoto30.wdp"/><Relationship Id="rId8" Type="http://schemas.openxmlformats.org/officeDocument/2006/relationships/image" Target="../media/image36.png"/><Relationship Id="rId3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34.wdp"/><Relationship Id="rId13" Type="http://schemas.microsoft.com/office/2007/relationships/hdphoto" Target="../media/hdphoto36.wdp"/><Relationship Id="rId18" Type="http://schemas.microsoft.com/office/2007/relationships/hdphoto" Target="../media/hdphoto38.wdp"/><Relationship Id="rId26" Type="http://schemas.microsoft.com/office/2007/relationships/hdphoto" Target="../media/hdphoto42.wdp"/><Relationship Id="rId3" Type="http://schemas.openxmlformats.org/officeDocument/2006/relationships/image" Target="../media/image52.png"/><Relationship Id="rId21" Type="http://schemas.openxmlformats.org/officeDocument/2006/relationships/image" Target="../media/image62.png"/><Relationship Id="rId7" Type="http://schemas.openxmlformats.org/officeDocument/2006/relationships/image" Target="../media/image54.png"/><Relationship Id="rId12" Type="http://schemas.openxmlformats.org/officeDocument/2006/relationships/image" Target="../media/image57.png"/><Relationship Id="rId17" Type="http://schemas.openxmlformats.org/officeDocument/2006/relationships/image" Target="../media/image60.png"/><Relationship Id="rId25" Type="http://schemas.openxmlformats.org/officeDocument/2006/relationships/image" Target="../media/image64.png"/><Relationship Id="rId2" Type="http://schemas.openxmlformats.org/officeDocument/2006/relationships/image" Target="../media/image51.png"/><Relationship Id="rId16" Type="http://schemas.microsoft.com/office/2007/relationships/hdphoto" Target="../media/hdphoto37.wdp"/><Relationship Id="rId20" Type="http://schemas.microsoft.com/office/2007/relationships/hdphoto" Target="../media/hdphoto39.wdp"/><Relationship Id="rId1" Type="http://schemas.openxmlformats.org/officeDocument/2006/relationships/slideLayout" Target="../slideLayouts/slideLayout7.xml"/><Relationship Id="rId6" Type="http://schemas.microsoft.com/office/2007/relationships/hdphoto" Target="../media/hdphoto33.wdp"/><Relationship Id="rId11" Type="http://schemas.openxmlformats.org/officeDocument/2006/relationships/image" Target="../media/image56.png"/><Relationship Id="rId24" Type="http://schemas.microsoft.com/office/2007/relationships/hdphoto" Target="../media/hdphoto41.wdp"/><Relationship Id="rId5" Type="http://schemas.openxmlformats.org/officeDocument/2006/relationships/image" Target="../media/image53.png"/><Relationship Id="rId15" Type="http://schemas.openxmlformats.org/officeDocument/2006/relationships/image" Target="../media/image59.png"/><Relationship Id="rId23" Type="http://schemas.openxmlformats.org/officeDocument/2006/relationships/image" Target="../media/image63.png"/><Relationship Id="rId28" Type="http://schemas.microsoft.com/office/2007/relationships/hdphoto" Target="../media/hdphoto43.wdp"/><Relationship Id="rId10" Type="http://schemas.microsoft.com/office/2007/relationships/hdphoto" Target="../media/hdphoto35.wdp"/><Relationship Id="rId19" Type="http://schemas.openxmlformats.org/officeDocument/2006/relationships/image" Target="../media/image61.png"/><Relationship Id="rId4" Type="http://schemas.microsoft.com/office/2007/relationships/hdphoto" Target="../media/hdphoto32.wdp"/><Relationship Id="rId9" Type="http://schemas.openxmlformats.org/officeDocument/2006/relationships/image" Target="../media/image55.png"/><Relationship Id="rId14" Type="http://schemas.openxmlformats.org/officeDocument/2006/relationships/image" Target="../media/image58.png"/><Relationship Id="rId22" Type="http://schemas.microsoft.com/office/2007/relationships/hdphoto" Target="../media/hdphoto40.wdp"/><Relationship Id="rId27" Type="http://schemas.openxmlformats.org/officeDocument/2006/relationships/image" Target="../media/image65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44.wdp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46.wdp"/><Relationship Id="rId13" Type="http://schemas.openxmlformats.org/officeDocument/2006/relationships/image" Target="../media/image74.png"/><Relationship Id="rId18" Type="http://schemas.microsoft.com/office/2007/relationships/hdphoto" Target="../media/hdphoto51.wdp"/><Relationship Id="rId3" Type="http://schemas.openxmlformats.org/officeDocument/2006/relationships/image" Target="../media/image68.png"/><Relationship Id="rId7" Type="http://schemas.openxmlformats.org/officeDocument/2006/relationships/image" Target="../media/image71.png"/><Relationship Id="rId12" Type="http://schemas.microsoft.com/office/2007/relationships/hdphoto" Target="../media/hdphoto48.wdp"/><Relationship Id="rId17" Type="http://schemas.openxmlformats.org/officeDocument/2006/relationships/image" Target="../media/image76.png"/><Relationship Id="rId2" Type="http://schemas.openxmlformats.org/officeDocument/2006/relationships/image" Target="../media/image67.jpg"/><Relationship Id="rId16" Type="http://schemas.microsoft.com/office/2007/relationships/hdphoto" Target="../media/hdphoto50.wdp"/><Relationship Id="rId20" Type="http://schemas.microsoft.com/office/2007/relationships/hdphoto" Target="../media/hdphoto52.wdp"/><Relationship Id="rId1" Type="http://schemas.openxmlformats.org/officeDocument/2006/relationships/slideLayout" Target="../slideLayouts/slideLayout7.xml"/><Relationship Id="rId6" Type="http://schemas.microsoft.com/office/2007/relationships/hdphoto" Target="../media/hdphoto45.wdp"/><Relationship Id="rId11" Type="http://schemas.openxmlformats.org/officeDocument/2006/relationships/image" Target="../media/image73.png"/><Relationship Id="rId5" Type="http://schemas.openxmlformats.org/officeDocument/2006/relationships/image" Target="../media/image70.png"/><Relationship Id="rId15" Type="http://schemas.openxmlformats.org/officeDocument/2006/relationships/image" Target="../media/image75.png"/><Relationship Id="rId10" Type="http://schemas.microsoft.com/office/2007/relationships/hdphoto" Target="../media/hdphoto47.wdp"/><Relationship Id="rId19" Type="http://schemas.openxmlformats.org/officeDocument/2006/relationships/image" Target="../media/image77.png"/><Relationship Id="rId4" Type="http://schemas.openxmlformats.org/officeDocument/2006/relationships/image" Target="../media/image69.png"/><Relationship Id="rId9" Type="http://schemas.openxmlformats.org/officeDocument/2006/relationships/image" Target="../media/image72.png"/><Relationship Id="rId14" Type="http://schemas.microsoft.com/office/2007/relationships/hdphoto" Target="../media/hdphoto49.wdp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85.png"/><Relationship Id="rId18" Type="http://schemas.microsoft.com/office/2007/relationships/hdphoto" Target="../media/hdphoto60.wdp"/><Relationship Id="rId26" Type="http://schemas.openxmlformats.org/officeDocument/2006/relationships/image" Target="../media/image92.png"/><Relationship Id="rId21" Type="http://schemas.microsoft.com/office/2007/relationships/hdphoto" Target="../media/hdphoto61.wdp"/><Relationship Id="rId34" Type="http://schemas.openxmlformats.org/officeDocument/2006/relationships/image" Target="../media/image96.png"/><Relationship Id="rId7" Type="http://schemas.openxmlformats.org/officeDocument/2006/relationships/image" Target="../media/image82.png"/><Relationship Id="rId12" Type="http://schemas.microsoft.com/office/2007/relationships/hdphoto" Target="../media/hdphoto57.wdp"/><Relationship Id="rId17" Type="http://schemas.openxmlformats.org/officeDocument/2006/relationships/image" Target="../media/image87.png"/><Relationship Id="rId25" Type="http://schemas.microsoft.com/office/2007/relationships/hdphoto" Target="../media/hdphoto63.wdp"/><Relationship Id="rId33" Type="http://schemas.microsoft.com/office/2007/relationships/hdphoto" Target="../media/hdphoto67.wdp"/><Relationship Id="rId2" Type="http://schemas.openxmlformats.org/officeDocument/2006/relationships/image" Target="../media/image79.jpg"/><Relationship Id="rId16" Type="http://schemas.microsoft.com/office/2007/relationships/hdphoto" Target="../media/hdphoto59.wdp"/><Relationship Id="rId20" Type="http://schemas.openxmlformats.org/officeDocument/2006/relationships/image" Target="../media/image89.png"/><Relationship Id="rId29" Type="http://schemas.microsoft.com/office/2007/relationships/hdphoto" Target="../media/hdphoto65.wdp"/><Relationship Id="rId1" Type="http://schemas.openxmlformats.org/officeDocument/2006/relationships/slideLayout" Target="../slideLayouts/slideLayout7.xml"/><Relationship Id="rId6" Type="http://schemas.microsoft.com/office/2007/relationships/hdphoto" Target="../media/hdphoto54.wdp"/><Relationship Id="rId11" Type="http://schemas.openxmlformats.org/officeDocument/2006/relationships/image" Target="../media/image84.png"/><Relationship Id="rId24" Type="http://schemas.openxmlformats.org/officeDocument/2006/relationships/image" Target="../media/image91.png"/><Relationship Id="rId32" Type="http://schemas.openxmlformats.org/officeDocument/2006/relationships/image" Target="../media/image95.png"/><Relationship Id="rId37" Type="http://schemas.microsoft.com/office/2007/relationships/hdphoto" Target="../media/hdphoto69.wdp"/><Relationship Id="rId5" Type="http://schemas.openxmlformats.org/officeDocument/2006/relationships/image" Target="../media/image81.png"/><Relationship Id="rId15" Type="http://schemas.openxmlformats.org/officeDocument/2006/relationships/image" Target="../media/image86.png"/><Relationship Id="rId23" Type="http://schemas.microsoft.com/office/2007/relationships/hdphoto" Target="../media/hdphoto62.wdp"/><Relationship Id="rId28" Type="http://schemas.openxmlformats.org/officeDocument/2006/relationships/image" Target="../media/image93.png"/><Relationship Id="rId36" Type="http://schemas.openxmlformats.org/officeDocument/2006/relationships/image" Target="../media/image97.png"/><Relationship Id="rId10" Type="http://schemas.microsoft.com/office/2007/relationships/hdphoto" Target="../media/hdphoto56.wdp"/><Relationship Id="rId19" Type="http://schemas.openxmlformats.org/officeDocument/2006/relationships/image" Target="../media/image88.png"/><Relationship Id="rId31" Type="http://schemas.microsoft.com/office/2007/relationships/hdphoto" Target="../media/hdphoto66.wdp"/><Relationship Id="rId4" Type="http://schemas.microsoft.com/office/2007/relationships/hdphoto" Target="../media/hdphoto53.wdp"/><Relationship Id="rId9" Type="http://schemas.openxmlformats.org/officeDocument/2006/relationships/image" Target="../media/image83.png"/><Relationship Id="rId14" Type="http://schemas.microsoft.com/office/2007/relationships/hdphoto" Target="../media/hdphoto58.wdp"/><Relationship Id="rId22" Type="http://schemas.openxmlformats.org/officeDocument/2006/relationships/image" Target="../media/image90.png"/><Relationship Id="rId27" Type="http://schemas.microsoft.com/office/2007/relationships/hdphoto" Target="../media/hdphoto64.wdp"/><Relationship Id="rId30" Type="http://schemas.openxmlformats.org/officeDocument/2006/relationships/image" Target="../media/image94.png"/><Relationship Id="rId35" Type="http://schemas.microsoft.com/office/2007/relationships/hdphoto" Target="../media/hdphoto68.wdp"/><Relationship Id="rId8" Type="http://schemas.microsoft.com/office/2007/relationships/hdphoto" Target="../media/hdphoto55.wdp"/><Relationship Id="rId3" Type="http://schemas.openxmlformats.org/officeDocument/2006/relationships/image" Target="../media/image80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70.wdp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13" Type="http://schemas.microsoft.com/office/2007/relationships/hdphoto" Target="../media/hdphoto75.wdp"/><Relationship Id="rId18" Type="http://schemas.openxmlformats.org/officeDocument/2006/relationships/image" Target="../media/image108.png"/><Relationship Id="rId3" Type="http://schemas.openxmlformats.org/officeDocument/2006/relationships/image" Target="../media/image100.png"/><Relationship Id="rId21" Type="http://schemas.microsoft.com/office/2007/relationships/hdphoto" Target="../media/hdphoto79.wdp"/><Relationship Id="rId7" Type="http://schemas.microsoft.com/office/2007/relationships/hdphoto" Target="../media/hdphoto72.wdp"/><Relationship Id="rId12" Type="http://schemas.openxmlformats.org/officeDocument/2006/relationships/image" Target="../media/image105.png"/><Relationship Id="rId17" Type="http://schemas.microsoft.com/office/2007/relationships/hdphoto" Target="../media/hdphoto77.wdp"/><Relationship Id="rId2" Type="http://schemas.openxmlformats.org/officeDocument/2006/relationships/image" Target="../media/image99.jpg"/><Relationship Id="rId16" Type="http://schemas.openxmlformats.org/officeDocument/2006/relationships/image" Target="../media/image107.png"/><Relationship Id="rId20" Type="http://schemas.openxmlformats.org/officeDocument/2006/relationships/image" Target="../media/image10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2.png"/><Relationship Id="rId11" Type="http://schemas.microsoft.com/office/2007/relationships/hdphoto" Target="../media/hdphoto74.wdp"/><Relationship Id="rId5" Type="http://schemas.microsoft.com/office/2007/relationships/hdphoto" Target="../media/hdphoto71.wdp"/><Relationship Id="rId15" Type="http://schemas.microsoft.com/office/2007/relationships/hdphoto" Target="../media/hdphoto76.wdp"/><Relationship Id="rId10" Type="http://schemas.openxmlformats.org/officeDocument/2006/relationships/image" Target="../media/image104.png"/><Relationship Id="rId19" Type="http://schemas.microsoft.com/office/2007/relationships/hdphoto" Target="../media/hdphoto78.wdp"/><Relationship Id="rId4" Type="http://schemas.openxmlformats.org/officeDocument/2006/relationships/image" Target="../media/image101.png"/><Relationship Id="rId9" Type="http://schemas.microsoft.com/office/2007/relationships/hdphoto" Target="../media/hdphoto73.wdp"/><Relationship Id="rId14" Type="http://schemas.openxmlformats.org/officeDocument/2006/relationships/image" Target="../media/image106.pn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80.wdp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82.wdp"/><Relationship Id="rId13" Type="http://schemas.openxmlformats.org/officeDocument/2006/relationships/image" Target="../media/image117.png"/><Relationship Id="rId18" Type="http://schemas.microsoft.com/office/2007/relationships/hdphoto" Target="../media/hdphoto87.wdp"/><Relationship Id="rId26" Type="http://schemas.openxmlformats.org/officeDocument/2006/relationships/image" Target="../media/image124.png"/><Relationship Id="rId3" Type="http://schemas.openxmlformats.org/officeDocument/2006/relationships/image" Target="../media/image111.jpeg"/><Relationship Id="rId21" Type="http://schemas.openxmlformats.org/officeDocument/2006/relationships/image" Target="../media/image121.png"/><Relationship Id="rId7" Type="http://schemas.openxmlformats.org/officeDocument/2006/relationships/image" Target="../media/image114.png"/><Relationship Id="rId12" Type="http://schemas.microsoft.com/office/2007/relationships/hdphoto" Target="../media/hdphoto84.wdp"/><Relationship Id="rId17" Type="http://schemas.openxmlformats.org/officeDocument/2006/relationships/image" Target="../media/image119.png"/><Relationship Id="rId25" Type="http://schemas.openxmlformats.org/officeDocument/2006/relationships/image" Target="../media/image123.png"/><Relationship Id="rId2" Type="http://schemas.openxmlformats.org/officeDocument/2006/relationships/audio" Target="../media/audio1.wav"/><Relationship Id="rId16" Type="http://schemas.microsoft.com/office/2007/relationships/hdphoto" Target="../media/hdphoto86.wdp"/><Relationship Id="rId20" Type="http://schemas.microsoft.com/office/2007/relationships/hdphoto" Target="../media/hdphoto88.wdp"/><Relationship Id="rId29" Type="http://schemas.openxmlformats.org/officeDocument/2006/relationships/image" Target="../media/image1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3.png"/><Relationship Id="rId11" Type="http://schemas.openxmlformats.org/officeDocument/2006/relationships/image" Target="../media/image116.png"/><Relationship Id="rId24" Type="http://schemas.microsoft.com/office/2007/relationships/hdphoto" Target="../media/hdphoto90.wdp"/><Relationship Id="rId5" Type="http://schemas.microsoft.com/office/2007/relationships/hdphoto" Target="../media/hdphoto81.wdp"/><Relationship Id="rId15" Type="http://schemas.openxmlformats.org/officeDocument/2006/relationships/image" Target="../media/image118.png"/><Relationship Id="rId23" Type="http://schemas.openxmlformats.org/officeDocument/2006/relationships/image" Target="../media/image122.png"/><Relationship Id="rId28" Type="http://schemas.openxmlformats.org/officeDocument/2006/relationships/image" Target="../media/image126.png"/><Relationship Id="rId10" Type="http://schemas.microsoft.com/office/2007/relationships/hdphoto" Target="../media/hdphoto83.wdp"/><Relationship Id="rId19" Type="http://schemas.openxmlformats.org/officeDocument/2006/relationships/image" Target="../media/image120.png"/><Relationship Id="rId31" Type="http://schemas.microsoft.com/office/2007/relationships/hdphoto" Target="../media/hdphoto91.wdp"/><Relationship Id="rId4" Type="http://schemas.openxmlformats.org/officeDocument/2006/relationships/image" Target="../media/image112.png"/><Relationship Id="rId9" Type="http://schemas.openxmlformats.org/officeDocument/2006/relationships/image" Target="../media/image115.png"/><Relationship Id="rId14" Type="http://schemas.microsoft.com/office/2007/relationships/hdphoto" Target="../media/hdphoto85.wdp"/><Relationship Id="rId22" Type="http://schemas.microsoft.com/office/2007/relationships/hdphoto" Target="../media/hdphoto89.wdp"/><Relationship Id="rId27" Type="http://schemas.openxmlformats.org/officeDocument/2006/relationships/image" Target="../media/image125.png"/><Relationship Id="rId30" Type="http://schemas.openxmlformats.org/officeDocument/2006/relationships/image" Target="../media/image12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3" Type="http://schemas.openxmlformats.org/officeDocument/2006/relationships/image" Target="../media/image7.png"/><Relationship Id="rId7" Type="http://schemas.microsoft.com/office/2007/relationships/hdphoto" Target="../media/hdphoto3.wdp"/><Relationship Id="rId12" Type="http://schemas.openxmlformats.org/officeDocument/2006/relationships/image" Target="../media/image14.png"/><Relationship Id="rId17" Type="http://schemas.microsoft.com/office/2007/relationships/hdphoto" Target="../media/hdphoto4.wdp"/><Relationship Id="rId2" Type="http://schemas.openxmlformats.org/officeDocument/2006/relationships/image" Target="../media/image6.jpg"/><Relationship Id="rId16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13.png"/><Relationship Id="rId5" Type="http://schemas.openxmlformats.org/officeDocument/2006/relationships/image" Target="../media/image8.png"/><Relationship Id="rId15" Type="http://schemas.openxmlformats.org/officeDocument/2006/relationships/image" Target="../media/image17.png"/><Relationship Id="rId10" Type="http://schemas.openxmlformats.org/officeDocument/2006/relationships/image" Target="../media/image12.png"/><Relationship Id="rId4" Type="http://schemas.microsoft.com/office/2007/relationships/hdphoto" Target="../media/hdphoto2.wdp"/><Relationship Id="rId9" Type="http://schemas.openxmlformats.org/officeDocument/2006/relationships/image" Target="../media/image11.png"/><Relationship Id="rId1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13" Type="http://schemas.openxmlformats.org/officeDocument/2006/relationships/image" Target="../media/image26.png"/><Relationship Id="rId18" Type="http://schemas.microsoft.com/office/2007/relationships/hdphoto" Target="../media/hdphoto12.wdp"/><Relationship Id="rId3" Type="http://schemas.openxmlformats.org/officeDocument/2006/relationships/image" Target="../media/image21.png"/><Relationship Id="rId21" Type="http://schemas.openxmlformats.org/officeDocument/2006/relationships/image" Target="../media/image30.png"/><Relationship Id="rId7" Type="http://schemas.openxmlformats.org/officeDocument/2006/relationships/image" Target="../media/image23.png"/><Relationship Id="rId12" Type="http://schemas.microsoft.com/office/2007/relationships/hdphoto" Target="../media/hdphoto9.wdp"/><Relationship Id="rId17" Type="http://schemas.openxmlformats.org/officeDocument/2006/relationships/image" Target="../media/image28.png"/><Relationship Id="rId2" Type="http://schemas.openxmlformats.org/officeDocument/2006/relationships/image" Target="../media/image20.jpg"/><Relationship Id="rId16" Type="http://schemas.microsoft.com/office/2007/relationships/hdphoto" Target="../media/hdphoto11.wdp"/><Relationship Id="rId20" Type="http://schemas.microsoft.com/office/2007/relationships/hdphoto" Target="../media/hdphoto13.wdp"/><Relationship Id="rId1" Type="http://schemas.openxmlformats.org/officeDocument/2006/relationships/slideLayout" Target="../slideLayouts/slideLayout7.xml"/><Relationship Id="rId6" Type="http://schemas.microsoft.com/office/2007/relationships/hdphoto" Target="../media/hdphoto6.wdp"/><Relationship Id="rId11" Type="http://schemas.openxmlformats.org/officeDocument/2006/relationships/image" Target="../media/image25.png"/><Relationship Id="rId5" Type="http://schemas.openxmlformats.org/officeDocument/2006/relationships/image" Target="../media/image22.png"/><Relationship Id="rId15" Type="http://schemas.openxmlformats.org/officeDocument/2006/relationships/image" Target="../media/image27.png"/><Relationship Id="rId10" Type="http://schemas.microsoft.com/office/2007/relationships/hdphoto" Target="../media/hdphoto8.wdp"/><Relationship Id="rId19" Type="http://schemas.openxmlformats.org/officeDocument/2006/relationships/image" Target="../media/image29.png"/><Relationship Id="rId4" Type="http://schemas.microsoft.com/office/2007/relationships/hdphoto" Target="../media/hdphoto5.wdp"/><Relationship Id="rId9" Type="http://schemas.openxmlformats.org/officeDocument/2006/relationships/image" Target="../media/image24.png"/><Relationship Id="rId14" Type="http://schemas.microsoft.com/office/2007/relationships/hdphoto" Target="../media/hdphoto10.wdp"/><Relationship Id="rId22" Type="http://schemas.microsoft.com/office/2007/relationships/hdphoto" Target="../media/hdphoto14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803200"/>
          </a:xfrm>
          <a:blipFill>
            <a:blip r:embed="rId3"/>
            <a:tile tx="0" ty="0" sx="100000" sy="100000" flip="none" algn="tl"/>
          </a:blipFill>
        </p:spPr>
        <p:txBody>
          <a:bodyPr>
            <a:normAutofit/>
          </a:bodyPr>
          <a:lstStyle/>
          <a:p>
            <a:pPr algn="ctr"/>
            <a:r>
              <a:rPr lang="ru-RU" b="1" dirty="0">
                <a:solidFill>
                  <a:srgbClr val="C00000"/>
                </a:solidFill>
                <a:latin typeface="Monotype Corsiva" panose="03010101010201010101" pitchFamily="66" charset="0"/>
              </a:rPr>
              <a:t>ИНТЕРАКТИВНЫЕ ИГРЫ ПО ТРУДОВОМУ ВОСПИТАНИЮ ДЕТЕЙ ДОШКОЛЬНОГО ВОЗРАСТА.</a:t>
            </a:r>
            <a:br>
              <a:rPr lang="ru-RU" b="1" dirty="0">
                <a:solidFill>
                  <a:srgbClr val="C00000"/>
                </a:solidFill>
                <a:latin typeface="Monotype Corsiva" panose="03010101010201010101" pitchFamily="66" charset="0"/>
              </a:rPr>
            </a:br>
            <a:br>
              <a:rPr lang="ru-RU" b="1" dirty="0">
                <a:solidFill>
                  <a:srgbClr val="C00000"/>
                </a:solidFill>
                <a:latin typeface="Monotype Corsiva" panose="03010101010201010101" pitchFamily="66" charset="0"/>
              </a:rPr>
            </a:br>
            <a:r>
              <a:rPr lang="ru-RU" sz="3600" b="1" dirty="0">
                <a:solidFill>
                  <a:srgbClr val="7030A0"/>
                </a:solidFill>
                <a:latin typeface="Monotype Corsiva" panose="03010101010201010101" pitchFamily="66" charset="0"/>
              </a:rPr>
              <a:t>Воспитатель высшей категории:</a:t>
            </a:r>
            <a:br>
              <a:rPr lang="ru-RU" sz="3600" b="1" dirty="0">
                <a:solidFill>
                  <a:srgbClr val="7030A0"/>
                </a:solidFill>
                <a:latin typeface="Monotype Corsiva" panose="03010101010201010101" pitchFamily="66" charset="0"/>
              </a:rPr>
            </a:br>
            <a:r>
              <a:rPr lang="ru-RU" sz="3600" b="1" dirty="0">
                <a:solidFill>
                  <a:srgbClr val="7030A0"/>
                </a:solidFill>
                <a:latin typeface="Monotype Corsiva" panose="03010101010201010101" pitchFamily="66" charset="0"/>
              </a:rPr>
              <a:t> Лукашонок Лилия Ивановна.</a:t>
            </a:r>
            <a:endParaRPr lang="ru-RU" b="1" dirty="0">
              <a:solidFill>
                <a:srgbClr val="C000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15344411-9048-F826-92F8-87EB31CC0690}"/>
              </a:ext>
            </a:extLst>
          </p:cNvPr>
          <p:cNvSpPr/>
          <p:nvPr/>
        </p:nvSpPr>
        <p:spPr>
          <a:xfrm>
            <a:off x="5080597" y="459805"/>
            <a:ext cx="1559466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1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МБ ДОУ </a:t>
            </a:r>
          </a:p>
          <a:p>
            <a:pPr algn="ctr"/>
            <a:r>
              <a:rPr lang="ru-RU" sz="1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Детский сад № 30</a:t>
            </a:r>
          </a:p>
        </p:txBody>
      </p:sp>
    </p:spTree>
    <p:extLst>
      <p:ext uri="{BB962C8B-B14F-4D97-AF65-F5344CB8AC3E}">
        <p14:creationId xmlns:p14="http://schemas.microsoft.com/office/powerpoint/2010/main" val="27659360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386673" y="364812"/>
            <a:ext cx="9543932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000" b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Игра: «Разложи одежду, обувь и игрушки по корзинкам»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827315" y="2171339"/>
            <a:ext cx="5462953" cy="36317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rgbClr val="FF0000"/>
                </a:solidFill>
              </a:rPr>
              <a:t>Цель игры</a:t>
            </a:r>
            <a:r>
              <a:rPr lang="ru-RU" sz="2800" dirty="0"/>
              <a:t>: способствовать развитию логического мышления, памяти, речи, умению обобщать, обосновывать.</a:t>
            </a:r>
          </a:p>
          <a:p>
            <a:endParaRPr lang="ru-RU" dirty="0"/>
          </a:p>
          <a:p>
            <a:r>
              <a:rPr lang="ru-RU" sz="2000" b="1" dirty="0"/>
              <a:t>Ход игры. </a:t>
            </a:r>
            <a:r>
              <a:rPr lang="ru-RU" sz="2000" dirty="0"/>
              <a:t>Предлагаем ребенку сделать уборку. Нужно разложить  предметы по нужным корзинкам  в соответствии с их группой по назначению и назвать группу (одежда, игрушки, обувь).</a:t>
            </a: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38" b="99063" l="9626" r="98396">
                        <a14:foregroundMark x1="27540" y1="13750" x2="27540" y2="13750"/>
                        <a14:foregroundMark x1="17112" y1="48125" x2="17112" y2="48125"/>
                        <a14:foregroundMark x1="36096" y1="41563" x2="36096" y2="41563"/>
                        <a14:foregroundMark x1="48396" y1="21875" x2="48396" y2="21875"/>
                        <a14:foregroundMark x1="26203" y1="14063" x2="26203" y2="14063"/>
                        <a14:foregroundMark x1="20321" y1="17188" x2="20321" y2="20000"/>
                        <a14:foregroundMark x1="65241" y1="43438" x2="65241" y2="43438"/>
                        <a14:foregroundMark x1="65775" y1="26563" x2="65775" y2="26563"/>
                        <a14:foregroundMark x1="67380" y1="22500" x2="67380" y2="22500"/>
                        <a14:foregroundMark x1="83422" y1="21563" x2="83422" y2="21563"/>
                        <a14:foregroundMark x1="85294" y1="10938" x2="85294" y2="10938"/>
                        <a14:foregroundMark x1="90374" y1="17813" x2="90374" y2="17813"/>
                        <a14:foregroundMark x1="87968" y1="25938" x2="87968" y2="25938"/>
                        <a14:foregroundMark x1="65775" y1="36875" x2="65775" y2="36875"/>
                        <a14:foregroundMark x1="65775" y1="41875" x2="65775" y2="41875"/>
                        <a14:foregroundMark x1="65241" y1="42188" x2="65241" y2="42188"/>
                        <a14:foregroundMark x1="70321" y1="48750" x2="70321" y2="48750"/>
                        <a14:foregroundMark x1="64171" y1="44688" x2="64171" y2="44688"/>
                        <a14:foregroundMark x1="65241" y1="46875" x2="65241" y2="46875"/>
                        <a14:foregroundMark x1="83957" y1="53125" x2="83957" y2="53125"/>
                        <a14:foregroundMark x1="85027" y1="53438" x2="85027" y2="53438"/>
                        <a14:foregroundMark x1="95989" y1="57188" x2="95989" y2="57188"/>
                        <a14:foregroundMark x1="92246" y1="53750" x2="92246" y2="53750"/>
                        <a14:foregroundMark x1="84759" y1="48125" x2="84759" y2="48125"/>
                        <a14:foregroundMark x1="90374" y1="56875" x2="90374" y2="56875"/>
                        <a14:foregroundMark x1="66845" y1="76875" x2="66845" y2="76875"/>
                        <a14:foregroundMark x1="62567" y1="75000" x2="61765" y2="75000"/>
                        <a14:foregroundMark x1="38235" y1="62187" x2="38235" y2="62187"/>
                        <a14:foregroundMark x1="38235" y1="62187" x2="38235" y2="62187"/>
                        <a14:foregroundMark x1="18182" y1="53750" x2="18182" y2="53750"/>
                        <a14:foregroundMark x1="19519" y1="43125" x2="19519" y2="43125"/>
                        <a14:foregroundMark x1="24332" y1="40625" x2="24332" y2="40625"/>
                        <a14:foregroundMark x1="32086" y1="26250" x2="32086" y2="26250"/>
                        <a14:foregroundMark x1="28877" y1="32500" x2="27807" y2="33750"/>
                        <a14:foregroundMark x1="25401" y1="36875" x2="25401" y2="36875"/>
                        <a14:foregroundMark x1="17914" y1="56250" x2="17914" y2="56250"/>
                        <a14:foregroundMark x1="22995" y1="74688" x2="22995" y2="74688"/>
                        <a14:foregroundMark x1="23529" y1="85938" x2="23529" y2="87188"/>
                        <a14:foregroundMark x1="22995" y1="89063" x2="22995" y2="89063"/>
                        <a14:foregroundMark x1="25401" y1="72188" x2="25401" y2="72188"/>
                        <a14:foregroundMark x1="21925" y1="73750" x2="21925" y2="73750"/>
                        <a14:foregroundMark x1="33155" y1="76875" x2="33155" y2="76875"/>
                        <a14:foregroundMark x1="46524" y1="73125" x2="46524" y2="73125"/>
                        <a14:foregroundMark x1="32620" y1="57813" x2="32620" y2="57813"/>
                        <a14:foregroundMark x1="30749" y1="58438" x2="30749" y2="58438"/>
                        <a14:foregroundMark x1="30749" y1="61250" x2="30749" y2="63125"/>
                        <a14:foregroundMark x1="30749" y1="64063" x2="30749" y2="64063"/>
                        <a14:foregroundMark x1="65775" y1="42813" x2="65775" y2="42813"/>
                        <a14:foregroundMark x1="51604" y1="85938" x2="51604" y2="85938"/>
                        <a14:foregroundMark x1="41711" y1="88125" x2="41711" y2="88125"/>
                        <a14:foregroundMark x1="19251" y1="54688" x2="19251" y2="54688"/>
                        <a14:foregroundMark x1="19251" y1="54688" x2="19251" y2="54688"/>
                        <a14:foregroundMark x1="18449" y1="50625" x2="18449" y2="50625"/>
                        <a14:foregroundMark x1="33422" y1="21875" x2="33422" y2="21875"/>
                        <a14:foregroundMark x1="32888" y1="14375" x2="32888" y2="14375"/>
                        <a14:foregroundMark x1="58289" y1="38750" x2="58289" y2="38750"/>
                        <a14:foregroundMark x1="76738" y1="42188" x2="76738" y2="42188"/>
                        <a14:foregroundMark x1="76203" y1="39063" x2="76203" y2="39063"/>
                        <a14:foregroundMark x1="96524" y1="23438" x2="96524" y2="23438"/>
                        <a14:foregroundMark x1="95722" y1="30000" x2="95722" y2="30000"/>
                        <a14:foregroundMark x1="93583" y1="29688" x2="93583" y2="29688"/>
                        <a14:foregroundMark x1="90909" y1="53750" x2="90909" y2="53750"/>
                        <a14:foregroundMark x1="84759" y1="51250" x2="84759" y2="51250"/>
                        <a14:foregroundMark x1="79679" y1="49688" x2="79679" y2="49688"/>
                        <a14:foregroundMark x1="75668" y1="52500" x2="75668" y2="52500"/>
                        <a14:foregroundMark x1="82888" y1="60000" x2="82888" y2="60000"/>
                        <a14:foregroundMark x1="63102" y1="61875" x2="63102" y2="61875"/>
                        <a14:foregroundMark x1="62299" y1="67188" x2="62299" y2="67188"/>
                        <a14:foregroundMark x1="47326" y1="67813" x2="47326" y2="67813"/>
                        <a14:foregroundMark x1="44118" y1="73125" x2="44118" y2="73125"/>
                        <a14:foregroundMark x1="44118" y1="73750" x2="44118" y2="75000"/>
                        <a14:foregroundMark x1="47594" y1="71250" x2="47594" y2="71250"/>
                        <a14:foregroundMark x1="70588" y1="21563" x2="70588" y2="21563"/>
                        <a14:foregroundMark x1="62567" y1="25313" x2="62567" y2="25313"/>
                        <a14:foregroundMark x1="63102" y1="28750" x2="63102" y2="28750"/>
                        <a14:foregroundMark x1="61497" y1="23125" x2="61497" y2="23125"/>
                        <a14:foregroundMark x1="17380" y1="91875" x2="17380" y2="91875"/>
                        <a14:foregroundMark x1="16043" y1="91250" x2="16043" y2="91250"/>
                        <a14:foregroundMark x1="28610" y1="75313" x2="28610" y2="75313"/>
                        <a14:foregroundMark x1="16578" y1="9375" x2="16578" y2="9375"/>
                        <a14:foregroundMark x1="14439" y1="9375" x2="14439" y2="93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9225" y="1547574"/>
            <a:ext cx="6858942" cy="43953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124141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5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890" t="6824" r="24773" b="8184"/>
          <a:stretch/>
        </p:blipFill>
        <p:spPr>
          <a:xfrm>
            <a:off x="522514" y="3987041"/>
            <a:ext cx="2220686" cy="291312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/>
          <a:srcRect l="25412" t="5617" r="23278" b="7636"/>
          <a:stretch/>
        </p:blipFill>
        <p:spPr>
          <a:xfrm>
            <a:off x="9192987" y="3828958"/>
            <a:ext cx="2518036" cy="290561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99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540" t="5179" r="25471" b="10493"/>
          <a:stretch/>
        </p:blipFill>
        <p:spPr>
          <a:xfrm>
            <a:off x="4899805" y="4067424"/>
            <a:ext cx="2415395" cy="2846258"/>
          </a:xfrm>
          <a:prstGeom prst="rect">
            <a:avLst/>
          </a:prstGeom>
        </p:spPr>
      </p:pic>
      <p:pic>
        <p:nvPicPr>
          <p:cNvPr id="6" name="кукла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714899">
            <a:off x="3294118" y="5735031"/>
            <a:ext cx="986554" cy="1500384"/>
          </a:xfrm>
          <a:prstGeom prst="rect">
            <a:avLst/>
          </a:prstGeom>
        </p:spPr>
      </p:pic>
      <p:pic>
        <p:nvPicPr>
          <p:cNvPr id="7" name="носок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1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7951" b="33651"/>
          <a:stretch/>
        </p:blipFill>
        <p:spPr>
          <a:xfrm>
            <a:off x="8469580" y="3862929"/>
            <a:ext cx="1062088" cy="952799"/>
          </a:xfrm>
          <a:prstGeom prst="rect">
            <a:avLst/>
          </a:prstGeom>
        </p:spPr>
      </p:pic>
      <p:pic>
        <p:nvPicPr>
          <p:cNvPr id="9" name="шорты"/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87" t="18915" b="16290"/>
          <a:stretch/>
        </p:blipFill>
        <p:spPr>
          <a:xfrm>
            <a:off x="3403374" y="3921740"/>
            <a:ext cx="1309335" cy="1156445"/>
          </a:xfrm>
          <a:prstGeom prst="rect">
            <a:avLst/>
          </a:prstGeom>
        </p:spPr>
      </p:pic>
      <p:pic>
        <p:nvPicPr>
          <p:cNvPr id="10" name="машина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757" y="5938366"/>
            <a:ext cx="1573441" cy="888994"/>
          </a:xfrm>
          <a:prstGeom prst="rect">
            <a:avLst/>
          </a:prstGeom>
        </p:spPr>
      </p:pic>
      <p:pic>
        <p:nvPicPr>
          <p:cNvPr id="12" name="мяч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5770" y="5696853"/>
            <a:ext cx="1130507" cy="1130507"/>
          </a:xfrm>
          <a:prstGeom prst="rect">
            <a:avLst/>
          </a:prstGeom>
        </p:spPr>
      </p:pic>
      <p:pic>
        <p:nvPicPr>
          <p:cNvPr id="13" name="сандаль"/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963" t="26035" r="6188" b="11782"/>
          <a:stretch/>
        </p:blipFill>
        <p:spPr>
          <a:xfrm>
            <a:off x="6751864" y="5446165"/>
            <a:ext cx="1273913" cy="1223098"/>
          </a:xfrm>
          <a:prstGeom prst="rect">
            <a:avLst/>
          </a:prstGeom>
        </p:spPr>
      </p:pic>
      <p:pic>
        <p:nvPicPr>
          <p:cNvPr id="15" name="Рубаха"/>
          <p:cNvPicPr>
            <a:picLocks noChangeAspect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7022" y="3862929"/>
            <a:ext cx="1801229" cy="1801229"/>
          </a:xfrm>
          <a:prstGeom prst="rect">
            <a:avLst/>
          </a:prstGeom>
        </p:spPr>
      </p:pic>
      <p:pic>
        <p:nvPicPr>
          <p:cNvPr id="16" name="кроссовок"/>
          <p:cNvPicPr>
            <a:picLocks noChangeAspect="1"/>
          </p:cNvPicPr>
          <p:nvPr/>
        </p:nvPicPr>
        <p:blipFill rotWithShape="1"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096" t="18574" r="10415" b="10326"/>
          <a:stretch/>
        </p:blipFill>
        <p:spPr>
          <a:xfrm>
            <a:off x="5086469" y="1391234"/>
            <a:ext cx="1265345" cy="1117733"/>
          </a:xfrm>
          <a:prstGeom prst="rect">
            <a:avLst/>
          </a:prstGeom>
        </p:spPr>
      </p:pic>
      <p:pic>
        <p:nvPicPr>
          <p:cNvPr id="17" name="сапоги"/>
          <p:cNvPicPr>
            <a:picLocks noChangeAspect="1"/>
          </p:cNvPicPr>
          <p:nvPr/>
        </p:nvPicPr>
        <p:blipFill rotWithShape="1"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103" t="12351" r="21083"/>
          <a:stretch/>
        </p:blipFill>
        <p:spPr>
          <a:xfrm>
            <a:off x="2743200" y="4923392"/>
            <a:ext cx="1191986" cy="1134322"/>
          </a:xfrm>
          <a:prstGeom prst="rect">
            <a:avLst/>
          </a:prstGeom>
        </p:spPr>
      </p:pic>
      <p:pic>
        <p:nvPicPr>
          <p:cNvPr id="20" name="комбез"/>
          <p:cNvPicPr>
            <a:picLocks noChangeAspect="1"/>
          </p:cNvPicPr>
          <p:nvPr/>
        </p:nvPicPr>
        <p:blipFill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8570328">
            <a:off x="10488854" y="2250985"/>
            <a:ext cx="1796566" cy="1799441"/>
          </a:xfrm>
          <a:prstGeom prst="rect">
            <a:avLst/>
          </a:prstGeom>
        </p:spPr>
      </p:pic>
      <p:pic>
        <p:nvPicPr>
          <p:cNvPr id="21" name="халат"/>
          <p:cNvPicPr>
            <a:picLocks noChangeAspect="1"/>
          </p:cNvPicPr>
          <p:nvPr/>
        </p:nvPicPr>
        <p:blipFill>
          <a:blip r:embed="rId28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44755" y="2654737"/>
            <a:ext cx="1313651" cy="2021291"/>
          </a:xfrm>
          <a:prstGeom prst="rect">
            <a:avLst/>
          </a:prstGeom>
        </p:spPr>
      </p:pic>
      <p:pic>
        <p:nvPicPr>
          <p:cNvPr id="23" name="пирамидка"/>
          <p:cNvPicPr>
            <a:picLocks noChangeAspect="1"/>
          </p:cNvPicPr>
          <p:nvPr/>
        </p:nvPicPr>
        <p:blipFill rotWithShape="1">
          <a:blip r:embed="rId30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0" b="100000" l="0" r="98925"/>
                    </a14:imgEffect>
                  </a14:imgLayer>
                </a14:imgProps>
              </a:ext>
            </a:extLst>
          </a:blip>
          <a:srcRect l="9991" t="-3076" r="11785"/>
          <a:stretch/>
        </p:blipFill>
        <p:spPr>
          <a:xfrm>
            <a:off x="6351814" y="737564"/>
            <a:ext cx="963386" cy="1269460"/>
          </a:xfrm>
          <a:prstGeom prst="rect">
            <a:avLst/>
          </a:prstGeom>
        </p:spPr>
      </p:pic>
      <p:pic>
        <p:nvPicPr>
          <p:cNvPr id="24" name="медведь"/>
          <p:cNvPicPr>
            <a:picLocks noChangeAspect="1"/>
          </p:cNvPicPr>
          <p:nvPr/>
        </p:nvPicPr>
        <p:blipFill rotWithShape="1">
          <a:blip r:embed="rId32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rcRect l="22231" t="10904" r="26655" b="8901"/>
          <a:stretch/>
        </p:blipFill>
        <p:spPr>
          <a:xfrm>
            <a:off x="9320737" y="930729"/>
            <a:ext cx="1358149" cy="1420586"/>
          </a:xfrm>
          <a:prstGeom prst="rect">
            <a:avLst/>
          </a:prstGeom>
        </p:spPr>
      </p:pic>
      <p:pic>
        <p:nvPicPr>
          <p:cNvPr id="27" name="тапок"/>
          <p:cNvPicPr>
            <a:picLocks noChangeAspect="1"/>
          </p:cNvPicPr>
          <p:nvPr/>
        </p:nvPicPr>
        <p:blipFill rotWithShape="1">
          <a:blip r:embed="rId34">
            <a:extLst>
              <a:ext uri="{BEBA8EAE-BF5A-486C-A8C5-ECC9F3942E4B}">
                <a14:imgProps xmlns:a14="http://schemas.microsoft.com/office/drawing/2010/main">
                  <a14:imgLayer r:embed="rId35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rcRect l="20205" t="44175" r="19985" b="-1"/>
          <a:stretch/>
        </p:blipFill>
        <p:spPr>
          <a:xfrm>
            <a:off x="8730032" y="5938366"/>
            <a:ext cx="1181411" cy="779376"/>
          </a:xfrm>
          <a:prstGeom prst="rect">
            <a:avLst/>
          </a:prstGeom>
        </p:spPr>
      </p:pic>
      <p:pic>
        <p:nvPicPr>
          <p:cNvPr id="28" name="валенки"/>
          <p:cNvPicPr>
            <a:picLocks noChangeAspect="1"/>
          </p:cNvPicPr>
          <p:nvPr/>
        </p:nvPicPr>
        <p:blipFill>
          <a:blip r:embed="rId36">
            <a:extLst>
              <a:ext uri="{BEBA8EAE-BF5A-486C-A8C5-ECC9F3942E4B}">
                <a14:imgProps xmlns:a14="http://schemas.microsoft.com/office/drawing/2010/main">
                  <a14:imgLayer r:embed="rId37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1073" y="3584132"/>
            <a:ext cx="1254548" cy="133926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1469571" y="4339328"/>
            <a:ext cx="489858" cy="336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10054240" y="4253762"/>
            <a:ext cx="489858" cy="336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5719141" y="4479642"/>
            <a:ext cx="489858" cy="336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2893313" y="24489"/>
            <a:ext cx="9298688" cy="737564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tx1"/>
                </a:solidFill>
                <a:latin typeface="Comic Sans MS" pitchFamily="66" charset="0"/>
              </a:rPr>
              <a:t>Помоги навести порядок в комнате, рассортируй предметы по корзинам: 1-одежда, 2-обувь, 3 -игрушки</a:t>
            </a:r>
          </a:p>
        </p:txBody>
      </p:sp>
    </p:spTree>
    <p:extLst>
      <p:ext uri="{BB962C8B-B14F-4D97-AF65-F5344CB8AC3E}">
        <p14:creationId xmlns:p14="http://schemas.microsoft.com/office/powerpoint/2010/main" val="505393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8573E-6 1.11111E-6 L 0.3949 0.2571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745" y="128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0266E-6 -2.96296E-6 L 0.1994 0.15718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970" y="78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6271E-6 4.81481E-6 L -0.29728 -0.14538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864" y="-72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6108E-6 -3.33333E-6 L -0.11102 0.0213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558" y="10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0472E-6 -7.40741E-7 L -0.249 0.33333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456" y="16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4588E-6 1.48148E-6 L -0.15931 0.26667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66" y="133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57295E-7 -4.44444E-6 L -0.51152 0.20463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576" y="10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6271E-6 4.81481E-6 L -0.6064 0.28101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327" y="14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20187E-7 7.40741E-7 L -0.78446 0.37384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229" y="186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1899E-6 7.40741E-7 L 0.00533 0.59282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" y="296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0789E-6 -4.44444E-6 L -0.09371 -0.05231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86" y="-26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16061E-6 0 L 0.28517 0.70718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252" y="35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8501E-6 -1.85185E-6 L 0.5408 -0.19051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034" y="-95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9593E-6 2.96296E-6 L 0.77118 -0.10695 " pathEditMode="relative" rAng="0" ptsTypes="AA">
                                      <p:cBhvr>
                                        <p:cTn id="7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553" y="-5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3306E-6 -3.7037E-7 L 0.0617 0.55232 " pathEditMode="relative" rAng="0" ptsTypes="AA">
                                      <p:cBhvr>
                                        <p:cTn id="7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85" y="276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77073" y="2044004"/>
            <a:ext cx="4900246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/>
              <a:t>Цель:</a:t>
            </a:r>
            <a:r>
              <a:rPr lang="ru-RU" sz="2800" dirty="0"/>
              <a:t>  учить детей правильно сервировать стол, называть и узнавать предметы сервировки  (тарелки, чашка с блюдцем, ложка, вилка, нож). 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386673" y="364812"/>
            <a:ext cx="9543932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000" b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Игра</a:t>
            </a:r>
            <a:r>
              <a:rPr lang="ru-RU" sz="40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: «Сервировка стола»</a:t>
            </a:r>
            <a:endParaRPr lang="ru-RU" sz="40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29263" y="1357312"/>
            <a:ext cx="6371057" cy="47720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384326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67" b="100000" l="0" r="9905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959" r="27088"/>
          <a:stretch/>
        </p:blipFill>
        <p:spPr>
          <a:xfrm>
            <a:off x="8129588" y="-171450"/>
            <a:ext cx="3786187" cy="6661835"/>
          </a:xfrm>
          <a:prstGeom prst="rect">
            <a:avLst/>
          </a:prstGeom>
        </p:spPr>
      </p:pic>
      <p:pic>
        <p:nvPicPr>
          <p:cNvPr id="6" name="тарелка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75" t="30588" r="6419" b="35282"/>
          <a:stretch/>
        </p:blipFill>
        <p:spPr>
          <a:xfrm>
            <a:off x="1352262" y="3126528"/>
            <a:ext cx="1631989" cy="64537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9961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8305" y="323961"/>
            <a:ext cx="1951624" cy="2381133"/>
          </a:xfrm>
          <a:prstGeom prst="rect">
            <a:avLst/>
          </a:prstGeom>
        </p:spPr>
      </p:pic>
      <p:pic>
        <p:nvPicPr>
          <p:cNvPr id="15" name="карандаши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2004" y="2012444"/>
            <a:ext cx="1003148" cy="1385300"/>
          </a:xfrm>
          <a:prstGeom prst="rect">
            <a:avLst/>
          </a:prstGeom>
        </p:spPr>
      </p:pic>
      <p:pic>
        <p:nvPicPr>
          <p:cNvPr id="18" name="Picture 2" descr="Стол клипарт (63 фото) » Рисунки для срисовки и не только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24" t="9544" r="10845" b="10181"/>
          <a:stretch/>
        </p:blipFill>
        <p:spPr bwMode="auto">
          <a:xfrm>
            <a:off x="-130629" y="3723285"/>
            <a:ext cx="5286016" cy="2938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самовар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363" r="22525"/>
          <a:stretch/>
        </p:blipFill>
        <p:spPr>
          <a:xfrm>
            <a:off x="0" y="1171895"/>
            <a:ext cx="1884831" cy="3084196"/>
          </a:xfrm>
          <a:prstGeom prst="rect">
            <a:avLst/>
          </a:prstGeom>
        </p:spPr>
      </p:pic>
      <p:pic>
        <p:nvPicPr>
          <p:cNvPr id="16" name="пластелин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02"/>
          <a:stretch/>
        </p:blipFill>
        <p:spPr>
          <a:xfrm>
            <a:off x="695280" y="3216011"/>
            <a:ext cx="1615807" cy="1659743"/>
          </a:xfrm>
          <a:prstGeom prst="rect">
            <a:avLst/>
          </a:prstGeom>
        </p:spPr>
      </p:pic>
      <p:pic>
        <p:nvPicPr>
          <p:cNvPr id="14" name="сковорода"/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785" t="25627" r="-1" b="21205"/>
          <a:stretch/>
        </p:blipFill>
        <p:spPr>
          <a:xfrm>
            <a:off x="1688295" y="3406418"/>
            <a:ext cx="1648168" cy="972476"/>
          </a:xfrm>
          <a:prstGeom prst="rect">
            <a:avLst/>
          </a:prstGeom>
        </p:spPr>
      </p:pic>
      <p:pic>
        <p:nvPicPr>
          <p:cNvPr id="9" name="салфетки"/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429" b="100000" l="42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9224" b="17670"/>
          <a:stretch/>
        </p:blipFill>
        <p:spPr>
          <a:xfrm>
            <a:off x="2479722" y="3771900"/>
            <a:ext cx="1585838" cy="1159330"/>
          </a:xfrm>
          <a:prstGeom prst="rect">
            <a:avLst/>
          </a:prstGeom>
        </p:spPr>
      </p:pic>
      <p:pic>
        <p:nvPicPr>
          <p:cNvPr id="13" name="кастрюля"/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5475" y="3552583"/>
            <a:ext cx="1501187" cy="1194945"/>
          </a:xfrm>
          <a:prstGeom prst="rect">
            <a:avLst/>
          </a:prstGeom>
        </p:spPr>
      </p:pic>
      <p:pic>
        <p:nvPicPr>
          <p:cNvPr id="8" name="кружка"/>
          <p:cNvPicPr>
            <a:picLocks noChangeAspect="1"/>
          </p:cNvPicPr>
          <p:nvPr/>
        </p:nvPicPr>
        <p:blipFill rotWithShape="1"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7335" b="5633"/>
          <a:stretch/>
        </p:blipFill>
        <p:spPr>
          <a:xfrm>
            <a:off x="3778511" y="2939143"/>
            <a:ext cx="1376875" cy="1060636"/>
          </a:xfrm>
          <a:prstGeom prst="rect">
            <a:avLst/>
          </a:prstGeom>
        </p:spPr>
      </p:pic>
      <p:pic>
        <p:nvPicPr>
          <p:cNvPr id="10" name="нож"/>
          <p:cNvPicPr>
            <a:picLocks noChangeAspect="1"/>
          </p:cNvPicPr>
          <p:nvPr/>
        </p:nvPicPr>
        <p:blipFill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5958" y="3020445"/>
            <a:ext cx="1686878" cy="1686878"/>
          </a:xfrm>
          <a:prstGeom prst="rect">
            <a:avLst/>
          </a:prstGeom>
        </p:spPr>
      </p:pic>
      <p:pic>
        <p:nvPicPr>
          <p:cNvPr id="4" name="заварник"/>
          <p:cNvPicPr>
            <a:picLocks noChangeAspect="1"/>
          </p:cNvPicPr>
          <p:nvPr/>
        </p:nvPicPr>
        <p:blipFill rotWithShape="1"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62" r="1" b="13733"/>
          <a:stretch/>
        </p:blipFill>
        <p:spPr>
          <a:xfrm>
            <a:off x="2225152" y="2557432"/>
            <a:ext cx="1942283" cy="1204070"/>
          </a:xfrm>
          <a:prstGeom prst="rect">
            <a:avLst/>
          </a:prstGeom>
        </p:spPr>
      </p:pic>
      <p:pic>
        <p:nvPicPr>
          <p:cNvPr id="5" name="ложка"/>
          <p:cNvPicPr>
            <a:picLocks noChangeAspect="1"/>
          </p:cNvPicPr>
          <p:nvPr/>
        </p:nvPicPr>
        <p:blipFill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0" b="995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9755" y="3565148"/>
            <a:ext cx="1323534" cy="1323534"/>
          </a:xfrm>
          <a:prstGeom prst="rect">
            <a:avLst/>
          </a:prstGeom>
        </p:spPr>
      </p:pic>
      <p:sp>
        <p:nvSpPr>
          <p:cNvPr id="17" name="Скругленный прямоугольник 16"/>
          <p:cNvSpPr/>
          <p:nvPr/>
        </p:nvSpPr>
        <p:spPr>
          <a:xfrm>
            <a:off x="1" y="33961"/>
            <a:ext cx="6241001" cy="74981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tx1"/>
                </a:solidFill>
                <a:latin typeface="Comic Sans MS" pitchFamily="66" charset="0"/>
              </a:rPr>
              <a:t>Помоги Настеньке, правильно сервировать стол к приходу гостей</a:t>
            </a:r>
          </a:p>
        </p:txBody>
      </p:sp>
    </p:spTree>
    <p:extLst>
      <p:ext uri="{BB962C8B-B14F-4D97-AF65-F5344CB8AC3E}">
        <p14:creationId xmlns:p14="http://schemas.microsoft.com/office/powerpoint/2010/main" val="1816298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005 -0.16031 L 0.29305 -0.1917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644" y="-15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8948E-6 -4.92945E-6 L 0.23743 -0.14573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865" y="-72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0669E-6 4.17534E-6 L 0.38292 -0.1152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146" y="-57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48 -0.0236 L 0.10224 -0.09114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88" y="-33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2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2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2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78 -0.00301 L 0.19979 -0.10178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951" y="-49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99 -0.05852 L 0.33485 -0.23225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93" y="-86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553 -0.06315 L 0.25202 -0.22716 " pathEditMode="relative" rAng="0" ptsTypes="AA">
                                      <p:cBhvr>
                                        <p:cTn id="6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318" y="-82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338251"/>
          </a:xfrm>
        </p:spPr>
        <p:txBody>
          <a:bodyPr>
            <a:normAutofit/>
          </a:bodyPr>
          <a:lstStyle/>
          <a:p>
            <a:pPr algn="ctr"/>
            <a:r>
              <a:rPr lang="ru-RU" b="1" dirty="0">
                <a:solidFill>
                  <a:srgbClr val="C00000"/>
                </a:solidFill>
                <a:latin typeface="Monotype Corsiva" panose="03010101010201010101" pitchFamily="66" charset="0"/>
              </a:rPr>
              <a:t>ТРУД В ПРИРОДЕ</a:t>
            </a:r>
            <a:br>
              <a:rPr lang="ru-RU" b="1" dirty="0">
                <a:solidFill>
                  <a:srgbClr val="C00000"/>
                </a:solidFill>
                <a:latin typeface="Monotype Corsiva" panose="03010101010201010101" pitchFamily="66" charset="0"/>
              </a:rPr>
            </a:br>
            <a:r>
              <a:rPr lang="ru-RU" b="1" dirty="0">
                <a:solidFill>
                  <a:srgbClr val="C00000"/>
                </a:solidFill>
                <a:latin typeface="Monotype Corsiva" panose="03010101010201010101" pitchFamily="66" charset="0"/>
              </a:rPr>
              <a:t>Данный вид труда создаёт благоприятные условия для физического развития, совершенствует движения, стимулирует действие разных органов, укрепляет нервную систему. Большое значение труд в природе имеет для умственного и сенсорного развития детей.</a:t>
            </a:r>
          </a:p>
        </p:txBody>
      </p:sp>
    </p:spTree>
    <p:extLst>
      <p:ext uri="{BB962C8B-B14F-4D97-AF65-F5344CB8AC3E}">
        <p14:creationId xmlns:p14="http://schemas.microsoft.com/office/powerpoint/2010/main" val="23877180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726831" y="2398209"/>
            <a:ext cx="5503147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solidFill>
                  <a:srgbClr val="FF0000"/>
                </a:solidFill>
              </a:rPr>
              <a:t>Цель: </a:t>
            </a:r>
            <a:r>
              <a:rPr lang="ru-RU" sz="2800" dirty="0"/>
              <a:t>Закрепить знания об орудиях труда на участке. Развивать внимание, сообразительность. Воспитывать интерес к труду взрослых, желание помогать им.</a:t>
            </a: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838200" y="427742"/>
            <a:ext cx="10515600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000" b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chemeClr val="tx2">
                    <a:lumMod val="50000"/>
                  </a:schemeClr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Игра</a:t>
            </a:r>
            <a:r>
              <a:rPr lang="ru-RU" sz="40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chemeClr val="tx2">
                    <a:lumMod val="50000"/>
                  </a:schemeClr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: «Поможем Коле навести порядок в саду».</a:t>
            </a:r>
            <a:endParaRPr lang="ru-RU" sz="40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chemeClr val="tx2">
                  <a:lumMod val="50000"/>
                </a:schemeClr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135" b="95925" l="2917" r="97500">
                        <a14:foregroundMark x1="67500" y1="48589" x2="67500" y2="48589"/>
                        <a14:foregroundMark x1="36667" y1="39185" x2="35625" y2="39185"/>
                        <a14:foregroundMark x1="26458" y1="40752" x2="26458" y2="40752"/>
                        <a14:foregroundMark x1="26250" y1="44514" x2="28125" y2="48589"/>
                        <a14:foregroundMark x1="31667" y1="52978" x2="32292" y2="52978"/>
                        <a14:foregroundMark x1="37500" y1="48903" x2="37500" y2="48903"/>
                        <a14:foregroundMark x1="37500" y1="48903" x2="39167" y2="48903"/>
                        <a14:foregroundMark x1="40208" y1="56740" x2="40208" y2="56740"/>
                        <a14:foregroundMark x1="44583" y1="34483" x2="44583" y2="34483"/>
                        <a14:foregroundMark x1="45625" y1="34796" x2="45833" y2="38245"/>
                        <a14:foregroundMark x1="48125" y1="46395" x2="48125" y2="46395"/>
                        <a14:foregroundMark x1="51875" y1="52038" x2="55000" y2="57053"/>
                        <a14:foregroundMark x1="77083" y1="38558" x2="77083" y2="38558"/>
                        <a14:foregroundMark x1="78125" y1="49530" x2="80417" y2="54232"/>
                        <a14:foregroundMark x1="81458" y1="54545" x2="82917" y2="54545"/>
                        <a14:foregroundMark x1="85833" y1="52978" x2="85833" y2="51097"/>
                        <a14:foregroundMark x1="77083" y1="34483" x2="73333" y2="32288"/>
                        <a14:foregroundMark x1="63750" y1="28213" x2="63750" y2="28213"/>
                        <a14:foregroundMark x1="63750" y1="28213" x2="62500" y2="28527"/>
                        <a14:foregroundMark x1="58125" y1="42633" x2="58125" y2="48903"/>
                        <a14:foregroundMark x1="56250" y1="66144" x2="55833" y2="71160"/>
                        <a14:foregroundMark x1="51458" y1="82759" x2="49375" y2="84953"/>
                        <a14:foregroundMark x1="45417" y1="85266" x2="45417" y2="85266"/>
                        <a14:foregroundMark x1="48958" y1="40752" x2="48958" y2="40752"/>
                        <a14:foregroundMark x1="51458" y1="55172" x2="51458" y2="55172"/>
                        <a14:foregroundMark x1="51458" y1="34169" x2="51458" y2="34169"/>
                        <a14:foregroundMark x1="52500" y1="25705" x2="53333" y2="25392"/>
                        <a14:foregroundMark x1="59167" y1="39185" x2="62500" y2="52665"/>
                        <a14:foregroundMark x1="67708" y1="64263" x2="69167" y2="68025"/>
                        <a14:foregroundMark x1="90833" y1="71787" x2="90833" y2="71787"/>
                        <a14:foregroundMark x1="91042" y1="68339" x2="91042" y2="68339"/>
                        <a14:foregroundMark x1="89583" y1="61442" x2="89583" y2="61442"/>
                        <a14:foregroundMark x1="89792" y1="68339" x2="89792" y2="68339"/>
                        <a14:foregroundMark x1="88750" y1="66771" x2="88750" y2="66771"/>
                        <a14:foregroundMark x1="81458" y1="56113" x2="84167" y2="56426"/>
                        <a14:foregroundMark x1="92708" y1="83699" x2="92708" y2="83699"/>
                        <a14:foregroundMark x1="76250" y1="86207" x2="76250" y2="86207"/>
                        <a14:foregroundMark x1="76042" y1="86207" x2="75208" y2="87147"/>
                        <a14:foregroundMark x1="64167" y1="85580" x2="64167" y2="85580"/>
                        <a14:foregroundMark x1="63750" y1="86834" x2="63750" y2="86834"/>
                        <a14:foregroundMark x1="55833" y1="83699" x2="55833" y2="83699"/>
                        <a14:foregroundMark x1="55833" y1="83699" x2="58542" y2="85266"/>
                        <a14:foregroundMark x1="60208" y1="85580" x2="60833" y2="86207"/>
                        <a14:foregroundMark x1="62292" y1="86520" x2="64583" y2="89342"/>
                        <a14:foregroundMark x1="65417" y1="89969" x2="65417" y2="89969"/>
                        <a14:foregroundMark x1="65833" y1="90596" x2="65833" y2="90596"/>
                        <a14:foregroundMark x1="57708" y1="92163" x2="57708" y2="92163"/>
                        <a14:foregroundMark x1="56875" y1="90596" x2="56875" y2="90596"/>
                        <a14:foregroundMark x1="58542" y1="89342" x2="62083" y2="89655"/>
                        <a14:foregroundMark x1="63958" y1="89655" x2="63958" y2="89655"/>
                        <a14:foregroundMark x1="63958" y1="89655" x2="63958" y2="89655"/>
                        <a14:foregroundMark x1="78542" y1="89342" x2="78542" y2="89342"/>
                        <a14:foregroundMark x1="78542" y1="89342" x2="78542" y2="89342"/>
                        <a14:foregroundMark x1="81875" y1="87461" x2="85208" y2="85580"/>
                        <a14:foregroundMark x1="88542" y1="83386" x2="90417" y2="82759"/>
                        <a14:foregroundMark x1="90417" y1="82759" x2="90417" y2="82759"/>
                        <a14:foregroundMark x1="90417" y1="82759" x2="92500" y2="83072"/>
                        <a14:foregroundMark x1="92500" y1="83072" x2="96667" y2="87147"/>
                        <a14:foregroundMark x1="97500" y1="87147" x2="97500" y2="87147"/>
                        <a14:foregroundMark x1="65833" y1="77743" x2="65833" y2="77743"/>
                        <a14:foregroundMark x1="63125" y1="73668" x2="61875" y2="73354"/>
                        <a14:foregroundMark x1="58542" y1="73981" x2="58542" y2="73981"/>
                        <a14:foregroundMark x1="58542" y1="73981" x2="57500" y2="74922"/>
                        <a14:foregroundMark x1="56042" y1="75235" x2="56042" y2="75235"/>
                        <a14:foregroundMark x1="56042" y1="75235" x2="56042" y2="75235"/>
                        <a14:foregroundMark x1="57500" y1="70846" x2="58958" y2="71160"/>
                        <a14:foregroundMark x1="59167" y1="71160" x2="59792" y2="73981"/>
                        <a14:foregroundMark x1="62292" y1="82445" x2="62292" y2="82445"/>
                        <a14:foregroundMark x1="62083" y1="81191" x2="62083" y2="81191"/>
                        <a14:foregroundMark x1="60000" y1="80251" x2="60000" y2="80251"/>
                        <a14:foregroundMark x1="56042" y1="76803" x2="56042" y2="76803"/>
                        <a14:foregroundMark x1="65208" y1="80564" x2="69583" y2="85266"/>
                        <a14:foregroundMark x1="70208" y1="85893" x2="70208" y2="85893"/>
                        <a14:foregroundMark x1="59583" y1="74922" x2="59583" y2="74922"/>
                        <a14:foregroundMark x1="60000" y1="69279" x2="61250" y2="63323"/>
                        <a14:foregroundMark x1="64792" y1="32288" x2="64792" y2="32288"/>
                        <a14:foregroundMark x1="61458" y1="29781" x2="61458" y2="29781"/>
                        <a14:foregroundMark x1="61250" y1="27900" x2="61250" y2="27900"/>
                        <a14:foregroundMark x1="61250" y1="25078" x2="62083" y2="24765"/>
                        <a14:foregroundMark x1="71250" y1="23511" x2="71250" y2="23511"/>
                        <a14:foregroundMark x1="69583" y1="22257" x2="69583" y2="22257"/>
                        <a14:foregroundMark x1="69375" y1="22257" x2="68125" y2="22884"/>
                        <a14:foregroundMark x1="65833" y1="24138" x2="65833" y2="24138"/>
                        <a14:foregroundMark x1="65625" y1="26019" x2="66042" y2="28527"/>
                        <a14:foregroundMark x1="69375" y1="82759" x2="69375" y2="82759"/>
                        <a14:foregroundMark x1="56667" y1="65204" x2="56667" y2="65204"/>
                        <a14:foregroundMark x1="54792" y1="66144" x2="54792" y2="66144"/>
                        <a14:foregroundMark x1="53958" y1="69279" x2="53958" y2="69279"/>
                        <a14:foregroundMark x1="53958" y1="70846" x2="53958" y2="70846"/>
                        <a14:foregroundMark x1="53958" y1="72100" x2="54792" y2="730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9155" y="1899139"/>
            <a:ext cx="5797899" cy="46624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97291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тетрадь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4387" y="1120874"/>
            <a:ext cx="1469378" cy="171529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3711" y="1724584"/>
            <a:ext cx="3642654" cy="5203792"/>
          </a:xfrm>
          <a:prstGeom prst="rect">
            <a:avLst/>
          </a:prstGeom>
        </p:spPr>
      </p:pic>
      <p:pic>
        <p:nvPicPr>
          <p:cNvPr id="7" name="грабли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745" b="96913" l="4625" r="95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41" y="4859064"/>
            <a:ext cx="2090057" cy="1946366"/>
          </a:xfrm>
          <a:prstGeom prst="rect">
            <a:avLst/>
          </a:prstGeom>
        </p:spPr>
      </p:pic>
      <p:pic>
        <p:nvPicPr>
          <p:cNvPr id="8" name="ведро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" b="98600" l="190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8851" y="1338046"/>
            <a:ext cx="1326250" cy="1401956"/>
          </a:xfrm>
          <a:prstGeom prst="rect">
            <a:avLst/>
          </a:prstGeom>
        </p:spPr>
      </p:pic>
      <p:pic>
        <p:nvPicPr>
          <p:cNvPr id="9" name="метла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725" b="100000" l="0" r="996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97" t="4053"/>
          <a:stretch/>
        </p:blipFill>
        <p:spPr>
          <a:xfrm>
            <a:off x="4265944" y="1724584"/>
            <a:ext cx="2131863" cy="2293057"/>
          </a:xfrm>
          <a:prstGeom prst="rect">
            <a:avLst/>
          </a:prstGeom>
        </p:spPr>
      </p:pic>
      <p:pic>
        <p:nvPicPr>
          <p:cNvPr id="10" name="лопата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753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3765" y="4017641"/>
            <a:ext cx="2024358" cy="2241027"/>
          </a:xfrm>
          <a:prstGeom prst="rect">
            <a:avLst/>
          </a:prstGeom>
        </p:spPr>
      </p:pic>
      <p:pic>
        <p:nvPicPr>
          <p:cNvPr id="11" name="мусорный пакет"/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99663">
                        <a14:backgroundMark x1="18664" y1="65144" x2="18664" y2="651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281" r="8192"/>
          <a:stretch/>
        </p:blipFill>
        <p:spPr>
          <a:xfrm>
            <a:off x="540327" y="2404472"/>
            <a:ext cx="1856509" cy="2454592"/>
          </a:xfrm>
          <a:prstGeom prst="rect">
            <a:avLst/>
          </a:prstGeom>
        </p:spPr>
      </p:pic>
      <p:pic>
        <p:nvPicPr>
          <p:cNvPr id="12" name="перчатки"/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99556" l="0" r="968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033"/>
          <a:stretch/>
        </p:blipFill>
        <p:spPr>
          <a:xfrm>
            <a:off x="5505101" y="5320032"/>
            <a:ext cx="1547816" cy="1485398"/>
          </a:xfrm>
          <a:prstGeom prst="rect">
            <a:avLst/>
          </a:prstGeom>
        </p:spPr>
      </p:pic>
      <p:pic>
        <p:nvPicPr>
          <p:cNvPr id="13" name="мяч"/>
          <p:cNvPicPr>
            <a:picLocks noChangeAspect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100000" l="0" r="9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0649" y="204917"/>
            <a:ext cx="1264070" cy="1264070"/>
          </a:xfrm>
          <a:prstGeom prst="rect">
            <a:avLst/>
          </a:prstGeom>
        </p:spPr>
      </p:pic>
      <p:pic>
        <p:nvPicPr>
          <p:cNvPr id="14" name="кукла"/>
          <p:cNvPicPr>
            <a:picLocks noChangeAspect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500" b="99667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81" r="8016"/>
          <a:stretch/>
        </p:blipFill>
        <p:spPr>
          <a:xfrm>
            <a:off x="5505101" y="3034165"/>
            <a:ext cx="1859085" cy="2131863"/>
          </a:xfrm>
          <a:prstGeom prst="rect">
            <a:avLst/>
          </a:prstGeom>
        </p:spPr>
      </p:pic>
      <p:sp>
        <p:nvSpPr>
          <p:cNvPr id="15" name="Скругленный прямоугольник 14"/>
          <p:cNvSpPr/>
          <p:nvPr/>
        </p:nvSpPr>
        <p:spPr>
          <a:xfrm>
            <a:off x="0" y="33961"/>
            <a:ext cx="8585672" cy="737564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tx1"/>
                </a:solidFill>
                <a:latin typeface="Comic Sans MS" pitchFamily="66" charset="0"/>
              </a:rPr>
              <a:t>Помоги Коле, правильно выбрать предметы для уборки сада.</a:t>
            </a:r>
          </a:p>
        </p:txBody>
      </p:sp>
    </p:spTree>
    <p:extLst>
      <p:ext uri="{BB962C8B-B14F-4D97-AF65-F5344CB8AC3E}">
        <p14:creationId xmlns:p14="http://schemas.microsoft.com/office/powerpoint/2010/main" val="4144920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87518E-6 2.22222E-6 L 0.28908 -0.2333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447" y="-11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46219E-7 -2.22222E-6 L 0.30509 0.59051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254" y="295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4669E-6 1.48148E-6 L 0.51152 0.38565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576" y="192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85071E-8 3.7037E-7 L 0.57816 0.3048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908" y="15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7714E-6 0.00093 L 0.3936 0.01991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680" y="9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731 -0.08333 L 0.55824 0.03588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047" y="59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22515" y="1869888"/>
            <a:ext cx="3989196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/>
              <a:t>Цель:  </a:t>
            </a:r>
            <a:r>
              <a:rPr lang="ru-RU" sz="2800" dirty="0"/>
              <a:t>учить детей различать фрукты. Воспитывать интерес к труду взрослых, желание помогать им.</a:t>
            </a:r>
          </a:p>
        </p:txBody>
      </p:sp>
      <p:sp>
        <p:nvSpPr>
          <p:cNvPr id="3" name="Заголовок 3"/>
          <p:cNvSpPr txBox="1">
            <a:spLocks/>
          </p:cNvSpPr>
          <p:nvPr/>
        </p:nvSpPr>
        <p:spPr>
          <a:xfrm>
            <a:off x="838200" y="427742"/>
            <a:ext cx="10515600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4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Игра: «Собери фрукты в корзины».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14"/>
          <a:stretch/>
        </p:blipFill>
        <p:spPr bwMode="auto">
          <a:xfrm>
            <a:off x="4672013" y="1074074"/>
            <a:ext cx="6681787" cy="54674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1319656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9839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9129" y="2870892"/>
            <a:ext cx="2912872" cy="419017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3944" y="2094686"/>
            <a:ext cx="2824080" cy="400022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99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804" t="9577" r="12455" b="9785"/>
          <a:stretch/>
        </p:blipFill>
        <p:spPr>
          <a:xfrm>
            <a:off x="3935187" y="4388205"/>
            <a:ext cx="2831144" cy="247062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9674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538" y="4388205"/>
            <a:ext cx="2442315" cy="2770420"/>
          </a:xfrm>
          <a:prstGeom prst="rect">
            <a:avLst/>
          </a:prstGeom>
        </p:spPr>
      </p:pic>
      <p:pic>
        <p:nvPicPr>
          <p:cNvPr id="8" name="яблоко8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6331" y="3014876"/>
            <a:ext cx="1091814" cy="1393572"/>
          </a:xfrm>
          <a:prstGeom prst="rect">
            <a:avLst/>
          </a:prstGeom>
        </p:spPr>
      </p:pic>
      <p:pic>
        <p:nvPicPr>
          <p:cNvPr id="9" name="яблоко 10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9992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1356" y="3405112"/>
            <a:ext cx="826027" cy="856315"/>
          </a:xfrm>
          <a:prstGeom prst="rect">
            <a:avLst/>
          </a:prstGeom>
        </p:spPr>
      </p:pic>
      <p:pic>
        <p:nvPicPr>
          <p:cNvPr id="10" name="яблоко 2"/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671" t="6581" r="5253" b="14497"/>
          <a:stretch/>
        </p:blipFill>
        <p:spPr>
          <a:xfrm>
            <a:off x="8228396" y="819804"/>
            <a:ext cx="1192872" cy="1274882"/>
          </a:xfrm>
          <a:prstGeom prst="rect">
            <a:avLst/>
          </a:prstGeom>
        </p:spPr>
      </p:pic>
      <p:pic>
        <p:nvPicPr>
          <p:cNvPr id="11" name="яблоко3"/>
          <p:cNvPicPr>
            <a:picLocks noChangeAspect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9992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1356" y="1761020"/>
            <a:ext cx="1149587" cy="1191739"/>
          </a:xfrm>
          <a:prstGeom prst="rect">
            <a:avLst/>
          </a:prstGeom>
        </p:spPr>
      </p:pic>
      <p:pic>
        <p:nvPicPr>
          <p:cNvPr id="12" name="яблоко 1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7234649" y="410281"/>
            <a:ext cx="1146147" cy="1188823"/>
          </a:xfrm>
          <a:prstGeom prst="rect">
            <a:avLst/>
          </a:prstGeom>
        </p:spPr>
      </p:pic>
      <p:pic>
        <p:nvPicPr>
          <p:cNvPr id="13" name="яблоко 5"/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671" t="6581" r="5253" b="14497"/>
          <a:stretch/>
        </p:blipFill>
        <p:spPr>
          <a:xfrm>
            <a:off x="6122328" y="831950"/>
            <a:ext cx="1192872" cy="1274882"/>
          </a:xfrm>
          <a:prstGeom prst="rect">
            <a:avLst/>
          </a:prstGeom>
        </p:spPr>
      </p:pic>
      <p:pic>
        <p:nvPicPr>
          <p:cNvPr id="14" name="яблоко 6"/>
          <p:cNvPicPr>
            <a:picLocks noChangeAspect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671" t="6581" r="5253" b="14497"/>
          <a:stretch/>
        </p:blipFill>
        <p:spPr>
          <a:xfrm>
            <a:off x="6650535" y="2243110"/>
            <a:ext cx="888072" cy="949127"/>
          </a:xfrm>
          <a:prstGeom prst="rect">
            <a:avLst/>
          </a:prstGeom>
        </p:spPr>
      </p:pic>
      <p:pic>
        <p:nvPicPr>
          <p:cNvPr id="15" name="яблоко 7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538" y="1492081"/>
            <a:ext cx="1091814" cy="1393572"/>
          </a:xfrm>
          <a:prstGeom prst="rect">
            <a:avLst/>
          </a:prstGeom>
        </p:spPr>
      </p:pic>
      <p:pic>
        <p:nvPicPr>
          <p:cNvPr id="16" name="яблоко 4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2825" y="1689393"/>
            <a:ext cx="1091814" cy="1393572"/>
          </a:xfrm>
          <a:prstGeom prst="rect">
            <a:avLst/>
          </a:prstGeom>
        </p:spPr>
      </p:pic>
      <p:pic>
        <p:nvPicPr>
          <p:cNvPr id="17" name="яблоко 9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1926" y="2588184"/>
            <a:ext cx="1091814" cy="1393572"/>
          </a:xfrm>
          <a:prstGeom prst="rect">
            <a:avLst/>
          </a:prstGeom>
        </p:spPr>
      </p:pic>
      <p:pic>
        <p:nvPicPr>
          <p:cNvPr id="18" name="груша 7"/>
          <p:cNvPicPr>
            <a:picLocks noChangeAspect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6866" y="3020160"/>
            <a:ext cx="1302269" cy="1626217"/>
          </a:xfrm>
          <a:prstGeom prst="rect">
            <a:avLst/>
          </a:prstGeom>
        </p:spPr>
      </p:pic>
      <p:pic>
        <p:nvPicPr>
          <p:cNvPr id="19" name="груша 2"/>
          <p:cNvPicPr>
            <a:picLocks noChangeAspect="1"/>
          </p:cNvPicPr>
          <p:nvPr/>
        </p:nvPicPr>
        <p:blipFill rotWithShape="1"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0" b="100000" l="0" r="9936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911" t="6760" r="19776" b="10346"/>
          <a:stretch/>
        </p:blipFill>
        <p:spPr>
          <a:xfrm>
            <a:off x="4203944" y="1004692"/>
            <a:ext cx="1037528" cy="1583492"/>
          </a:xfrm>
          <a:prstGeom prst="rect">
            <a:avLst/>
          </a:prstGeom>
        </p:spPr>
      </p:pic>
      <p:pic>
        <p:nvPicPr>
          <p:cNvPr id="20" name="груша 5"/>
          <p:cNvPicPr>
            <a:picLocks noChangeAspect="1"/>
          </p:cNvPicPr>
          <p:nvPr/>
        </p:nvPicPr>
        <p:blipFill rotWithShape="1"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0" b="98455" l="0" r="9945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88" r="16814"/>
          <a:stretch/>
        </p:blipFill>
        <p:spPr>
          <a:xfrm>
            <a:off x="2031801" y="472217"/>
            <a:ext cx="1152270" cy="1587209"/>
          </a:xfrm>
          <a:prstGeom prst="rect">
            <a:avLst/>
          </a:prstGeom>
        </p:spPr>
      </p:pic>
      <p:pic>
        <p:nvPicPr>
          <p:cNvPr id="21" name="груша 3"/>
          <p:cNvPicPr>
            <a:picLocks noChangeAspect="1"/>
          </p:cNvPicPr>
          <p:nvPr/>
        </p:nvPicPr>
        <p:blipFill rotWithShape="1"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10256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147" r="22958"/>
          <a:stretch/>
        </p:blipFill>
        <p:spPr>
          <a:xfrm>
            <a:off x="3355174" y="1673181"/>
            <a:ext cx="848770" cy="1158826"/>
          </a:xfrm>
          <a:prstGeom prst="rect">
            <a:avLst/>
          </a:prstGeom>
        </p:spPr>
      </p:pic>
      <p:pic>
        <p:nvPicPr>
          <p:cNvPr id="22" name="груша 18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216" y="2111676"/>
            <a:ext cx="866585" cy="1082154"/>
          </a:xfrm>
          <a:prstGeom prst="rect">
            <a:avLst/>
          </a:prstGeom>
        </p:spPr>
      </p:pic>
      <p:pic>
        <p:nvPicPr>
          <p:cNvPr id="23" name="груша 6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8374" y="2086805"/>
            <a:ext cx="886800" cy="1107397"/>
          </a:xfrm>
          <a:prstGeom prst="rect">
            <a:avLst/>
          </a:prstGeom>
        </p:spPr>
      </p:pic>
      <p:pic>
        <p:nvPicPr>
          <p:cNvPr id="24" name="груша 1"/>
          <p:cNvPicPr>
            <a:picLocks noChangeAspect="1"/>
          </p:cNvPicPr>
          <p:nvPr/>
        </p:nvPicPr>
        <p:blipFill>
          <a:blip r:embed="rId30" cstate="print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0" b="98455" l="0" r="99455">
                        <a14:foregroundMark x1="37173" y1="92932" x2="37173" y2="92932"/>
                        <a14:backgroundMark x1="35340" y1="96597" x2="35340" y2="96597"/>
                        <a14:backgroundMark x1="46597" y1="93979" x2="46597" y2="93979"/>
                        <a14:backgroundMark x1="58901" y1="93979" x2="58901" y2="939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9171" y="131171"/>
            <a:ext cx="1587209" cy="1587209"/>
          </a:xfrm>
          <a:prstGeom prst="rect">
            <a:avLst/>
          </a:prstGeom>
        </p:spPr>
      </p:pic>
      <p:pic>
        <p:nvPicPr>
          <p:cNvPr id="25" name="груша 81"/>
          <p:cNvPicPr>
            <a:picLocks noChangeAspect="1"/>
          </p:cNvPicPr>
          <p:nvPr/>
        </p:nvPicPr>
        <p:blipFill rotWithShape="1">
          <a:blip r:embed="rId32" cstate="print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ackgroundRemoval t="0" b="98455" l="0" r="9945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6748" y="1920077"/>
            <a:ext cx="932203" cy="932203"/>
          </a:xfrm>
          <a:prstGeom prst="rect">
            <a:avLst/>
          </a:prstGeom>
        </p:spPr>
      </p:pic>
      <p:pic>
        <p:nvPicPr>
          <p:cNvPr id="26" name="груша 4"/>
          <p:cNvPicPr>
            <a:picLocks noChangeAspect="1"/>
          </p:cNvPicPr>
          <p:nvPr/>
        </p:nvPicPr>
        <p:blipFill rotWithShape="1">
          <a:blip r:embed="rId34" cstate="print">
            <a:extLst>
              <a:ext uri="{BEBA8EAE-BF5A-486C-A8C5-ECC9F3942E4B}">
                <a14:imgProps xmlns:a14="http://schemas.microsoft.com/office/drawing/2010/main">
                  <a14:imgLayer r:embed="rId35">
                    <a14:imgEffect>
                      <a14:backgroundRemoval t="0" b="100000" l="0" r="9936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454" t="245" r="20711" b="-245"/>
          <a:stretch/>
        </p:blipFill>
        <p:spPr>
          <a:xfrm>
            <a:off x="3184071" y="2803827"/>
            <a:ext cx="1143000" cy="1910258"/>
          </a:xfrm>
          <a:prstGeom prst="rect">
            <a:avLst/>
          </a:prstGeom>
        </p:spPr>
      </p:pic>
      <p:pic>
        <p:nvPicPr>
          <p:cNvPr id="27" name="груша 9"/>
          <p:cNvPicPr>
            <a:picLocks noChangeAspect="1"/>
          </p:cNvPicPr>
          <p:nvPr/>
        </p:nvPicPr>
        <p:blipFill rotWithShape="1">
          <a:blip r:embed="rId36" cstate="print">
            <a:extLst>
              <a:ext uri="{BEBA8EAE-BF5A-486C-A8C5-ECC9F3942E4B}">
                <a14:imgProps xmlns:a14="http://schemas.microsoft.com/office/drawing/2010/main">
                  <a14:imgLayer r:embed="rId37">
                    <a14:imgEffect>
                      <a14:backgroundRemoval t="0" b="100000" l="0" r="9936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872" r="13184" b="10951"/>
          <a:stretch/>
        </p:blipFill>
        <p:spPr>
          <a:xfrm>
            <a:off x="1322615" y="872639"/>
            <a:ext cx="945386" cy="1239038"/>
          </a:xfrm>
          <a:prstGeom prst="rect">
            <a:avLst/>
          </a:prstGeom>
        </p:spPr>
      </p:pic>
      <p:sp>
        <p:nvSpPr>
          <p:cNvPr id="4" name="Овальная выноска 3"/>
          <p:cNvSpPr/>
          <p:nvPr/>
        </p:nvSpPr>
        <p:spPr>
          <a:xfrm rot="19483050">
            <a:off x="4507809" y="-27402"/>
            <a:ext cx="2096005" cy="1718703"/>
          </a:xfrm>
          <a:prstGeom prst="wedgeEllipseCallou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</a:rPr>
              <a:t>Помоги мне пожалуйста,  собрать груши в корзинку</a:t>
            </a:r>
            <a:endParaRPr lang="ru-RU" dirty="0"/>
          </a:p>
        </p:txBody>
      </p:sp>
      <p:sp>
        <p:nvSpPr>
          <p:cNvPr id="28" name="Овальная выноска 27"/>
          <p:cNvSpPr/>
          <p:nvPr/>
        </p:nvSpPr>
        <p:spPr>
          <a:xfrm rot="928302">
            <a:off x="10170121" y="106468"/>
            <a:ext cx="2096005" cy="1631436"/>
          </a:xfrm>
          <a:prstGeom prst="wedgeEllipseCallou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</a:rPr>
              <a:t>Помоги мне пожалуйста,  собрать яблоки в корзинку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48526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10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4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4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10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62189E-6 -2.22222E-6 L 0.15267 0.67616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27" y="337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6557E-6 4.44444E-6 L 0.10451 0.58564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19" y="292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82754E-6 -2.22222E-6 L 0.12183 0.55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91" y="27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6231E-6 -3.7037E-6 L 0.29051 0.45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526" y="2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937 -0.01898 L 0.21567 0.63079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246" y="324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89652E-6 3.7037E-6 L 0.20878 0.28588 " pathEditMode="relative" rAng="0" ptsTypes="AA">
                                      <p:cBhvr>
                                        <p:cTn id="5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39" y="142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3859E-6 3.7037E-6 L 0.06417 0.70949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02" y="35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0996E-6 1.48148E-6 L 0.01197 0.61667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9" y="30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49993E-6 -3.7037E-7 L 0.11245 0.62384 " pathEditMode="relative" rAng="0" ptsTypes="AA">
                                      <p:cBhvr>
                                        <p:cTn id="7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23" y="311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98764E-6 -2.96296E-6 L 0.11649 0.52848 " pathEditMode="relative" rAng="0" ptsTypes="AA">
                                      <p:cBhvr>
                                        <p:cTn id="7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18" y="264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9846E-6 -3.7037E-6 L 0.079 0.30949 " pathEditMode="relative" rAng="0" ptsTypes="AA">
                                      <p:cBhvr>
                                        <p:cTn id="8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44" y="15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647E-6 4.81481E-6 L 0.01601 0.38101 " pathEditMode="relative" rAng="0" ptsTypes="AA">
                                      <p:cBhvr>
                                        <p:cTn id="8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4" y="1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427E-6 1.48148E-6 L -0.05492 0.47847 " pathEditMode="relative" rAng="0" ptsTypes="AA">
                                      <p:cBhvr>
                                        <p:cTn id="9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46" y="239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4377E-6 3.33333E-6 L -0.12443 0.49051 " pathEditMode="relative" rAng="0" ptsTypes="AA">
                                      <p:cBhvr>
                                        <p:cTn id="9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222" y="245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938 -0.02385 L -0.00938 0.22615 " pathEditMode="relative" rAng="0" ptsTypes="AA">
                                      <p:cBhvr>
                                        <p:cTn id="10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2533E-6 3.7037E-6 L 0.06964 0.43796 " pathEditMode="relative" rAng="0" ptsTypes="AA">
                                      <p:cBhvr>
                                        <p:cTn id="10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75" y="218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43E-6 -7.40741E-7 L 0.32539 0.56898 " pathEditMode="relative" rAng="0" ptsTypes="AA">
                                      <p:cBhvr>
                                        <p:cTn id="112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70" y="284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1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" fill="hold">
                      <p:stCondLst>
                        <p:cond delay="0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62267E-6 1.85185E-6 L 0.18743 0.32639 " pathEditMode="relative" rAng="0" ptsTypes="AA">
                                      <p:cBhvr>
                                        <p:cTn id="11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371" y="163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>
                      <p:stCondLst>
                        <p:cond delay="0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07E-6 4.44444E-6 L 0.344 0.37152 " pathEditMode="relative" rAng="0" ptsTypes="AA">
                                      <p:cBhvr>
                                        <p:cTn id="122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94" y="185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23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4" fill="hold">
                      <p:stCondLst>
                        <p:cond delay="0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578E-6 3.33333E-6 L 0.43238 0.41898 " pathEditMode="relative" rAng="0" ptsTypes="AA">
                                      <p:cBhvr>
                                        <p:cTn id="127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619" y="209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4" grpId="0" animBg="1"/>
      <p:bldP spid="2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3"/>
          <p:cNvSpPr txBox="1">
            <a:spLocks/>
          </p:cNvSpPr>
          <p:nvPr/>
        </p:nvSpPr>
        <p:spPr>
          <a:xfrm>
            <a:off x="838200" y="427742"/>
            <a:ext cx="10515600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4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Игра: «Собери овощи в корзину».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522515" y="1869888"/>
            <a:ext cx="398919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/>
              <a:t>Цель:  </a:t>
            </a:r>
            <a:r>
              <a:rPr lang="ru-RU" sz="2800" dirty="0"/>
              <a:t>учить детей различать фрукты, овощи. Воспитывать интерес к труду взрослых, желание помогать им.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313" b="96250" l="4082" r="9719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9099" y="1527349"/>
            <a:ext cx="7025055" cy="50744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117125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3000">
              <a:srgbClr val="FFC000"/>
            </a:gs>
            <a:gs pos="27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189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768389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7030A0"/>
                </a:solidFill>
                <a:latin typeface="Monotype Corsiva" panose="03010101010201010101" pitchFamily="66" charset="0"/>
              </a:rPr>
              <a:t>Труд становится воспитателем, когда он входит в духовную жизнь наших воспитанников, даёт радость дружбы и товарищества, развивает пытливость, любознательность, рождает волнующую радость преодоления трудностей, открывает всё новую и новую красоту в окружающем мире, пробуждает первое гражданское чувство – чувство созидателя материальных благ, без которых невозможна жизнь человека.</a:t>
            </a:r>
            <a:br>
              <a:rPr lang="ru-RU" b="1" dirty="0">
                <a:solidFill>
                  <a:srgbClr val="7030A0"/>
                </a:solidFill>
                <a:latin typeface="Monotype Corsiva" panose="03010101010201010101" pitchFamily="66" charset="0"/>
              </a:rPr>
            </a:br>
            <a:r>
              <a:rPr lang="ru-RU" b="1" dirty="0">
                <a:solidFill>
                  <a:srgbClr val="7030A0"/>
                </a:solidFill>
                <a:latin typeface="Monotype Corsiva" panose="03010101010201010101" pitchFamily="66" charset="0"/>
              </a:rPr>
              <a:t>                                                      В. А. Сухомлинский</a:t>
            </a:r>
          </a:p>
        </p:txBody>
      </p:sp>
    </p:spTree>
    <p:extLst>
      <p:ext uri="{BB962C8B-B14F-4D97-AF65-F5344CB8AC3E}">
        <p14:creationId xmlns:p14="http://schemas.microsoft.com/office/powerpoint/2010/main" val="61668968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6770" y="3543439"/>
            <a:ext cx="3792538" cy="295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морковь"/>
          <p:cNvPicPr>
            <a:picLocks noChangeAspect="1"/>
          </p:cNvPicPr>
          <p:nvPr/>
        </p:nvPicPr>
        <p:blipFill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500" b="94500" l="25131" r="89529"/>
                    </a14:imgEffect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544" y="2473532"/>
            <a:ext cx="1633612" cy="17105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тыква"/>
          <p:cNvPicPr>
            <a:picLocks noChangeAspect="1"/>
          </p:cNvPicPr>
          <p:nvPr/>
        </p:nvPicPr>
        <p:blipFill>
          <a:blip r:embed="rId6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688" b="100000" l="17414" r="9868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47013" y="1754633"/>
            <a:ext cx="2118618" cy="1788806"/>
          </a:xfrm>
          <a:prstGeom prst="rect">
            <a:avLst/>
          </a:prstGeom>
        </p:spPr>
      </p:pic>
      <p:pic>
        <p:nvPicPr>
          <p:cNvPr id="12" name="персик"/>
          <p:cNvPicPr>
            <a:picLocks noChangeAspect="1"/>
          </p:cNvPicPr>
          <p:nvPr/>
        </p:nvPicPr>
        <p:blipFill>
          <a:blip r:embed="rId8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188" b="99063" l="15990" r="89848"/>
                    </a14:imgEffect>
                    <a14:imgEffect>
                      <a14:artisticCrisscrossEtching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21584" y="1199194"/>
            <a:ext cx="1845205" cy="1498644"/>
          </a:xfrm>
          <a:prstGeom prst="rect">
            <a:avLst/>
          </a:prstGeom>
        </p:spPr>
      </p:pic>
      <p:pic>
        <p:nvPicPr>
          <p:cNvPr id="13" name="баклажан"/>
          <p:cNvPicPr>
            <a:picLocks noChangeAspect="1" noChangeArrowheads="1"/>
          </p:cNvPicPr>
          <p:nvPr/>
        </p:nvPicPr>
        <p:blipFill>
          <a:blip r:embed="rId10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802" b="89861" l="2632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44187" y="122247"/>
            <a:ext cx="2913174" cy="14401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4" name="капуста"/>
          <p:cNvPicPr>
            <a:picLocks noChangeAspect="1"/>
          </p:cNvPicPr>
          <p:nvPr/>
        </p:nvPicPr>
        <p:blipFill>
          <a:blip r:embed="rId12" cstate="screen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6250" l="2477" r="9659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1560" y="72132"/>
            <a:ext cx="1800200" cy="1800200"/>
          </a:xfrm>
          <a:prstGeom prst="rect">
            <a:avLst/>
          </a:prstGeom>
        </p:spPr>
      </p:pic>
      <p:pic>
        <p:nvPicPr>
          <p:cNvPr id="15" name="кот" descr="C:\Users\DEXP\Desktop\овощи\1614568637_32-p-kartinki-na-belom-fone-personazhi-35.jpg"/>
          <p:cNvPicPr>
            <a:picLocks noChangeAspect="1" noChangeArrowheads="1"/>
          </p:cNvPicPr>
          <p:nvPr/>
        </p:nvPicPr>
        <p:blipFill>
          <a:blip r:embed="rId1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254" b="99060" l="4036" r="93498">
                        <a14:foregroundMark x1="57848" y1="23354" x2="57848" y2="23354"/>
                        <a14:foregroundMark x1="53587" y1="23981" x2="53587" y2="23981"/>
                        <a14:foregroundMark x1="51570" y1="21944" x2="51570" y2="21944"/>
                        <a14:foregroundMark x1="56951" y1="15987" x2="56951" y2="15987"/>
                        <a14:foregroundMark x1="67265" y1="15517" x2="67265" y2="15517"/>
                        <a14:foregroundMark x1="65471" y1="13950" x2="65471" y2="13950"/>
                        <a14:foregroundMark x1="56726" y1="13950" x2="56726" y2="13950"/>
                        <a14:foregroundMark x1="51794" y1="25078" x2="51794" y2="25078"/>
                        <a14:foregroundMark x1="51121" y1="23354" x2="51121" y2="23354"/>
                        <a14:foregroundMark x1="56278" y1="22727" x2="56278" y2="22727"/>
                        <a14:foregroundMark x1="61883" y1="23981" x2="61883" y2="23981"/>
                        <a14:foregroundMark x1="58520" y1="15047" x2="58520" y2="15047"/>
                        <a14:foregroundMark x1="55157" y1="15831" x2="55157" y2="15831"/>
                        <a14:foregroundMark x1="65919" y1="15047" x2="65919" y2="15047"/>
                        <a14:foregroundMark x1="66368" y1="18182" x2="66368" y2="18182"/>
                        <a14:foregroundMark x1="55605" y1="23354" x2="55605" y2="23354"/>
                        <a14:foregroundMark x1="52691" y1="23981" x2="52691" y2="23981"/>
                        <a14:foregroundMark x1="55157" y1="23511" x2="55157" y2="23511"/>
                        <a14:foregroundMark x1="57399" y1="22257" x2="57399" y2="22257"/>
                        <a14:foregroundMark x1="59193" y1="22571" x2="64798" y2="23981"/>
                        <a14:foregroundMark x1="67040" y1="24608" x2="67040" y2="24608"/>
                        <a14:foregroundMark x1="67713" y1="22571" x2="67713" y2="225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314696" y="2649036"/>
            <a:ext cx="2719899" cy="38884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Овальная выноска 15"/>
          <p:cNvSpPr/>
          <p:nvPr/>
        </p:nvSpPr>
        <p:spPr>
          <a:xfrm flipH="1">
            <a:off x="9472100" y="381837"/>
            <a:ext cx="2143835" cy="1836701"/>
          </a:xfrm>
          <a:prstGeom prst="wedgeEllipseCallou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latin typeface="AuktyonZCTT" pitchFamily="66" charset="0"/>
              </a:rPr>
              <a:t>Помоги мне, пожалуйста собрать овощи в корзину</a:t>
            </a:r>
          </a:p>
        </p:txBody>
      </p:sp>
      <p:pic>
        <p:nvPicPr>
          <p:cNvPr id="3" name="огурец"/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25667" b="84000" l="0" r="991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52266">
            <a:off x="6441993" y="1199194"/>
            <a:ext cx="2008671" cy="1255419"/>
          </a:xfrm>
          <a:prstGeom prst="rect">
            <a:avLst/>
          </a:prstGeom>
        </p:spPr>
      </p:pic>
      <p:pic>
        <p:nvPicPr>
          <p:cNvPr id="4" name="яблоко"/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6250" b="90000" l="19204" r="819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342" r="16555" b="12002"/>
          <a:stretch/>
        </p:blipFill>
        <p:spPr>
          <a:xfrm>
            <a:off x="8119068" y="4421555"/>
            <a:ext cx="1527350" cy="1547166"/>
          </a:xfrm>
          <a:prstGeom prst="rect">
            <a:avLst/>
          </a:prstGeom>
        </p:spPr>
      </p:pic>
      <p:pic>
        <p:nvPicPr>
          <p:cNvPr id="5" name="апельсин"/>
          <p:cNvPicPr>
            <a:picLocks noChangeAspect="1"/>
          </p:cNvPicPr>
          <p:nvPr/>
        </p:nvPicPr>
        <p:blipFill rotWithShape="1"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9063" b="90313" l="12083" r="6854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133" t="11999" r="31061" b="8243"/>
          <a:stretch/>
        </p:blipFill>
        <p:spPr>
          <a:xfrm>
            <a:off x="1617785" y="3768132"/>
            <a:ext cx="1567542" cy="1493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4581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1000"/>
                                  </p:stCondLst>
                                  <p:iterate type="wd">
                                    <p:tmAbs val="5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01928E-6 1.9431E-7 L 0.27025 0.2371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506" y="118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4.07407E-6 L -0.27569 0.37801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785" y="188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9.69002E-7 -4.62642E-8 L -0.02292 0.582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46" y="29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59259E-6 L 0.31493 0.58819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47" y="293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4475E-6 1.03169E-6 L -0.08414 0.32917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07" y="164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3"/>
          <p:cNvSpPr txBox="1">
            <a:spLocks/>
          </p:cNvSpPr>
          <p:nvPr/>
        </p:nvSpPr>
        <p:spPr>
          <a:xfrm>
            <a:off x="838200" y="427742"/>
            <a:ext cx="10515600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4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Игра: «Рассортируй мусор».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838200" y="2040709"/>
            <a:ext cx="6096000" cy="397031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800" b="1" u="sng" dirty="0">
                <a:solidFill>
                  <a:srgbClr val="FF0000"/>
                </a:solidFill>
              </a:rPr>
              <a:t>Цель:</a:t>
            </a:r>
            <a:r>
              <a:rPr lang="ru-RU" sz="2800" dirty="0">
                <a:solidFill>
                  <a:srgbClr val="FF0000"/>
                </a:solidFill>
              </a:rPr>
              <a:t> </a:t>
            </a:r>
            <a:r>
              <a:rPr lang="ru-RU" sz="2800" dirty="0"/>
              <a:t>повышение уровня экологической культуры и информированности о проблеме обращения с отходами. Развивать умения дифференцировать, сортировать предметы по материалам, из которых они были изготовлены. Воспитывать интерес к труду взрослых, желание помогать им.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750" b="100000" l="10000" r="92791">
                        <a14:foregroundMark x1="73256" y1="55313" x2="73256" y2="55313"/>
                        <a14:foregroundMark x1="76512" y1="20313" x2="76279" y2="19063"/>
                        <a14:foregroundMark x1="71395" y1="14375" x2="71395" y2="14375"/>
                        <a14:foregroundMark x1="86977" y1="31875" x2="86977" y2="31875"/>
                        <a14:foregroundMark x1="85116" y1="28750" x2="85116" y2="28750"/>
                        <a14:foregroundMark x1="69302" y1="71563" x2="69302" y2="71563"/>
                        <a14:foregroundMark x1="60698" y1="58438" x2="60698" y2="58438"/>
                        <a14:foregroundMark x1="58605" y1="55937" x2="58605" y2="55937"/>
                        <a14:foregroundMark x1="56047" y1="55937" x2="56047" y2="55937"/>
                        <a14:foregroundMark x1="62326" y1="55313" x2="62326" y2="55313"/>
                        <a14:foregroundMark x1="65349" y1="55000" x2="65349" y2="55000"/>
                        <a14:foregroundMark x1="65814" y1="49375" x2="65814" y2="49375"/>
                        <a14:foregroundMark x1="72093" y1="71250" x2="72093" y2="71250"/>
                        <a14:foregroundMark x1="72326" y1="38125" x2="72326" y2="38125"/>
                        <a14:foregroundMark x1="78372" y1="70625" x2="78372" y2="70625"/>
                        <a14:foregroundMark x1="53256" y1="55625" x2="53256" y2="55625"/>
                        <a14:foregroundMark x1="55349" y1="59375" x2="55349" y2="59375"/>
                        <a14:foregroundMark x1="50930" y1="56875" x2="50930" y2="56875"/>
                        <a14:foregroundMark x1="55581" y1="59062" x2="55581" y2="590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0412" y="1527349"/>
            <a:ext cx="5586885" cy="47126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2345384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Овал 5"/>
          <p:cNvSpPr/>
          <p:nvPr/>
        </p:nvSpPr>
        <p:spPr>
          <a:xfrm>
            <a:off x="1691121" y="3356992"/>
            <a:ext cx="216024" cy="36004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500" b="99000" l="1852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520" y="1484784"/>
            <a:ext cx="3384376" cy="5076564"/>
          </a:xfrm>
          <a:prstGeom prst="rect">
            <a:avLst/>
          </a:prstGeom>
        </p:spPr>
      </p:pic>
      <p:sp>
        <p:nvSpPr>
          <p:cNvPr id="3" name="Овал 2"/>
          <p:cNvSpPr/>
          <p:nvPr/>
        </p:nvSpPr>
        <p:spPr>
          <a:xfrm>
            <a:off x="1733697" y="3434792"/>
            <a:ext cx="130872" cy="171207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Овал 3"/>
          <p:cNvSpPr/>
          <p:nvPr/>
        </p:nvSpPr>
        <p:spPr>
          <a:xfrm>
            <a:off x="2048989" y="3356992"/>
            <a:ext cx="216024" cy="36004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/>
              </a:solidFill>
            </a:endParaRPr>
          </a:p>
        </p:txBody>
      </p:sp>
      <p:pic>
        <p:nvPicPr>
          <p:cNvPr id="5" name="Picture 1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77626" y="3422764"/>
            <a:ext cx="158750" cy="195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Ведро Большое"/>
          <p:cNvPicPr>
            <a:picLocks noChangeAspect="1"/>
          </p:cNvPicPr>
          <p:nvPr/>
        </p:nvPicPr>
        <p:blipFill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9063" l="327" r="9738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4527" y="407394"/>
            <a:ext cx="1407540" cy="1728192"/>
          </a:xfrm>
          <a:prstGeom prst="rect">
            <a:avLst/>
          </a:prstGeom>
        </p:spPr>
      </p:pic>
      <p:pic>
        <p:nvPicPr>
          <p:cNvPr id="8" name="Трубочки Б"/>
          <p:cNvPicPr>
            <a:picLocks noChangeAspect="1"/>
          </p:cNvPicPr>
          <p:nvPr/>
        </p:nvPicPr>
        <p:blipFill>
          <a:blip r:embed="rId9" cstate="screen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38" b="97188" l="915" r="9786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46666" y="2581188"/>
            <a:ext cx="1423945" cy="1389215"/>
          </a:xfrm>
          <a:prstGeom prst="rect">
            <a:avLst/>
          </a:prstGeom>
        </p:spPr>
      </p:pic>
      <p:pic>
        <p:nvPicPr>
          <p:cNvPr id="9" name="Бумага"/>
          <p:cNvPicPr>
            <a:picLocks noChangeAspect="1"/>
          </p:cNvPicPr>
          <p:nvPr/>
        </p:nvPicPr>
        <p:blipFill>
          <a:blip r:embed="rId11" cstate="screen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10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79967" y="5063497"/>
            <a:ext cx="1404156" cy="1329589"/>
          </a:xfrm>
          <a:prstGeom prst="rect">
            <a:avLst/>
          </a:prstGeom>
        </p:spPr>
      </p:pic>
      <p:pic>
        <p:nvPicPr>
          <p:cNvPr id="10" name="Трубы Б"/>
          <p:cNvPicPr>
            <a:picLocks noChangeAspect="1"/>
          </p:cNvPicPr>
          <p:nvPr/>
        </p:nvPicPr>
        <p:blipFill>
          <a:blip r:embed="rId13" cstate="screen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813" b="99063" l="3390" r="971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28184" y="4401099"/>
            <a:ext cx="2008923" cy="1815976"/>
          </a:xfrm>
          <a:prstGeom prst="rect">
            <a:avLst/>
          </a:prstGeom>
        </p:spPr>
      </p:pic>
      <p:pic>
        <p:nvPicPr>
          <p:cNvPr id="11" name="Линейка Б"/>
          <p:cNvPicPr>
            <a:picLocks noChangeAspect="1"/>
          </p:cNvPicPr>
          <p:nvPr/>
        </p:nvPicPr>
        <p:blipFill rotWithShape="1">
          <a:blip r:embed="rId15" cstate="screen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99301" l="0" r="100000">
                        <a14:backgroundMark x1="82301" y1="47902" x2="82301" y2="47902"/>
                        <a14:backgroundMark x1="93805" y1="20979" x2="93805" y2="20979"/>
                        <a14:backgroundMark x1="79646" y1="64336" x2="79646" y2="64336"/>
                        <a14:backgroundMark x1="64602" y1="83217" x2="64602" y2="83217"/>
                        <a14:backgroundMark x1="54867" y1="93706" x2="54867" y2="93706"/>
                        <a14:backgroundMark x1="28319" y1="39510" x2="28319" y2="395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82788" y="3319529"/>
            <a:ext cx="686635" cy="1743968"/>
          </a:xfrm>
          <a:prstGeom prst="rect">
            <a:avLst/>
          </a:prstGeom>
        </p:spPr>
      </p:pic>
      <p:pic>
        <p:nvPicPr>
          <p:cNvPr id="12" name="Батарейки Б"/>
          <p:cNvPicPr>
            <a:picLocks noChangeAspect="1"/>
          </p:cNvPicPr>
          <p:nvPr/>
        </p:nvPicPr>
        <p:blipFill>
          <a:blip r:embed="rId17" cstate="screen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0000" l="1563" r="984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87845" y="1546378"/>
            <a:ext cx="1514854" cy="1514854"/>
          </a:xfrm>
          <a:prstGeom prst="rect">
            <a:avLst/>
          </a:prstGeom>
        </p:spPr>
      </p:pic>
      <p:pic>
        <p:nvPicPr>
          <p:cNvPr id="13" name="Банка"/>
          <p:cNvPicPr>
            <a:picLocks noChangeAspect="1"/>
          </p:cNvPicPr>
          <p:nvPr/>
        </p:nvPicPr>
        <p:blipFill rotWithShape="1">
          <a:blip r:embed="rId19" cstate="screen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2500" b="98750" l="2051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241433" y="1546378"/>
            <a:ext cx="878187" cy="1443218"/>
          </a:xfrm>
          <a:prstGeom prst="rect">
            <a:avLst/>
          </a:prstGeom>
        </p:spPr>
      </p:pic>
      <p:pic>
        <p:nvPicPr>
          <p:cNvPr id="14" name="Бутылка Б"/>
          <p:cNvPicPr>
            <a:picLocks noChangeAspect="1"/>
          </p:cNvPicPr>
          <p:nvPr/>
        </p:nvPicPr>
        <p:blipFill>
          <a:blip r:embed="rId21" cstate="screen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5313" b="99688" l="9211" r="8947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79798" y="359257"/>
            <a:ext cx="1157679" cy="1624814"/>
          </a:xfrm>
          <a:prstGeom prst="rect">
            <a:avLst/>
          </a:prstGeom>
        </p:spPr>
      </p:pic>
      <p:pic>
        <p:nvPicPr>
          <p:cNvPr id="15" name="Тарелка"/>
          <p:cNvPicPr>
            <a:picLocks noChangeAspect="1"/>
          </p:cNvPicPr>
          <p:nvPr/>
        </p:nvPicPr>
        <p:blipFill>
          <a:blip r:embed="rId23" cstate="screen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92100" y="1984071"/>
            <a:ext cx="1584176" cy="1584176"/>
          </a:xfrm>
          <a:prstGeom prst="rect">
            <a:avLst/>
          </a:prstGeom>
        </p:spPr>
      </p:pic>
      <p:pic>
        <p:nvPicPr>
          <p:cNvPr id="16" name="трубы М"/>
          <p:cNvPicPr>
            <a:picLocks noChangeAspect="1" noChangeArrowheads="1"/>
          </p:cNvPicPr>
          <p:nvPr/>
        </p:nvPicPr>
        <p:blipFill>
          <a:blip r:embed="rId2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43249" y="3970403"/>
            <a:ext cx="756543" cy="830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Бутылка М"/>
          <p:cNvPicPr>
            <a:picLocks noChangeAspect="1" noChangeArrowheads="1"/>
          </p:cNvPicPr>
          <p:nvPr/>
        </p:nvPicPr>
        <p:blipFill>
          <a:blip r:embed="rId2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20862" y="4915824"/>
            <a:ext cx="926745" cy="1301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Ведро М"/>
          <p:cNvPicPr>
            <a:picLocks noChangeAspect="1" noChangeArrowheads="1"/>
          </p:cNvPicPr>
          <p:nvPr/>
        </p:nvPicPr>
        <p:blipFill>
          <a:blip r:embed="rId2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3761" y="4869160"/>
            <a:ext cx="627101" cy="771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Трубочки М"/>
          <p:cNvPicPr>
            <a:picLocks noChangeAspect="1" noChangeArrowheads="1"/>
          </p:cNvPicPr>
          <p:nvPr/>
        </p:nvPicPr>
        <p:blipFill>
          <a:blip r:embed="rId2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3761" y="4048676"/>
            <a:ext cx="870809" cy="8485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Линейка М"/>
          <p:cNvPicPr>
            <a:picLocks noChangeAspect="1" noChangeArrowheads="1"/>
          </p:cNvPicPr>
          <p:nvPr/>
        </p:nvPicPr>
        <p:blipFill>
          <a:blip r:embed="rId2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3761" y="3367773"/>
            <a:ext cx="432048" cy="6813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Прямоугольник 20"/>
          <p:cNvSpPr/>
          <p:nvPr/>
        </p:nvSpPr>
        <p:spPr>
          <a:xfrm>
            <a:off x="251520" y="116632"/>
            <a:ext cx="5976664" cy="1368152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i="1" dirty="0">
                <a:solidFill>
                  <a:schemeClr val="accent6">
                    <a:lumMod val="75000"/>
                  </a:schemeClr>
                </a:solidFill>
                <a:latin typeface="AuktyonZCTT" pitchFamily="66" charset="0"/>
              </a:rPr>
              <a:t>«</a:t>
            </a:r>
            <a:r>
              <a:rPr lang="ru-RU" sz="2400" b="1" i="1" dirty="0">
                <a:solidFill>
                  <a:schemeClr val="accent6">
                    <a:lumMod val="75000"/>
                  </a:schemeClr>
                </a:solidFill>
                <a:latin typeface="AuktyonZCTT" pitchFamily="66" charset="0"/>
              </a:rPr>
              <a:t>Помоги Леше и Оле рассортировать мусор.</a:t>
            </a:r>
          </a:p>
          <a:p>
            <a:pPr algn="ctr"/>
            <a:r>
              <a:rPr lang="ru-RU" sz="2400" b="1" i="1" dirty="0">
                <a:solidFill>
                  <a:schemeClr val="accent6">
                    <a:lumMod val="75000"/>
                  </a:schemeClr>
                </a:solidFill>
                <a:latin typeface="AuktyonZCTT" pitchFamily="66" charset="0"/>
              </a:rPr>
              <a:t> В контейнер нужно сложить только мусор из ПЛАСТИКА.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0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2532" b="100000" l="625" r="65625">
                        <a14:foregroundMark x1="16250" y1="21097" x2="16250" y2="21097"/>
                        <a14:foregroundMark x1="14792" y1="55696" x2="14792" y2="55696"/>
                        <a14:foregroundMark x1="8958" y1="65401" x2="8958" y2="65401"/>
                        <a14:foregroundMark x1="5625" y1="70886" x2="5625" y2="70886"/>
                        <a14:foregroundMark x1="8333" y1="74684" x2="9375" y2="78481"/>
                        <a14:foregroundMark x1="11042" y1="85232" x2="11042" y2="85232"/>
                        <a14:foregroundMark x1="16250" y1="89451" x2="16250" y2="89451"/>
                        <a14:foregroundMark x1="9375" y1="90295" x2="9375" y2="90295"/>
                        <a14:foregroundMark x1="17917" y1="91561" x2="17917" y2="915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3612"/>
          <a:stretch/>
        </p:blipFill>
        <p:spPr bwMode="auto">
          <a:xfrm>
            <a:off x="8336037" y="2776159"/>
            <a:ext cx="3742082" cy="39260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00560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2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2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2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"/>
            <a:ext cx="10723536" cy="7470182"/>
          </a:xfrm>
        </p:spPr>
        <p:txBody>
          <a:bodyPr>
            <a:noAutofit/>
          </a:bodyPr>
          <a:lstStyle/>
          <a:p>
            <a:pPr fontAlgn="base"/>
            <a:r>
              <a:rPr lang="ru-RU" sz="3600" b="1" dirty="0">
                <a:solidFill>
                  <a:srgbClr val="C00000"/>
                </a:solidFill>
                <a:latin typeface="Monotype Corsiva" panose="03010101010201010101" pitchFamily="66" charset="0"/>
              </a:rPr>
              <a:t>Задачи трудового воспитания детей дошкольного возраста :</a:t>
            </a:r>
            <a:br>
              <a:rPr lang="ru-RU" sz="3600" b="1" dirty="0">
                <a:solidFill>
                  <a:srgbClr val="C00000"/>
                </a:solidFill>
                <a:latin typeface="Monotype Corsiva" panose="03010101010201010101" pitchFamily="66" charset="0"/>
              </a:rPr>
            </a:br>
            <a:r>
              <a:rPr lang="ru-RU" sz="3200" b="1" dirty="0">
                <a:solidFill>
                  <a:srgbClr val="7030A0"/>
                </a:solidFill>
                <a:latin typeface="Monotype Corsiva" panose="03010101010201010101" pitchFamily="66" charset="0"/>
              </a:rPr>
              <a:t>1.Воспитание положительного отношения к труду взрослых, стремление оказывать им посильную помощь. </a:t>
            </a:r>
            <a:br>
              <a:rPr lang="ru-RU" sz="3200" b="1" dirty="0">
                <a:solidFill>
                  <a:srgbClr val="7030A0"/>
                </a:solidFill>
                <a:latin typeface="Monotype Corsiva" panose="03010101010201010101" pitchFamily="66" charset="0"/>
              </a:rPr>
            </a:br>
            <a:r>
              <a:rPr lang="ru-RU" sz="3200" b="1" dirty="0">
                <a:solidFill>
                  <a:srgbClr val="7030A0"/>
                </a:solidFill>
                <a:latin typeface="Monotype Corsiva" panose="03010101010201010101" pitchFamily="66" charset="0"/>
              </a:rPr>
              <a:t>2.Формирование трудовых умений и навыков и их дальнейшее совершенствование, постепенное расширение содержания трудовой деятельности. </a:t>
            </a:r>
            <a:br>
              <a:rPr lang="ru-RU" sz="3200" b="1" dirty="0">
                <a:solidFill>
                  <a:srgbClr val="7030A0"/>
                </a:solidFill>
                <a:latin typeface="Monotype Corsiva" panose="03010101010201010101" pitchFamily="66" charset="0"/>
              </a:rPr>
            </a:br>
            <a:r>
              <a:rPr lang="ru-RU" sz="3200" b="1" dirty="0">
                <a:solidFill>
                  <a:srgbClr val="7030A0"/>
                </a:solidFill>
                <a:latin typeface="Monotype Corsiva" panose="03010101010201010101" pitchFamily="66" charset="0"/>
              </a:rPr>
              <a:t>3.Воспитание у детей положительных личностных качеств привычки к трудовому усилию, ответственности, заботливости, бережливости, готовности принять участие в труде. </a:t>
            </a:r>
            <a:br>
              <a:rPr lang="ru-RU" sz="3200" b="1" dirty="0">
                <a:solidFill>
                  <a:srgbClr val="7030A0"/>
                </a:solidFill>
                <a:latin typeface="Monotype Corsiva" panose="03010101010201010101" pitchFamily="66" charset="0"/>
              </a:rPr>
            </a:br>
            <a:r>
              <a:rPr lang="ru-RU" sz="3200" b="1" dirty="0">
                <a:solidFill>
                  <a:srgbClr val="7030A0"/>
                </a:solidFill>
                <a:latin typeface="Monotype Corsiva" panose="03010101010201010101" pitchFamily="66" charset="0"/>
              </a:rPr>
              <a:t>4.Формирование навыков организации своей и общей работы. 5.Воспитание положительных взаимоотношений между детьми в процессе труда - умение работать согласованно и дружно в коллективе, оказывать помощь друг другу, доброжелательно оценивать работы сверстников, в корректной форме делать замечания и давать советы.</a:t>
            </a:r>
            <a:br>
              <a:rPr lang="ru-RU" sz="3200" b="1" dirty="0">
                <a:solidFill>
                  <a:srgbClr val="7030A0"/>
                </a:solidFill>
                <a:latin typeface="Monotype Corsiva" panose="03010101010201010101" pitchFamily="66" charset="0"/>
              </a:rPr>
            </a:br>
            <a:endParaRPr lang="ru-RU" sz="3200" b="1" dirty="0">
              <a:solidFill>
                <a:srgbClr val="7030A0"/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24302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091716"/>
          </a:xfrm>
        </p:spPr>
        <p:txBody>
          <a:bodyPr>
            <a:normAutofit fontScale="90000"/>
          </a:bodyPr>
          <a:lstStyle/>
          <a:p>
            <a:pPr algn="ctr"/>
            <a:br>
              <a:rPr lang="ru-RU" b="1" dirty="0">
                <a:solidFill>
                  <a:srgbClr val="C00000"/>
                </a:solidFill>
                <a:latin typeface="Monotype Corsiva" panose="03010101010201010101" pitchFamily="66" charset="0"/>
              </a:rPr>
            </a:br>
            <a:br>
              <a:rPr lang="ru-RU" b="1" dirty="0">
                <a:solidFill>
                  <a:srgbClr val="C00000"/>
                </a:solidFill>
                <a:latin typeface="Monotype Corsiva" panose="03010101010201010101" pitchFamily="66" charset="0"/>
              </a:rPr>
            </a:br>
            <a:br>
              <a:rPr lang="ru-RU" b="1" dirty="0">
                <a:solidFill>
                  <a:srgbClr val="C00000"/>
                </a:solidFill>
                <a:latin typeface="Monotype Corsiva" panose="03010101010201010101" pitchFamily="66" charset="0"/>
              </a:rPr>
            </a:br>
            <a:br>
              <a:rPr lang="ru-RU" b="1" dirty="0">
                <a:solidFill>
                  <a:srgbClr val="C00000"/>
                </a:solidFill>
                <a:latin typeface="Monotype Corsiva" panose="03010101010201010101" pitchFamily="66" charset="0"/>
              </a:rPr>
            </a:br>
            <a:br>
              <a:rPr lang="ru-RU" b="1" dirty="0">
                <a:solidFill>
                  <a:srgbClr val="C00000"/>
                </a:solidFill>
                <a:latin typeface="Monotype Corsiva" panose="03010101010201010101" pitchFamily="66" charset="0"/>
              </a:rPr>
            </a:br>
            <a:br>
              <a:rPr lang="ru-RU" b="1" dirty="0">
                <a:solidFill>
                  <a:srgbClr val="C00000"/>
                </a:solidFill>
                <a:latin typeface="Monotype Corsiva" panose="03010101010201010101" pitchFamily="66" charset="0"/>
              </a:rPr>
            </a:br>
            <a:br>
              <a:rPr lang="ru-RU" b="1" dirty="0">
                <a:solidFill>
                  <a:srgbClr val="C00000"/>
                </a:solidFill>
                <a:latin typeface="Monotype Corsiva" panose="03010101010201010101" pitchFamily="66" charset="0"/>
              </a:rPr>
            </a:br>
            <a:br>
              <a:rPr lang="ru-RU" b="1" dirty="0">
                <a:solidFill>
                  <a:srgbClr val="C00000"/>
                </a:solidFill>
                <a:latin typeface="Monotype Corsiva" panose="03010101010201010101" pitchFamily="66" charset="0"/>
              </a:rPr>
            </a:br>
            <a:r>
              <a:rPr lang="ru-RU" sz="5300" b="1" dirty="0">
                <a:solidFill>
                  <a:srgbClr val="C00000"/>
                </a:solidFill>
                <a:latin typeface="Monotype Corsiva" panose="03010101010201010101" pitchFamily="66" charset="0"/>
              </a:rPr>
              <a:t>Труд ребёнка тесно связан с игрой. Выполняя трудовую задачу, дети часто переключаются на игру .</a:t>
            </a:r>
            <a:br>
              <a:rPr lang="ru-RU" sz="5300" b="1" dirty="0">
                <a:solidFill>
                  <a:srgbClr val="C00000"/>
                </a:solidFill>
                <a:latin typeface="Monotype Corsiva" panose="03010101010201010101" pitchFamily="66" charset="0"/>
              </a:rPr>
            </a:br>
            <a:r>
              <a:rPr lang="ru-RU" sz="5300" b="1" dirty="0">
                <a:solidFill>
                  <a:srgbClr val="C00000"/>
                </a:solidFill>
                <a:latin typeface="Monotype Corsiva" panose="03010101010201010101" pitchFamily="66" charset="0"/>
              </a:rPr>
              <a:t>Каждый вид труда способствует всестороннему развитию личности ребёнка, и вместе с тем позволяет решать и свои специфические задачи.</a:t>
            </a:r>
          </a:p>
        </p:txBody>
      </p:sp>
    </p:spTree>
    <p:extLst>
      <p:ext uri="{BB962C8B-B14F-4D97-AF65-F5344CB8AC3E}">
        <p14:creationId xmlns:p14="http://schemas.microsoft.com/office/powerpoint/2010/main" val="16494032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62740" y="1162373"/>
            <a:ext cx="10528516" cy="4981791"/>
          </a:xfrm>
          <a:blipFill>
            <a:blip r:embed="rId3"/>
            <a:tile tx="0" ty="0" sx="100000" sy="100000" flip="none" algn="tl"/>
          </a:blipFill>
        </p:spPr>
        <p:txBody>
          <a:bodyPr>
            <a:normAutofit/>
          </a:bodyPr>
          <a:lstStyle/>
          <a:p>
            <a:pPr algn="ctr"/>
            <a:r>
              <a:rPr lang="ru-RU" b="1" dirty="0">
                <a:solidFill>
                  <a:srgbClr val="C00000"/>
                </a:solidFill>
                <a:latin typeface="Monotype Corsiva" panose="03010101010201010101" pitchFamily="66" charset="0"/>
              </a:rPr>
              <a:t>САМООБСЛУЖИВАНИЕ -  основной вид труда ребёнка. Приучение детей умываться, одеваться, убирать за собой на место игрушки формирует у них самостоятельность, меньшую зависимость от взрослого</a:t>
            </a:r>
          </a:p>
        </p:txBody>
      </p:sp>
    </p:spTree>
    <p:extLst>
      <p:ext uri="{BB962C8B-B14F-4D97-AF65-F5344CB8AC3E}">
        <p14:creationId xmlns:p14="http://schemas.microsoft.com/office/powerpoint/2010/main" val="33003488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6122" y="2217060"/>
            <a:ext cx="5703275" cy="1949380"/>
          </a:xfrm>
        </p:spPr>
        <p:txBody>
          <a:bodyPr>
            <a:normAutofit/>
          </a:bodyPr>
          <a:lstStyle/>
          <a:p>
            <a:br>
              <a:rPr lang="ru-RU" u="sng" dirty="0"/>
            </a:br>
            <a:r>
              <a:rPr lang="ru-RU" sz="3100" u="sng" dirty="0">
                <a:solidFill>
                  <a:srgbClr val="FF0000"/>
                </a:solidFill>
              </a:rPr>
              <a:t>Цель:</a:t>
            </a:r>
            <a:br>
              <a:rPr lang="ru-RU" sz="3100" dirty="0"/>
            </a:br>
            <a:r>
              <a:rPr lang="ru-RU" sz="2000" b="1" dirty="0"/>
              <a:t>ФОРМИРОВАНИЕ КУЛЬТУРНО-</a:t>
            </a:r>
            <a:br>
              <a:rPr lang="ru-RU" sz="2000" b="1" dirty="0"/>
            </a:br>
            <a:r>
              <a:rPr lang="ru-RU" sz="2000" b="1" dirty="0"/>
              <a:t>ГИГИЕНИЧЕСКИХ НАВЫКОВ у детей дошкольного возраста.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457010" y="327687"/>
            <a:ext cx="9304774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Игра: «Поможем </a:t>
            </a:r>
            <a:r>
              <a:rPr lang="ru-RU" sz="3600" b="1" cap="none" spc="300" dirty="0" err="1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грязнуле</a:t>
            </a:r>
            <a:r>
              <a:rPr lang="ru-RU" sz="3600" b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 выбрать правильные предметы гигиены»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084" b="98238" l="9910" r="98649">
                        <a14:foregroundMark x1="79279" y1="66960" x2="79279" y2="66960"/>
                        <a14:foregroundMark x1="68468" y1="60352" x2="68468" y2="603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8724" y="1657978"/>
            <a:ext cx="6285767" cy="46021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301786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943" t="2591" r="47636"/>
          <a:stretch/>
        </p:blipFill>
        <p:spPr>
          <a:xfrm>
            <a:off x="230818" y="561067"/>
            <a:ext cx="3214083" cy="629693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/>
          <a:srcRect l="22236" r="24716"/>
          <a:stretch/>
        </p:blipFill>
        <p:spPr>
          <a:xfrm>
            <a:off x="6943166" y="1594038"/>
            <a:ext cx="1122219" cy="211549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9429" l="15143" r="86000">
                        <a14:foregroundMark x1="21429" y1="31429" x2="21429" y2="31429"/>
                        <a14:foregroundMark x1="16571" y1="32000" x2="16571" y2="32000"/>
                        <a14:foregroundMark x1="27143" y1="24857" x2="27143" y2="24857"/>
                        <a14:foregroundMark x1="63714" y1="26286" x2="63714" y2="26286"/>
                        <a14:foregroundMark x1="73143" y1="24000" x2="73143" y2="24000"/>
                        <a14:foregroundMark x1="81143" y1="24000" x2="81143" y2="24000"/>
                        <a14:foregroundMark x1="79429" y1="22857" x2="79429" y2="22857"/>
                        <a14:foregroundMark x1="71714" y1="22857" x2="71714" y2="22857"/>
                        <a14:foregroundMark x1="67143" y1="22857" x2="64286" y2="26286"/>
                        <a14:foregroundMark x1="63429" y1="26857" x2="63429" y2="26857"/>
                        <a14:foregroundMark x1="19429" y1="32286" x2="19429" y2="32286"/>
                        <a14:foregroundMark x1="20857" y1="32000" x2="22857" y2="30000"/>
                        <a14:foregroundMark x1="24286" y1="29143" x2="24286" y2="29143"/>
                        <a14:foregroundMark x1="25714" y1="29143" x2="25714" y2="29143"/>
                      </a14:backgroundRemoval>
                    </a14:imgEffect>
                  </a14:imgLayer>
                </a14:imgProps>
              </a:ext>
            </a:extLst>
          </a:blip>
          <a:srcRect l="16199" r="14166"/>
          <a:stretch/>
        </p:blipFill>
        <p:spPr>
          <a:xfrm>
            <a:off x="5064136" y="142486"/>
            <a:ext cx="1485858" cy="213378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8"/>
          <a:srcRect l="7721" t="12076" b="7426"/>
          <a:stretch/>
        </p:blipFill>
        <p:spPr>
          <a:xfrm>
            <a:off x="5260493" y="4894338"/>
            <a:ext cx="1879030" cy="180109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43793" y="142487"/>
            <a:ext cx="1718122" cy="132073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10"/>
          <a:srcRect l="12795" t="13743" r="10640" b="11363"/>
          <a:stretch/>
        </p:blipFill>
        <p:spPr>
          <a:xfrm>
            <a:off x="4338510" y="4074659"/>
            <a:ext cx="1760839" cy="114827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11"/>
          <a:srcRect l="7428" t="6864" r="9942" b="8421"/>
          <a:stretch/>
        </p:blipFill>
        <p:spPr>
          <a:xfrm>
            <a:off x="9195832" y="20928"/>
            <a:ext cx="1629224" cy="118845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220443" y="3294986"/>
            <a:ext cx="1625135" cy="1552907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13"/>
          <a:srcRect t="16497" r="3195" b="13175"/>
          <a:stretch/>
        </p:blipFill>
        <p:spPr>
          <a:xfrm>
            <a:off x="3391165" y="2784764"/>
            <a:ext cx="3051199" cy="1020444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14"/>
          <a:srcRect l="11019" r="20116" b="7827"/>
          <a:stretch/>
        </p:blipFill>
        <p:spPr>
          <a:xfrm>
            <a:off x="6580909" y="3805208"/>
            <a:ext cx="1939636" cy="2787202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15"/>
          <a:srcRect t="17595" b="21178"/>
          <a:stretch/>
        </p:blipFill>
        <p:spPr>
          <a:xfrm>
            <a:off x="6581800" y="142485"/>
            <a:ext cx="2149934" cy="1316335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4063" b="97188" l="28103" r="6932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549" t="4464" r="29210"/>
          <a:stretch/>
        </p:blipFill>
        <p:spPr bwMode="auto">
          <a:xfrm>
            <a:off x="9732768" y="2541852"/>
            <a:ext cx="2184577" cy="4316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Овальная выноска 15"/>
          <p:cNvSpPr/>
          <p:nvPr/>
        </p:nvSpPr>
        <p:spPr>
          <a:xfrm flipH="1">
            <a:off x="7968339" y="1356527"/>
            <a:ext cx="2856715" cy="1620379"/>
          </a:xfrm>
          <a:prstGeom prst="wedgeEllipseCallou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chemeClr val="tx1"/>
                </a:solidFill>
              </a:rPr>
              <a:t>Помоги мне, пожалуйста,  правильно выбрать предметы личной гигиены  для умывания и мытья</a:t>
            </a:r>
          </a:p>
        </p:txBody>
      </p:sp>
    </p:spTree>
    <p:extLst>
      <p:ext uri="{BB962C8B-B14F-4D97-AF65-F5344CB8AC3E}">
        <p14:creationId xmlns:p14="http://schemas.microsoft.com/office/powerpoint/2010/main" val="1592664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10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6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5172E-6 -4.07407E-6 L -0.19641 0.13635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827" y="68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9188E-6 7.9556E-7 L -0.34678 -0.04579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339" y="-22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9688E-6 -4.78261E-6 L -0.15764 0.5044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89" y="25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4815E-6 -2.96296E-6 L -0.45829 -0.2625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921" y="-131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861 0.03678 L -0.55054 0.25561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603" y="109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069E-6 2.59259E-6 L -0.44007 -0.23079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010" y="-115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2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2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2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2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1" t="27397" r="54161" b="5584"/>
          <a:stretch/>
        </p:blipFill>
        <p:spPr bwMode="auto">
          <a:xfrm>
            <a:off x="5777803" y="1326382"/>
            <a:ext cx="6147589" cy="47830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386673" y="364812"/>
            <a:ext cx="9543932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000" b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Игра: «Оденем куклу на прогулку»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542613" y="1326382"/>
            <a:ext cx="5235190" cy="278339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u="sng" dirty="0">
                <a:solidFill>
                  <a:srgbClr val="FF0000"/>
                </a:solidFill>
              </a:rPr>
              <a:t>Цель игры</a:t>
            </a:r>
            <a:r>
              <a:rPr lang="ru-RU" sz="2800" dirty="0">
                <a:solidFill>
                  <a:srgbClr val="FF0000"/>
                </a:solidFill>
              </a:rPr>
              <a:t>: </a:t>
            </a:r>
            <a:r>
              <a:rPr lang="ru-RU" sz="2800" dirty="0">
                <a:solidFill>
                  <a:schemeClr val="tx1"/>
                </a:solidFill>
              </a:rPr>
              <a:t>формировать умение </a:t>
            </a:r>
            <a:r>
              <a:rPr lang="ru-RU" sz="2800" b="1" dirty="0">
                <a:solidFill>
                  <a:schemeClr val="tx1"/>
                </a:solidFill>
              </a:rPr>
              <a:t>одеваться</a:t>
            </a:r>
            <a:r>
              <a:rPr lang="ru-RU" sz="2800" dirty="0">
                <a:solidFill>
                  <a:schemeClr val="tx1"/>
                </a:solidFill>
              </a:rPr>
              <a:t> и раздеваться в определённом порядке, правильно называть предметы одежды. Приучать детей к опрятности.</a:t>
            </a:r>
          </a:p>
        </p:txBody>
      </p:sp>
    </p:spTree>
    <p:extLst>
      <p:ext uri="{BB962C8B-B14F-4D97-AF65-F5344CB8AC3E}">
        <p14:creationId xmlns:p14="http://schemas.microsoft.com/office/powerpoint/2010/main" val="31962695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9895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630" t="4890" r="22738" b="12918"/>
          <a:stretch/>
        </p:blipFill>
        <p:spPr>
          <a:xfrm>
            <a:off x="3550024" y="681579"/>
            <a:ext cx="2447364" cy="5837082"/>
          </a:xfrm>
          <a:prstGeom prst="rect">
            <a:avLst/>
          </a:prstGeom>
        </p:spPr>
      </p:pic>
      <p:pic>
        <p:nvPicPr>
          <p:cNvPr id="4" name="варежки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883" r="11058"/>
          <a:stretch/>
        </p:blipFill>
        <p:spPr>
          <a:xfrm>
            <a:off x="591671" y="1036637"/>
            <a:ext cx="1694329" cy="2143125"/>
          </a:xfrm>
          <a:prstGeom prst="rect">
            <a:avLst/>
          </a:prstGeom>
        </p:spPr>
      </p:pic>
      <p:pic>
        <p:nvPicPr>
          <p:cNvPr id="5" name="кофта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832" r="12241"/>
          <a:stretch/>
        </p:blipFill>
        <p:spPr>
          <a:xfrm>
            <a:off x="1277470" y="4284331"/>
            <a:ext cx="1721223" cy="1781175"/>
          </a:xfrm>
          <a:prstGeom prst="rect">
            <a:avLst/>
          </a:prstGeom>
        </p:spPr>
      </p:pic>
      <p:pic>
        <p:nvPicPr>
          <p:cNvPr id="6" name="шуба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9957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3512" y="1209177"/>
            <a:ext cx="2672181" cy="2859374"/>
          </a:xfrm>
          <a:prstGeom prst="rect">
            <a:avLst/>
          </a:prstGeom>
        </p:spPr>
      </p:pic>
      <p:pic>
        <p:nvPicPr>
          <p:cNvPr id="7" name="колготки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769" r="34116"/>
          <a:stretch/>
        </p:blipFill>
        <p:spPr>
          <a:xfrm>
            <a:off x="10245693" y="3511783"/>
            <a:ext cx="1108828" cy="3250218"/>
          </a:xfrm>
          <a:prstGeom prst="rect">
            <a:avLst/>
          </a:prstGeom>
        </p:spPr>
      </p:pic>
      <p:pic>
        <p:nvPicPr>
          <p:cNvPr id="8" name="шапка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659" t="11753" r="19030" b="11918"/>
          <a:stretch/>
        </p:blipFill>
        <p:spPr>
          <a:xfrm>
            <a:off x="5876365" y="766482"/>
            <a:ext cx="1438836" cy="1734672"/>
          </a:xfrm>
          <a:prstGeom prst="rect">
            <a:avLst/>
          </a:prstGeom>
        </p:spPr>
      </p:pic>
      <p:pic>
        <p:nvPicPr>
          <p:cNvPr id="9" name="носки"/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9968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849" r="16890"/>
          <a:stretch/>
        </p:blipFill>
        <p:spPr>
          <a:xfrm>
            <a:off x="981634" y="2772013"/>
            <a:ext cx="1196789" cy="1656214"/>
          </a:xfrm>
          <a:prstGeom prst="rect">
            <a:avLst/>
          </a:prstGeom>
        </p:spPr>
      </p:pic>
      <p:pic>
        <p:nvPicPr>
          <p:cNvPr id="10" name="шарф"/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3364" y="861893"/>
            <a:ext cx="1569281" cy="1522078"/>
          </a:xfrm>
          <a:prstGeom prst="rect">
            <a:avLst/>
          </a:prstGeom>
        </p:spPr>
      </p:pic>
      <p:pic>
        <p:nvPicPr>
          <p:cNvPr id="12" name="комбез"/>
          <p:cNvPicPr>
            <a:picLocks noChangeAspect="1"/>
          </p:cNvPicPr>
          <p:nvPr/>
        </p:nvPicPr>
        <p:blipFill rotWithShape="1"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100000" l="320" r="100000"/>
                    </a14:imgEffect>
                  </a14:imgLayer>
                </a14:imgProps>
              </a:ext>
            </a:extLst>
          </a:blip>
          <a:srcRect l="23035" t="1097" r="27528" b="3171"/>
          <a:stretch/>
        </p:blipFill>
        <p:spPr>
          <a:xfrm>
            <a:off x="6253290" y="3587835"/>
            <a:ext cx="1640542" cy="3174166"/>
          </a:xfrm>
          <a:prstGeom prst="rect">
            <a:avLst/>
          </a:prstGeom>
        </p:spPr>
      </p:pic>
      <p:sp>
        <p:nvSpPr>
          <p:cNvPr id="11" name="Овальная выноска 10"/>
          <p:cNvSpPr/>
          <p:nvPr/>
        </p:nvSpPr>
        <p:spPr>
          <a:xfrm flipH="1">
            <a:off x="1885031" y="231900"/>
            <a:ext cx="2227323" cy="1704787"/>
          </a:xfrm>
          <a:prstGeom prst="wedgeEllipseCallou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  <a:latin typeface="AuktyonZCTT" pitchFamily="66" charset="0"/>
              </a:rPr>
              <a:t>Помоги мне, пожалуйста  правильно надеться на улицу</a:t>
            </a:r>
          </a:p>
        </p:txBody>
      </p:sp>
      <p:pic>
        <p:nvPicPr>
          <p:cNvPr id="1026" name="валенки"/>
          <p:cNvPicPr>
            <a:picLocks noChangeAspect="1" noChangeArrowheads="1"/>
          </p:cNvPicPr>
          <p:nvPr/>
        </p:nvPicPr>
        <p:blipFill rotWithShape="1"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6563" b="91875" l="25745" r="7680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553" t="5000" r="23843" b="5196"/>
          <a:stretch/>
        </p:blipFill>
        <p:spPr bwMode="auto">
          <a:xfrm>
            <a:off x="8301641" y="4666582"/>
            <a:ext cx="1700003" cy="20954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47030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39073E-7 1.48148E-6 L 0.23832 0.4238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909" y="211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067 0.11898 L -0.44579 0.05232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762" y="-33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64 0.05949 L 0.21151 -0.15232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43" y="-10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2046E-6 3.7037E-7 L -0.21814 -0.09769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907" y="-4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59039E-8 -4.07407E-6 L -0.51139 0.30695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576" y="15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44881E-6 8.53574E-7 L -0.1408 -0.15475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046" y="-77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3704E-6 -2.22222E-6 L -0.30652 0.28102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333" y="14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601 -0.05972 L -0.33997 -0.08819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205" y="-14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68645E-6 2.59259E-6 L 0.21021 0.37615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04" y="187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809</TotalTime>
  <Words>703</Words>
  <Application>Microsoft Office PowerPoint</Application>
  <PresentationFormat>Широкоэкранный</PresentationFormat>
  <Paragraphs>39</Paragraphs>
  <Slides>22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9" baseType="lpstr">
      <vt:lpstr>Arial</vt:lpstr>
      <vt:lpstr>AuktyonZCTT</vt:lpstr>
      <vt:lpstr>Calibri</vt:lpstr>
      <vt:lpstr>Calibri Light</vt:lpstr>
      <vt:lpstr>Comic Sans MS</vt:lpstr>
      <vt:lpstr>Monotype Corsiva</vt:lpstr>
      <vt:lpstr>Тема Office</vt:lpstr>
      <vt:lpstr>ИНТЕРАКТИВНЫЕ ИГРЫ ПО ТРУДОВОМУ ВОСПИТАНИЮ ДЕТЕЙ ДОШКОЛЬНОГО ВОЗРАСТА.  Воспитатель высшей категории:  Лукашонок Лилия Ивановна.</vt:lpstr>
      <vt:lpstr>Труд становится воспитателем, когда он входит в духовную жизнь наших воспитанников, даёт радость дружбы и товарищества, развивает пытливость, любознательность, рождает волнующую радость преодоления трудностей, открывает всё новую и новую красоту в окружающем мире, пробуждает первое гражданское чувство – чувство созидателя материальных благ, без которых невозможна жизнь человека.                                                       В. А. Сухомлинский</vt:lpstr>
      <vt:lpstr>Задачи трудового воспитания детей дошкольного возраста : 1.Воспитание положительного отношения к труду взрослых, стремление оказывать им посильную помощь.  2.Формирование трудовых умений и навыков и их дальнейшее совершенствование, постепенное расширение содержания трудовой деятельности.  3.Воспитание у детей положительных личностных качеств привычки к трудовому усилию, ответственности, заботливости, бережливости, готовности принять участие в труде.  4.Формирование навыков организации своей и общей работы. 5.Воспитание положительных взаимоотношений между детьми в процессе труда - умение работать согласованно и дружно в коллективе, оказывать помощь друг другу, доброжелательно оценивать работы сверстников, в корректной форме делать замечания и давать советы. </vt:lpstr>
      <vt:lpstr>        Труд ребёнка тесно связан с игрой. Выполняя трудовую задачу, дети часто переключаются на игру . Каждый вид труда способствует всестороннему развитию личности ребёнка, и вместе с тем позволяет решать и свои специфические задачи.</vt:lpstr>
      <vt:lpstr>САМООБСЛУЖИВАНИЕ -  основной вид труда ребёнка. Приучение детей умываться, одеваться, убирать за собой на место игрушки формирует у них самостоятельность, меньшую зависимость от взрослого</vt:lpstr>
      <vt:lpstr> Цель: ФОРМИРОВАНИЕ КУЛЬТУРНО- ГИГИЕНИЧЕСКИХ НАВЫКОВ у детей дошкольного возраста.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ТРУД В ПРИРОДЕ Данный вид труда создаёт благоприятные условия для физического развития, совершенствует движения, стимулирует действие разных органов, укрепляет нервную систему. Большое значение труд в природе имеет для умственного и сенсорного развития детей.</vt:lpstr>
      <vt:lpstr>Игра: «Поможем Коле навести порядок в саду».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Наталья</dc:creator>
  <cp:lastModifiedBy>Сергей Лукашонок</cp:lastModifiedBy>
  <cp:revision>69</cp:revision>
  <dcterms:created xsi:type="dcterms:W3CDTF">2024-02-02T06:39:34Z</dcterms:created>
  <dcterms:modified xsi:type="dcterms:W3CDTF">2025-10-10T13:13:27Z</dcterms:modified>
</cp:coreProperties>
</file>