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58" r:id="rId6"/>
    <p:sldId id="259" r:id="rId7"/>
    <p:sldId id="260" r:id="rId8"/>
    <p:sldId id="261" r:id="rId9"/>
    <p:sldId id="262" r:id="rId10"/>
    <p:sldId id="267" r:id="rId11"/>
    <p:sldId id="263" r:id="rId12"/>
    <p:sldId id="270" r:id="rId13"/>
    <p:sldId id="264" r:id="rId14"/>
    <p:sldId id="268" r:id="rId15"/>
    <p:sldId id="265" r:id="rId16"/>
    <p:sldId id="266" r:id="rId17"/>
    <p:sldId id="271" r:id="rId18"/>
    <p:sldId id="26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EB281C-A0F3-457B-BEF6-874330DB1089}" v="535" dt="2024-04-16T11:31:20.268"/>
    <p1510:client id="{1E518A61-5E9F-410C-8EEC-32B857AEDA8C}" v="285" dt="2024-04-15T11:45:55.645"/>
    <p1510:client id="{FBF6F958-33AA-44EB-8F37-9A9B7AA9E533}" v="181" dt="2024-04-15T11:24:23.1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Polichenko228Ruha@energoeda.ru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Спорт пит.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ru-RU" dirty="0"/>
              <a:t>Магазин спортивного питания.</a:t>
            </a:r>
          </a:p>
          <a:p>
            <a:endParaRPr lang="ru-RU" dirty="0"/>
          </a:p>
          <a:p>
            <a:r>
              <a:rPr lang="ru-RU" dirty="0"/>
              <a:t>Работу выполнили: Студенты группы Э-22/9а </a:t>
            </a:r>
            <a:r>
              <a:rPr lang="ru-RU" dirty="0" err="1"/>
              <a:t>Поличенко</a:t>
            </a:r>
            <a:r>
              <a:rPr lang="ru-RU" dirty="0"/>
              <a:t> Илья, Раджабов </a:t>
            </a:r>
            <a:r>
              <a:rPr lang="ru-RU" dirty="0" err="1"/>
              <a:t>Рухшед</a:t>
            </a:r>
            <a:r>
              <a:rPr lang="ru-RU" dirty="0"/>
              <a:t>, Кузьмин Дмитрий.</a:t>
            </a: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BC803E-13F3-4DAB-B17C-BEB007616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D85F1B-3302-4DB9-81B1-038ADCE4D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4545B0-5CB3-E575-6BA9-8F5F731D9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915" y="3874590"/>
            <a:ext cx="4390586" cy="2094640"/>
          </a:xfrm>
        </p:spPr>
        <p:txBody>
          <a:bodyPr>
            <a:normAutofit/>
          </a:bodyPr>
          <a:lstStyle/>
          <a:p>
            <a:r>
              <a:rPr lang="ru-RU">
                <a:solidFill>
                  <a:schemeClr val="tx1">
                    <a:lumMod val="85000"/>
                    <a:lumOff val="15000"/>
                  </a:schemeClr>
                </a:solidFill>
              </a:rPr>
              <a:t>Реклама.</a:t>
            </a:r>
          </a:p>
        </p:txBody>
      </p:sp>
      <p:pic>
        <p:nvPicPr>
          <p:cNvPr id="4" name="Рисунок 3" descr="Изображение выглядит как концерт, одежда, человек, развлечения&#10;&#10;Автоматически созданное описание">
            <a:extLst>
              <a:ext uri="{FF2B5EF4-FFF2-40B4-BE49-F238E27FC236}">
                <a16:creationId xmlns:a16="http://schemas.microsoft.com/office/drawing/2014/main" id="{018F7675-3953-8339-A819-A1A17A7E78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81"/>
          <a:stretch/>
        </p:blipFill>
        <p:spPr>
          <a:xfrm>
            <a:off x="20" y="9906"/>
            <a:ext cx="6095980" cy="3175906"/>
          </a:xfrm>
          <a:custGeom>
            <a:avLst/>
            <a:gdLst/>
            <a:ahLst/>
            <a:cxnLst/>
            <a:rect l="l" t="t" r="r" b="b"/>
            <a:pathLst>
              <a:path w="6096000" h="3175916">
                <a:moveTo>
                  <a:pt x="0" y="0"/>
                </a:moveTo>
                <a:lnTo>
                  <a:pt x="6096000" y="0"/>
                </a:lnTo>
                <a:lnTo>
                  <a:pt x="6096000" y="3175916"/>
                </a:lnTo>
                <a:lnTo>
                  <a:pt x="6074953" y="3168556"/>
                </a:lnTo>
                <a:cubicBezTo>
                  <a:pt x="6065180" y="3165138"/>
                  <a:pt x="6054705" y="3162334"/>
                  <a:pt x="6041425" y="3161984"/>
                </a:cubicBezTo>
                <a:lnTo>
                  <a:pt x="5978335" y="3173176"/>
                </a:lnTo>
                <a:cubicBezTo>
                  <a:pt x="5953369" y="3176890"/>
                  <a:pt x="5845857" y="3169112"/>
                  <a:pt x="5827638" y="3169738"/>
                </a:cubicBezTo>
                <a:cubicBezTo>
                  <a:pt x="5821882" y="3178743"/>
                  <a:pt x="5799256" y="3174685"/>
                  <a:pt x="5761310" y="3170760"/>
                </a:cubicBezTo>
                <a:cubicBezTo>
                  <a:pt x="5731057" y="3170684"/>
                  <a:pt x="5713719" y="3171961"/>
                  <a:pt x="5696588" y="3173023"/>
                </a:cubicBezTo>
                <a:lnTo>
                  <a:pt x="5682596" y="3173661"/>
                </a:lnTo>
                <a:lnTo>
                  <a:pt x="5575844" y="3148218"/>
                </a:lnTo>
                <a:cubicBezTo>
                  <a:pt x="5455823" y="3136706"/>
                  <a:pt x="5377668" y="3144388"/>
                  <a:pt x="5287401" y="3135195"/>
                </a:cubicBezTo>
                <a:cubicBezTo>
                  <a:pt x="5197135" y="3126002"/>
                  <a:pt x="5202548" y="3115782"/>
                  <a:pt x="5034243" y="3093057"/>
                </a:cubicBezTo>
                <a:cubicBezTo>
                  <a:pt x="4879585" y="3031690"/>
                  <a:pt x="4724928" y="3048859"/>
                  <a:pt x="4570270" y="3026761"/>
                </a:cubicBezTo>
                <a:cubicBezTo>
                  <a:pt x="4488718" y="3050631"/>
                  <a:pt x="4344263" y="2990436"/>
                  <a:pt x="4232462" y="2981221"/>
                </a:cubicBezTo>
                <a:cubicBezTo>
                  <a:pt x="4120662" y="2972005"/>
                  <a:pt x="3986179" y="2970108"/>
                  <a:pt x="3899469" y="2971466"/>
                </a:cubicBezTo>
                <a:cubicBezTo>
                  <a:pt x="3892272" y="2982518"/>
                  <a:pt x="3768985" y="2995342"/>
                  <a:pt x="3710933" y="2958642"/>
                </a:cubicBezTo>
                <a:cubicBezTo>
                  <a:pt x="3583105" y="2956402"/>
                  <a:pt x="3623640" y="2964712"/>
                  <a:pt x="3495164" y="2941478"/>
                </a:cubicBezTo>
                <a:cubicBezTo>
                  <a:pt x="3419432" y="2942273"/>
                  <a:pt x="3339383" y="2952386"/>
                  <a:pt x="3282944" y="2951628"/>
                </a:cubicBezTo>
                <a:cubicBezTo>
                  <a:pt x="3281769" y="2953455"/>
                  <a:pt x="3129759" y="2929645"/>
                  <a:pt x="3085959" y="2922940"/>
                </a:cubicBezTo>
                <a:cubicBezTo>
                  <a:pt x="3042159" y="2916235"/>
                  <a:pt x="3054740" y="2920103"/>
                  <a:pt x="3020146" y="2911397"/>
                </a:cubicBezTo>
                <a:cubicBezTo>
                  <a:pt x="2871334" y="2883584"/>
                  <a:pt x="2762563" y="2883465"/>
                  <a:pt x="2653542" y="2876899"/>
                </a:cubicBezTo>
                <a:cubicBezTo>
                  <a:pt x="2533423" y="2872448"/>
                  <a:pt x="2683271" y="2915174"/>
                  <a:pt x="2510424" y="2888407"/>
                </a:cubicBezTo>
                <a:cubicBezTo>
                  <a:pt x="2506340" y="2898923"/>
                  <a:pt x="2449170" y="2888049"/>
                  <a:pt x="2412523" y="2882673"/>
                </a:cubicBezTo>
                <a:cubicBezTo>
                  <a:pt x="2355021" y="2881306"/>
                  <a:pt x="2382991" y="2891314"/>
                  <a:pt x="2308292" y="2874695"/>
                </a:cubicBezTo>
                <a:lnTo>
                  <a:pt x="2233764" y="2908195"/>
                </a:lnTo>
                <a:cubicBezTo>
                  <a:pt x="2234416" y="2903929"/>
                  <a:pt x="2112578" y="2949704"/>
                  <a:pt x="2089169" y="2948983"/>
                </a:cubicBezTo>
                <a:lnTo>
                  <a:pt x="1901626" y="2945454"/>
                </a:lnTo>
                <a:cubicBezTo>
                  <a:pt x="1851336" y="2959106"/>
                  <a:pt x="1870664" y="2971169"/>
                  <a:pt x="1825089" y="2978820"/>
                </a:cubicBezTo>
                <a:cubicBezTo>
                  <a:pt x="1779514" y="2986471"/>
                  <a:pt x="1746268" y="2976574"/>
                  <a:pt x="1628175" y="2991359"/>
                </a:cubicBezTo>
                <a:cubicBezTo>
                  <a:pt x="1580792" y="3002760"/>
                  <a:pt x="1459893" y="2977867"/>
                  <a:pt x="1367439" y="2991184"/>
                </a:cubicBezTo>
                <a:cubicBezTo>
                  <a:pt x="1369407" y="3003218"/>
                  <a:pt x="1303810" y="3002393"/>
                  <a:pt x="1260431" y="2993313"/>
                </a:cubicBezTo>
                <a:lnTo>
                  <a:pt x="1131986" y="3017812"/>
                </a:lnTo>
                <a:cubicBezTo>
                  <a:pt x="1134074" y="3034431"/>
                  <a:pt x="1115111" y="3023292"/>
                  <a:pt x="1062297" y="3034267"/>
                </a:cubicBezTo>
                <a:cubicBezTo>
                  <a:pt x="1046148" y="3044857"/>
                  <a:pt x="1019464" y="3043729"/>
                  <a:pt x="979009" y="3052795"/>
                </a:cubicBezTo>
                <a:cubicBezTo>
                  <a:pt x="963885" y="3062784"/>
                  <a:pt x="844270" y="3032960"/>
                  <a:pt x="809514" y="3039765"/>
                </a:cubicBezTo>
                <a:cubicBezTo>
                  <a:pt x="773761" y="3042869"/>
                  <a:pt x="775984" y="3025792"/>
                  <a:pt x="686053" y="3027101"/>
                </a:cubicBezTo>
                <a:cubicBezTo>
                  <a:pt x="600190" y="3024844"/>
                  <a:pt x="595882" y="3019147"/>
                  <a:pt x="504370" y="3015625"/>
                </a:cubicBezTo>
                <a:cubicBezTo>
                  <a:pt x="442615" y="3013617"/>
                  <a:pt x="455531" y="3005845"/>
                  <a:pt x="421644" y="3004997"/>
                </a:cubicBezTo>
                <a:cubicBezTo>
                  <a:pt x="377193" y="3017912"/>
                  <a:pt x="307611" y="2981496"/>
                  <a:pt x="274973" y="2996304"/>
                </a:cubicBezTo>
                <a:lnTo>
                  <a:pt x="116340" y="2982098"/>
                </a:lnTo>
                <a:lnTo>
                  <a:pt x="35300" y="2993836"/>
                </a:lnTo>
                <a:cubicBezTo>
                  <a:pt x="29001" y="2994370"/>
                  <a:pt x="18688" y="2993580"/>
                  <a:pt x="6479" y="2992085"/>
                </a:cubicBezTo>
                <a:lnTo>
                  <a:pt x="0" y="2991123"/>
                </a:lnTo>
                <a:close/>
              </a:path>
            </a:pathLst>
          </a:custGeom>
        </p:spPr>
      </p:pic>
      <p:pic>
        <p:nvPicPr>
          <p:cNvPr id="5" name="Рисунок 4" descr="Изображение выглядит как человек, Грудь, мускул, Борода человека&#10;&#10;Автоматически созданное описание">
            <a:extLst>
              <a:ext uri="{FF2B5EF4-FFF2-40B4-BE49-F238E27FC236}">
                <a16:creationId xmlns:a16="http://schemas.microsoft.com/office/drawing/2014/main" id="{EAC34743-16D1-94F3-4308-111D87EF26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196"/>
          <a:stretch/>
        </p:blipFill>
        <p:spPr>
          <a:xfrm>
            <a:off x="6096000" y="10"/>
            <a:ext cx="6096000" cy="3182262"/>
          </a:xfrm>
          <a:custGeom>
            <a:avLst/>
            <a:gdLst/>
            <a:ahLst/>
            <a:cxnLst/>
            <a:rect l="l" t="t" r="r" b="b"/>
            <a:pathLst>
              <a:path w="6096000" h="3182272">
                <a:moveTo>
                  <a:pt x="0" y="0"/>
                </a:moveTo>
                <a:lnTo>
                  <a:pt x="6096000" y="0"/>
                </a:lnTo>
                <a:lnTo>
                  <a:pt x="6096000" y="2977881"/>
                </a:lnTo>
                <a:lnTo>
                  <a:pt x="6089100" y="2979305"/>
                </a:lnTo>
                <a:cubicBezTo>
                  <a:pt x="6033641" y="2989882"/>
                  <a:pt x="5988719" y="2996128"/>
                  <a:pt x="5963104" y="2993636"/>
                </a:cubicBezTo>
                <a:cubicBezTo>
                  <a:pt x="5792949" y="3029182"/>
                  <a:pt x="5730547" y="3002240"/>
                  <a:pt x="5622676" y="2993454"/>
                </a:cubicBezTo>
                <a:cubicBezTo>
                  <a:pt x="5358705" y="2975083"/>
                  <a:pt x="5242862" y="2994654"/>
                  <a:pt x="5115732" y="2989671"/>
                </a:cubicBezTo>
                <a:cubicBezTo>
                  <a:pt x="4988602" y="2984687"/>
                  <a:pt x="5029567" y="2975639"/>
                  <a:pt x="4859897" y="2963549"/>
                </a:cubicBezTo>
                <a:lnTo>
                  <a:pt x="4391870" y="2926580"/>
                </a:lnTo>
                <a:cubicBezTo>
                  <a:pt x="4327296" y="2956949"/>
                  <a:pt x="4071930" y="2902434"/>
                  <a:pt x="4051327" y="2902384"/>
                </a:cubicBezTo>
                <a:cubicBezTo>
                  <a:pt x="3968352" y="2908170"/>
                  <a:pt x="3882315" y="2886803"/>
                  <a:pt x="3767876" y="2899218"/>
                </a:cubicBezTo>
                <a:cubicBezTo>
                  <a:pt x="3761563" y="2910695"/>
                  <a:pt x="3759706" y="2886579"/>
                  <a:pt x="3607318" y="2887826"/>
                </a:cubicBezTo>
                <a:cubicBezTo>
                  <a:pt x="3517854" y="2911862"/>
                  <a:pt x="3239059" y="2908898"/>
                  <a:pt x="3200813" y="2916134"/>
                </a:cubicBezTo>
                <a:cubicBezTo>
                  <a:pt x="3125330" y="2921689"/>
                  <a:pt x="3104585" y="2900825"/>
                  <a:pt x="3048226" y="2903616"/>
                </a:cubicBezTo>
                <a:cubicBezTo>
                  <a:pt x="3047198" y="2905512"/>
                  <a:pt x="2972947" y="2922104"/>
                  <a:pt x="2930185" y="2925795"/>
                </a:cubicBezTo>
                <a:cubicBezTo>
                  <a:pt x="2887423" y="2929486"/>
                  <a:pt x="2826842" y="2932273"/>
                  <a:pt x="2791651" y="2925762"/>
                </a:cubicBezTo>
                <a:cubicBezTo>
                  <a:pt x="2641026" y="2907373"/>
                  <a:pt x="2577392" y="2897262"/>
                  <a:pt x="2468125" y="2897565"/>
                </a:cubicBezTo>
                <a:cubicBezTo>
                  <a:pt x="2347953" y="2900676"/>
                  <a:pt x="2483169" y="2941985"/>
                  <a:pt x="2308652" y="2926146"/>
                </a:cubicBezTo>
                <a:cubicBezTo>
                  <a:pt x="2305401" y="2936895"/>
                  <a:pt x="2265130" y="2921533"/>
                  <a:pt x="2228153" y="2918475"/>
                </a:cubicBezTo>
                <a:cubicBezTo>
                  <a:pt x="2170686" y="2920724"/>
                  <a:pt x="2206286" y="2945386"/>
                  <a:pt x="2130469" y="2933502"/>
                </a:cubicBezTo>
                <a:lnTo>
                  <a:pt x="2051835" y="2955169"/>
                </a:lnTo>
                <a:cubicBezTo>
                  <a:pt x="2052153" y="2950872"/>
                  <a:pt x="1934201" y="3004193"/>
                  <a:pt x="1910793" y="3004946"/>
                </a:cubicBezTo>
                <a:lnTo>
                  <a:pt x="1758332" y="3027886"/>
                </a:lnTo>
                <a:cubicBezTo>
                  <a:pt x="1709235" y="3044665"/>
                  <a:pt x="1700383" y="3043257"/>
                  <a:pt x="1649704" y="3051307"/>
                </a:cubicBezTo>
                <a:cubicBezTo>
                  <a:pt x="1599024" y="3059359"/>
                  <a:pt x="1520412" y="3098900"/>
                  <a:pt x="1454257" y="3076192"/>
                </a:cubicBezTo>
                <a:cubicBezTo>
                  <a:pt x="1407884" y="3090545"/>
                  <a:pt x="1414359" y="3062092"/>
                  <a:pt x="1323176" y="3081187"/>
                </a:cubicBezTo>
                <a:cubicBezTo>
                  <a:pt x="1269270" y="3084300"/>
                  <a:pt x="1246499" y="3082073"/>
                  <a:pt x="1231798" y="3083652"/>
                </a:cubicBezTo>
                <a:lnTo>
                  <a:pt x="1128386" y="3096270"/>
                </a:lnTo>
                <a:lnTo>
                  <a:pt x="1087572" y="3101257"/>
                </a:lnTo>
                <a:lnTo>
                  <a:pt x="1075937" y="3104255"/>
                </a:lnTo>
                <a:lnTo>
                  <a:pt x="992872" y="3105385"/>
                </a:lnTo>
                <a:cubicBezTo>
                  <a:pt x="955021" y="3105296"/>
                  <a:pt x="904630" y="3125038"/>
                  <a:pt x="891882" y="3122691"/>
                </a:cubicBezTo>
                <a:cubicBezTo>
                  <a:pt x="784087" y="3112356"/>
                  <a:pt x="829281" y="3133000"/>
                  <a:pt x="715888" y="3127380"/>
                </a:cubicBezTo>
                <a:cubicBezTo>
                  <a:pt x="637116" y="3116268"/>
                  <a:pt x="537472" y="3131012"/>
                  <a:pt x="399964" y="3152096"/>
                </a:cubicBezTo>
                <a:lnTo>
                  <a:pt x="310170" y="3146040"/>
                </a:lnTo>
                <a:lnTo>
                  <a:pt x="251771" y="3165636"/>
                </a:lnTo>
                <a:cubicBezTo>
                  <a:pt x="208442" y="3181313"/>
                  <a:pt x="136178" y="3149360"/>
                  <a:pt x="104780" y="3166182"/>
                </a:cubicBezTo>
                <a:cubicBezTo>
                  <a:pt x="55782" y="3185117"/>
                  <a:pt x="29223" y="3184417"/>
                  <a:pt x="8274" y="3178809"/>
                </a:cubicBezTo>
                <a:lnTo>
                  <a:pt x="0" y="3175916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43C5C69-5D5F-4C13-900D-48C23A3A8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5707" y="3493827"/>
            <a:ext cx="5813948" cy="28561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000">
                <a:solidFill>
                  <a:schemeClr val="tx1">
                    <a:lumMod val="85000"/>
                    <a:lumOff val="15000"/>
                  </a:schemeClr>
                </a:solidFill>
              </a:rPr>
              <a:t>Рекламу мы заказали у блогера по имени Кирилл Сарычев у которого в соц.сети около 1.500.000 подписчиков. Он будет рекламировать нашу продукцию в соц.сетях и в своих видеороликах.</a:t>
            </a:r>
          </a:p>
        </p:txBody>
      </p:sp>
    </p:spTree>
    <p:extLst>
      <p:ext uri="{BB962C8B-B14F-4D97-AF65-F5344CB8AC3E}">
        <p14:creationId xmlns:p14="http://schemas.microsoft.com/office/powerpoint/2010/main" val="1335559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человек, Магазин у дома, бутылка, магазин&#10;&#10;Автоматически созданное описание">
            <a:extLst>
              <a:ext uri="{FF2B5EF4-FFF2-40B4-BE49-F238E27FC236}">
                <a16:creationId xmlns:a16="http://schemas.microsoft.com/office/drawing/2014/main" id="{C8E88D05-1D07-A8D0-5652-C26CFF6810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588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5CAFB7-D53C-B430-9B4C-43905A613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ru-RU" sz="4000"/>
              <a:t>Сотрудники.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49FD82-B266-AB99-7C81-0EBFE4EFC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ru-RU" sz="2000" dirty="0"/>
              <a:t>Кассир.</a:t>
            </a:r>
          </a:p>
          <a:p>
            <a:pPr marL="514350" indent="-514350">
              <a:buAutoNum type="arabicPeriod"/>
            </a:pPr>
            <a:r>
              <a:rPr lang="ru-RU" sz="2000" dirty="0"/>
              <a:t>Консультант.</a:t>
            </a:r>
          </a:p>
          <a:p>
            <a:pPr marL="514350" indent="-514350">
              <a:buAutoNum type="arabicPeriod"/>
            </a:pPr>
            <a:r>
              <a:rPr lang="ru-RU" sz="2000" dirty="0"/>
              <a:t>Грузчик.</a:t>
            </a:r>
          </a:p>
          <a:p>
            <a:pPr marL="514350" indent="-514350">
              <a:buAutoNum type="arabicPeriod"/>
            </a:pPr>
            <a:r>
              <a:rPr lang="ru-RU" sz="2000" dirty="0"/>
              <a:t>Поставщик (личный).</a:t>
            </a:r>
          </a:p>
          <a:p>
            <a:pPr marL="514350" indent="-514350">
              <a:buAutoNum type="arabicPeriod"/>
            </a:pPr>
            <a:r>
              <a:rPr lang="ru-RU" sz="2000" dirty="0"/>
              <a:t>Курьер.</a:t>
            </a:r>
          </a:p>
          <a:p>
            <a:pPr marL="514350" indent="-514350">
              <a:buAutoNum type="arabicPeriod"/>
            </a:pPr>
            <a:r>
              <a:rPr lang="ru-RU" sz="2000" dirty="0"/>
              <a:t>Уборщица.</a:t>
            </a:r>
          </a:p>
          <a:p>
            <a:pPr marL="514350" indent="-514350">
              <a:buAutoNum type="arabicPeriod"/>
            </a:pPr>
            <a:r>
              <a:rPr lang="ru-RU" sz="2000" dirty="0"/>
              <a:t>Владельцы.</a:t>
            </a:r>
          </a:p>
        </p:txBody>
      </p:sp>
    </p:spTree>
    <p:extLst>
      <p:ext uri="{BB962C8B-B14F-4D97-AF65-F5344CB8AC3E}">
        <p14:creationId xmlns:p14="http://schemas.microsoft.com/office/powerpoint/2010/main" val="230831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A8419C-4CAB-35C3-AA7A-A39F327FF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4167167"/>
            <a:ext cx="4229100" cy="2255461"/>
          </a:xfrm>
        </p:spPr>
        <p:txBody>
          <a:bodyPr anchor="t">
            <a:normAutofit/>
          </a:bodyPr>
          <a:lstStyle/>
          <a:p>
            <a:r>
              <a:rPr lang="ru-RU" sz="3200"/>
              <a:t>Владельцы.</a:t>
            </a:r>
          </a:p>
        </p:txBody>
      </p:sp>
      <p:pic>
        <p:nvPicPr>
          <p:cNvPr id="4" name="Рисунок 3" descr="Изображение выглядит как текст, Шриф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6023E74A-F360-C289-7F41-ACFDF1168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49" y="810558"/>
            <a:ext cx="10904480" cy="1802923"/>
          </a:xfrm>
          <a:prstGeom prst="rect">
            <a:avLst/>
          </a:prstGeom>
        </p:spPr>
      </p:pic>
      <p:cxnSp>
        <p:nvCxnSpPr>
          <p:cNvPr id="27" name="Straight Connector 8">
            <a:extLst>
              <a:ext uri="{FF2B5EF4-FFF2-40B4-BE49-F238E27FC236}">
                <a16:creationId xmlns:a16="http://schemas.microsoft.com/office/drawing/2014/main" id="{B7952C56-EE0E-C94A-9A44-E17DD73E8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6300" y="3943277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62FDE5-C107-711D-318B-8468FCA4A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844" y="3854885"/>
            <a:ext cx="5365955" cy="2384552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buAutoNum type="arabicPeriod"/>
            </a:pPr>
            <a:r>
              <a:rPr lang="ru-RU" sz="2000"/>
              <a:t>Поличенко Илья- отвечает за распределение наших финансов.</a:t>
            </a:r>
          </a:p>
          <a:p>
            <a:pPr marL="514350" indent="-514350">
              <a:buAutoNum type="arabicPeriod"/>
            </a:pPr>
            <a:r>
              <a:rPr lang="ru-RU" sz="2000"/>
              <a:t>Кузьмин Дмитрий- отвечает за закупку товара.</a:t>
            </a:r>
          </a:p>
          <a:p>
            <a:pPr marL="514350" indent="-514350">
              <a:buAutoNum type="arabicPeriod"/>
            </a:pPr>
            <a:r>
              <a:rPr lang="ru-RU" sz="2000"/>
              <a:t>Раджабов Рухшед- осуществляет контроль магазина.</a:t>
            </a:r>
          </a:p>
          <a:p>
            <a:pPr marL="514350" indent="-514350">
              <a:buAutoNum type="arabicPeriod"/>
            </a:pP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3157327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265F3D-7C39-E160-E5F3-36B4360E0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 Расходы.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FE61D4-DAA3-1AAB-1261-BCC4C4890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63886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ru-RU" dirty="0"/>
              <a:t>Статья расходов (затраты на старте).</a:t>
            </a:r>
          </a:p>
          <a:p>
            <a:r>
              <a:rPr lang="ru-RU" dirty="0"/>
              <a:t>1). Регистрация, оформление предприятия (30.000Р).</a:t>
            </a:r>
          </a:p>
          <a:p>
            <a:r>
              <a:rPr lang="ru-RU" dirty="0"/>
              <a:t>2). Ремонт помещение (100.000Р).</a:t>
            </a:r>
          </a:p>
          <a:p>
            <a:r>
              <a:rPr lang="ru-RU" dirty="0"/>
              <a:t>3). Оборудование (90.000Р).</a:t>
            </a:r>
          </a:p>
          <a:p>
            <a:r>
              <a:rPr lang="ru-RU" dirty="0"/>
              <a:t>4). Закупка первой партии товара (100.000Р).</a:t>
            </a:r>
          </a:p>
          <a:p>
            <a:r>
              <a:rPr lang="ru-RU" dirty="0"/>
              <a:t>5). Реклама (60.000Р).</a:t>
            </a:r>
          </a:p>
          <a:p>
            <a:r>
              <a:rPr lang="ru-RU" dirty="0"/>
              <a:t>6). Итого: 380.000Р.</a:t>
            </a:r>
          </a:p>
          <a:p>
            <a:endParaRPr lang="ru-RU" dirty="0"/>
          </a:p>
        </p:txBody>
      </p:sp>
      <p:pic>
        <p:nvPicPr>
          <p:cNvPr id="4" name="Рисунок 3" descr="Изображение выглядит как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F18023C0-98F1-E1B8-0781-ACB530508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426" y="4867532"/>
            <a:ext cx="4143631" cy="19871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AAE44D-9CB7-A04A-6FDF-3DC4D585DA98}"/>
              </a:ext>
            </a:extLst>
          </p:cNvPr>
          <p:cNvSpPr txBox="1"/>
          <p:nvPr/>
        </p:nvSpPr>
        <p:spPr>
          <a:xfrm>
            <a:off x="8188036" y="1824841"/>
            <a:ext cx="4000005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>
                <a:cs typeface="Segoe UI"/>
              </a:rPr>
              <a:t>Статья расходов (ежемесячные затраты).</a:t>
            </a:r>
            <a:r>
              <a:rPr lang="en-US" sz="2000" dirty="0">
                <a:cs typeface="Segoe UI"/>
              </a:rPr>
              <a:t>​</a:t>
            </a:r>
          </a:p>
          <a:p>
            <a:r>
              <a:rPr lang="ru-RU" sz="2000" dirty="0">
                <a:cs typeface="Segoe UI"/>
              </a:rPr>
              <a:t>1). Аренда (45.000Р).</a:t>
            </a:r>
            <a:r>
              <a:rPr lang="en-US" sz="2000" dirty="0">
                <a:cs typeface="Segoe UI"/>
              </a:rPr>
              <a:t>​</a:t>
            </a:r>
          </a:p>
          <a:p>
            <a:r>
              <a:rPr lang="ru-RU" sz="2000" dirty="0">
                <a:cs typeface="Segoe UI"/>
              </a:rPr>
              <a:t>2). Зарплата сотрудником (30.000Р).</a:t>
            </a:r>
            <a:r>
              <a:rPr lang="en-US" sz="2000" dirty="0">
                <a:cs typeface="Segoe UI"/>
              </a:rPr>
              <a:t>​</a:t>
            </a:r>
          </a:p>
          <a:p>
            <a:r>
              <a:rPr lang="ru-RU" sz="2000" dirty="0">
                <a:cs typeface="Segoe UI"/>
              </a:rPr>
              <a:t>3). Закупка товара (75.000Р).</a:t>
            </a:r>
            <a:r>
              <a:rPr lang="en-US" sz="2000" dirty="0">
                <a:cs typeface="Segoe UI"/>
              </a:rPr>
              <a:t>​</a:t>
            </a:r>
          </a:p>
          <a:p>
            <a:r>
              <a:rPr lang="ru-RU" sz="2000" dirty="0">
                <a:cs typeface="Segoe UI"/>
              </a:rPr>
              <a:t>4). Реклама (40.000Р).</a:t>
            </a:r>
            <a:r>
              <a:rPr lang="en-US" sz="2000" dirty="0">
                <a:cs typeface="Segoe UI"/>
              </a:rPr>
              <a:t>​</a:t>
            </a:r>
          </a:p>
          <a:p>
            <a:r>
              <a:rPr lang="ru-RU" sz="2000" dirty="0">
                <a:cs typeface="Segoe UI"/>
              </a:rPr>
              <a:t>5). </a:t>
            </a:r>
            <a:r>
              <a:rPr lang="ru-RU" sz="2000" dirty="0" err="1">
                <a:cs typeface="Segoe UI"/>
              </a:rPr>
              <a:t>Хоз.нужды</a:t>
            </a:r>
            <a:r>
              <a:rPr lang="ru-RU" sz="2000" dirty="0">
                <a:cs typeface="Segoe UI"/>
              </a:rPr>
              <a:t> (15.000Р).</a:t>
            </a:r>
            <a:r>
              <a:rPr lang="en-US" sz="2000" dirty="0">
                <a:cs typeface="Segoe UI"/>
              </a:rPr>
              <a:t>​</a:t>
            </a:r>
          </a:p>
          <a:p>
            <a:r>
              <a:rPr lang="ru-RU" sz="2000" dirty="0">
                <a:cs typeface="Segoe UI"/>
              </a:rPr>
              <a:t>6). Итого: 355.000Р.</a:t>
            </a:r>
            <a:r>
              <a:rPr lang="en-US" sz="2000" dirty="0">
                <a:cs typeface="Segoe U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013567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2A28B3-6917-270C-8D2E-7FE8C7DE5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Доходы.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DD9029-C7F5-CC49-89F6-5E6FADB91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9885"/>
            <a:ext cx="10515600" cy="5439909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ru-RU" dirty="0"/>
              <a:t>Выручка от протеинов- 180 тыс. Рублей в месяц.</a:t>
            </a:r>
          </a:p>
          <a:p>
            <a:endParaRPr lang="ru-RU" dirty="0"/>
          </a:p>
          <a:p>
            <a:r>
              <a:rPr lang="ru-RU" dirty="0"/>
              <a:t>Выручка от креатинов- 100 тыс. Рублей  в месяц.</a:t>
            </a:r>
          </a:p>
          <a:p>
            <a:endParaRPr lang="ru-RU" dirty="0"/>
          </a:p>
          <a:p>
            <a:r>
              <a:rPr lang="ru-RU" dirty="0"/>
              <a:t>Выручка от </a:t>
            </a:r>
            <a:r>
              <a:rPr lang="ru-RU" dirty="0" err="1"/>
              <a:t>бадов</a:t>
            </a:r>
            <a:r>
              <a:rPr lang="ru-RU" dirty="0"/>
              <a:t>- 110 тыс. Рублей в месяц.</a:t>
            </a:r>
          </a:p>
          <a:p>
            <a:endParaRPr lang="ru-RU" dirty="0"/>
          </a:p>
          <a:p>
            <a:r>
              <a:rPr lang="ru-RU" dirty="0"/>
              <a:t>Выручка от напитков- 80 тыс. Рублей.</a:t>
            </a:r>
          </a:p>
          <a:p>
            <a:endParaRPr lang="ru-RU" dirty="0"/>
          </a:p>
          <a:p>
            <a:r>
              <a:rPr lang="ru-RU" dirty="0"/>
              <a:t>Выручка от снеков- 50 тыс. Рублей.</a:t>
            </a:r>
          </a:p>
          <a:p>
            <a:endParaRPr lang="ru-RU" dirty="0"/>
          </a:p>
          <a:p>
            <a:r>
              <a:rPr lang="ru-RU" dirty="0"/>
              <a:t>Выручка от курсов- 50 тыс. Рублей.</a:t>
            </a:r>
          </a:p>
          <a:p>
            <a:endParaRPr lang="ru-RU" dirty="0"/>
          </a:p>
          <a:p>
            <a:r>
              <a:rPr lang="ru-RU" dirty="0"/>
              <a:t>Итого: 570.000Р.</a:t>
            </a:r>
          </a:p>
          <a:p>
            <a:endParaRPr lang="ru-RU" dirty="0"/>
          </a:p>
          <a:p>
            <a:r>
              <a:rPr lang="ru-RU" dirty="0"/>
              <a:t>Чистая прибыль: 215.000Р.</a:t>
            </a:r>
          </a:p>
          <a:p>
            <a:endParaRPr lang="ru-RU" dirty="0"/>
          </a:p>
          <a:p>
            <a:r>
              <a:rPr lang="ru-RU" dirty="0"/>
              <a:t>Окупаемость бизнеса: 10 месяцев.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 descr="Изображение выглядит как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277DA750-3D3C-DE89-AE51-11F5FF924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426" y="4867532"/>
            <a:ext cx="4143631" cy="198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38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B4CE7-904E-0B60-6F14-EE2D22716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ru-RU" sz="3700"/>
              <a:t>Удачное местоположение.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D3A66C-4C28-9072-7DF5-156B6281E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000"/>
              <a:t>Месторасположение нашего магазина будет возле Администрации. Преимущество расположение- это нахождение в центре посёлка, на территории которого проживают около 2.000 человек.</a:t>
            </a:r>
          </a:p>
        </p:txBody>
      </p:sp>
      <p:pic>
        <p:nvPicPr>
          <p:cNvPr id="5" name="Рисунок 4" descr="Изображение выглядит как снимок экрана, карт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58F573F-4B5C-B53A-F29E-27071CCE0B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94" r="1" b="1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4" name="Рисунок 3" descr="Изображение выглядит как на открытом воздухе, небо, строительство, дорога&#10;&#10;Автоматически созданное описание">
            <a:extLst>
              <a:ext uri="{FF2B5EF4-FFF2-40B4-BE49-F238E27FC236}">
                <a16:creationId xmlns:a16="http://schemas.microsoft.com/office/drawing/2014/main" id="{C3D14584-958C-1709-1FA1-54CA474A3B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586"/>
          <a:stretch/>
        </p:blipFill>
        <p:spPr>
          <a:xfrm>
            <a:off x="4726728" y="3694104"/>
            <a:ext cx="7462485" cy="3163900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33461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3ED028-49A3-1F82-71F5-3D3E306CF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ru-RU" sz="4000"/>
              <a:t>Фишка.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9F2716-1FCE-BD93-0A76-216769EC0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000"/>
              <a:t>Наша фишка заключается в том, что у нас будет личный курьер, который будет доставлять продукцию по всему посёлку.  </a:t>
            </a:r>
          </a:p>
          <a:p>
            <a:r>
              <a:rPr lang="ru-RU" sz="2000"/>
              <a:t>Удобство заключается в том, что можно заказать товар не выходя из дома.</a:t>
            </a:r>
          </a:p>
          <a:p>
            <a:r>
              <a:rPr lang="ru-RU" sz="2000"/>
              <a:t>И ещё удобство заключается в том, что нашу продукцию можно заказать через приложение в котором будет перечень нашей продукции, а также можно самому прочитать состав продукции который ты хочешь выбрать.</a:t>
            </a:r>
          </a:p>
        </p:txBody>
      </p:sp>
      <p:pic>
        <p:nvPicPr>
          <p:cNvPr id="4" name="Рисунок 3" descr="Изображение выглядит как мультфильм, рисунок, одежда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6A867A6B-D7C3-0610-D552-D346DCCDC5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350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41248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2CDC49-2AAB-015C-7E39-7BDB361DE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График работы.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9C5314-BE30-446E-DC52-7DF1354BE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Понедельник- выходной.</a:t>
            </a:r>
          </a:p>
          <a:p>
            <a:r>
              <a:rPr lang="ru-RU" dirty="0"/>
              <a:t>Вторник- 9:00 до 21:00.</a:t>
            </a:r>
          </a:p>
          <a:p>
            <a:r>
              <a:rPr lang="ru-RU" dirty="0"/>
              <a:t>Среда- 9:00 до 21:00.</a:t>
            </a:r>
          </a:p>
          <a:p>
            <a:r>
              <a:rPr lang="ru-RU" dirty="0"/>
              <a:t>Четверг- выходной.</a:t>
            </a:r>
          </a:p>
          <a:p>
            <a:r>
              <a:rPr lang="ru-RU" dirty="0"/>
              <a:t>Пятница- 9:00 до 20:00.</a:t>
            </a:r>
          </a:p>
          <a:p>
            <a:r>
              <a:rPr lang="ru-RU" dirty="0"/>
              <a:t>Суббота- 9:00 до 21:00.</a:t>
            </a:r>
          </a:p>
          <a:p>
            <a:r>
              <a:rPr lang="ru-RU" dirty="0"/>
              <a:t>Воскресенье- 9:00 до 20:00.</a:t>
            </a:r>
          </a:p>
        </p:txBody>
      </p:sp>
    </p:spTree>
    <p:extLst>
      <p:ext uri="{BB962C8B-B14F-4D97-AF65-F5344CB8AC3E}">
        <p14:creationId xmlns:p14="http://schemas.microsoft.com/office/powerpoint/2010/main" val="3514987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в помещении, стена, дизайн интерьера, Офисное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F71C18BE-A443-8C28-28D8-0F96F456FE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89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D9405AEF-0B40-651E-B884-9B4ED44CC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ru-RU" sz="2200" dirty="0">
                <a:solidFill>
                  <a:srgbClr val="FFFFFF"/>
                </a:solidFill>
              </a:rPr>
              <a:t>Контакты для связи.</a:t>
            </a:r>
          </a:p>
          <a:p>
            <a:r>
              <a:rPr lang="ru-RU" sz="2200" dirty="0">
                <a:solidFill>
                  <a:srgbClr val="FFFFFF"/>
                </a:solidFill>
              </a:rPr>
              <a:t>ООО &lt;&lt; </a:t>
            </a:r>
            <a:r>
              <a:rPr lang="ru-RU" sz="2200" dirty="0" err="1">
                <a:solidFill>
                  <a:srgbClr val="FFFFFF"/>
                </a:solidFill>
              </a:rPr>
              <a:t>ЭнергоЕда</a:t>
            </a:r>
            <a:r>
              <a:rPr lang="ru-RU" sz="2200" dirty="0">
                <a:solidFill>
                  <a:srgbClr val="FFFFFF"/>
                </a:solidFill>
              </a:rPr>
              <a:t>&gt;&gt;.</a:t>
            </a:r>
          </a:p>
          <a:p>
            <a:endParaRPr lang="ru-RU" sz="2200">
              <a:solidFill>
                <a:srgbClr val="FFFFFF"/>
              </a:solidFill>
            </a:endParaRPr>
          </a:p>
          <a:p>
            <a:endParaRPr lang="ru-RU" sz="2200">
              <a:solidFill>
                <a:srgbClr val="FFFFFF"/>
              </a:solidFill>
            </a:endParaRPr>
          </a:p>
          <a:p>
            <a:r>
              <a:rPr lang="ru-RU" sz="2200" dirty="0">
                <a:solidFill>
                  <a:srgbClr val="FFFFFF"/>
                </a:solidFill>
              </a:rPr>
              <a:t>+7(932)474-02-63.</a:t>
            </a:r>
          </a:p>
          <a:p>
            <a:r>
              <a:rPr lang="ru-RU" sz="2200" dirty="0">
                <a:solidFill>
                  <a:srgbClr val="FFFFFF"/>
                </a:solidFill>
              </a:rPr>
              <a:t>+7(980)777-65-58.</a:t>
            </a:r>
          </a:p>
          <a:p>
            <a:r>
              <a:rPr lang="ru-RU" sz="2200" dirty="0">
                <a:solidFill>
                  <a:srgbClr val="FFFFFF"/>
                </a:solidFill>
              </a:rPr>
              <a:t>+7(924)364-72-93.</a:t>
            </a:r>
          </a:p>
          <a:p>
            <a:endParaRPr lang="ru-RU" sz="2200">
              <a:solidFill>
                <a:srgbClr val="FFFFFF"/>
              </a:solidFill>
            </a:endParaRPr>
          </a:p>
          <a:p>
            <a:r>
              <a:rPr lang="ru-RU" sz="2200" dirty="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Polichenko228Ruha007dimochka1337@energoeda.ru</a:t>
            </a:r>
            <a:endParaRPr lang="ru-RU" sz="2200" dirty="0">
              <a:solidFill>
                <a:srgbClr val="FFFFFF"/>
              </a:solidFill>
            </a:endParaRPr>
          </a:p>
          <a:p>
            <a:endParaRPr lang="ru-RU" sz="2200">
              <a:solidFill>
                <a:srgbClr val="FFFFFF"/>
              </a:solidFill>
            </a:endParaRPr>
          </a:p>
          <a:p>
            <a:r>
              <a:rPr lang="ru-RU" sz="2200" dirty="0">
                <a:solidFill>
                  <a:srgbClr val="FFFFFF"/>
                </a:solidFill>
              </a:rPr>
              <a:t>П. Айхал, Улица Юбилейная, дом 6, подъезд 4. </a:t>
            </a:r>
          </a:p>
        </p:txBody>
      </p:sp>
    </p:spTree>
    <p:extLst>
      <p:ext uri="{BB962C8B-B14F-4D97-AF65-F5344CB8AC3E}">
        <p14:creationId xmlns:p14="http://schemas.microsoft.com/office/powerpoint/2010/main" val="3713606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71CEA-A740-3FC9-3124-CAA29FA3F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832827-8B9B-036A-3C06-4B72C648A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5729"/>
            <a:ext cx="10515600" cy="436123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dirty="0"/>
              <a:t>Суть проекта.</a:t>
            </a:r>
          </a:p>
          <a:p>
            <a:pPr marL="514350" indent="-514350">
              <a:buAutoNum type="arabicPeriod"/>
            </a:pPr>
            <a:r>
              <a:rPr lang="ru-RU" dirty="0"/>
              <a:t>Бизнес в будущем.</a:t>
            </a:r>
          </a:p>
          <a:p>
            <a:pPr marL="514350" indent="-514350">
              <a:buAutoNum type="arabicPeriod"/>
            </a:pPr>
            <a:r>
              <a:rPr lang="ru-RU" dirty="0"/>
              <a:t>Аренда помещения.</a:t>
            </a:r>
          </a:p>
          <a:p>
            <a:pPr marL="514350" indent="-514350">
              <a:buAutoNum type="arabicPeriod"/>
            </a:pPr>
            <a:r>
              <a:rPr lang="ru-RU" dirty="0"/>
              <a:t>Закупка спортивного питания.</a:t>
            </a:r>
          </a:p>
          <a:p>
            <a:pPr marL="514350" indent="-514350">
              <a:buAutoNum type="arabicPeriod"/>
            </a:pPr>
            <a:r>
              <a:rPr lang="ru-RU" dirty="0"/>
              <a:t>Реклама.</a:t>
            </a:r>
          </a:p>
          <a:p>
            <a:pPr marL="514350" indent="-514350">
              <a:buAutoNum type="arabicPeriod"/>
            </a:pPr>
            <a:r>
              <a:rPr lang="ru-RU" dirty="0"/>
              <a:t>Сотрудники.</a:t>
            </a:r>
          </a:p>
          <a:p>
            <a:pPr marL="514350" indent="-514350">
              <a:buAutoNum type="arabicPeriod"/>
            </a:pPr>
            <a:r>
              <a:rPr lang="ru-RU" dirty="0"/>
              <a:t>Доходы и расходы.</a:t>
            </a:r>
          </a:p>
          <a:p>
            <a:pPr marL="514350" indent="-514350">
              <a:buAutoNum type="arabicPeriod"/>
            </a:pPr>
            <a:r>
              <a:rPr lang="ru-RU" dirty="0"/>
              <a:t>Местоположение.</a:t>
            </a:r>
          </a:p>
          <a:p>
            <a:pPr marL="514350" indent="-514350">
              <a:buAutoNum type="arabicPeriod"/>
            </a:pPr>
            <a:r>
              <a:rPr lang="ru-RU" dirty="0"/>
              <a:t>Наша фишка.</a:t>
            </a:r>
          </a:p>
          <a:p>
            <a:pPr marL="514350" indent="-514350">
              <a:buAutoNum type="arabicPeriod"/>
            </a:pPr>
            <a:r>
              <a:rPr lang="ru-RU" dirty="0"/>
              <a:t>Связь с нами.</a:t>
            </a:r>
          </a:p>
        </p:txBody>
      </p:sp>
    </p:spTree>
    <p:extLst>
      <p:ext uri="{BB962C8B-B14F-4D97-AF65-F5344CB8AC3E}">
        <p14:creationId xmlns:p14="http://schemas.microsoft.com/office/powerpoint/2010/main" val="2073584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857DF-985A-C5E1-4628-333F507CD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Суть проекта.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5D4814-F02F-0658-C246-520CE414B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Суть проекта заключается в том чтобы помочь людям в удобстве и в красоте тела.</a:t>
            </a:r>
          </a:p>
          <a:p>
            <a:endParaRPr lang="ru-RU" dirty="0"/>
          </a:p>
          <a:p>
            <a:r>
              <a:rPr lang="ru-RU" dirty="0"/>
              <a:t>Магазин мы открываем для людей которые активно занимаются спортом ( пауэрлифтинг, гиревой спорт, </a:t>
            </a:r>
            <a:r>
              <a:rPr lang="ru-RU" dirty="0" err="1"/>
              <a:t>стритлифтинг</a:t>
            </a:r>
            <a:r>
              <a:rPr lang="ru-RU" dirty="0"/>
              <a:t>, тяжёлая атлетика и </a:t>
            </a:r>
            <a:r>
              <a:rPr lang="ru-RU" dirty="0" err="1"/>
              <a:t>тд</a:t>
            </a:r>
            <a:r>
              <a:rPr lang="ru-RU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599770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3A26E6-3163-E653-E956-68EDE1A00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Бизнес в будущем.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B4D59B-8859-3083-ACC3-8FD7B1864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Свой бизнес мы хотим распространить по более крупным городам Якутии, что бы у нас была целая сеть магазинов. ( Ленск, Якутск, Мирный, Удачный).</a:t>
            </a:r>
          </a:p>
        </p:txBody>
      </p:sp>
    </p:spTree>
    <p:extLst>
      <p:ext uri="{BB962C8B-B14F-4D97-AF65-F5344CB8AC3E}">
        <p14:creationId xmlns:p14="http://schemas.microsoft.com/office/powerpoint/2010/main" val="99597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в помещении, Напольное покрытие, стена, потолок&#10;&#10;Автоматически созданное описание">
            <a:extLst>
              <a:ext uri="{FF2B5EF4-FFF2-40B4-BE49-F238E27FC236}">
                <a16:creationId xmlns:a16="http://schemas.microsoft.com/office/drawing/2014/main" id="{82B3D595-C064-6AB3-3ECD-68C8DAB982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3A4ED5-F585-0327-E61A-CA08F6391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ru-RU" sz="4000"/>
              <a:t>Аренда помещения.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A68120-D6F3-70AD-6F70-609553E6A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1700" dirty="0"/>
              <a:t>Перед выбором помещения для аренды, следует учитывать такие факторы, как расположение объекта( большой поток посетителей, удобства доступа), площадь помещения, состояния помещения( необходимо оценивать, нужны ли ремонтные работы или доп. оборудование).</a:t>
            </a:r>
          </a:p>
          <a:p>
            <a:r>
              <a:rPr lang="ru-RU" sz="1700" dirty="0"/>
              <a:t>Также нужно убедится, что есть все необходимые разрешения и лицензии для открытия магазина.</a:t>
            </a:r>
          </a:p>
        </p:txBody>
      </p:sp>
    </p:spTree>
    <p:extLst>
      <p:ext uri="{BB962C8B-B14F-4D97-AF65-F5344CB8AC3E}">
        <p14:creationId xmlns:p14="http://schemas.microsoft.com/office/powerpoint/2010/main" val="3573583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0CA25-25C0-AAB9-9E0F-B2BCB12FF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5" y="609600"/>
            <a:ext cx="3595678" cy="1330839"/>
          </a:xfrm>
        </p:spPr>
        <p:txBody>
          <a:bodyPr>
            <a:normAutofit/>
          </a:bodyPr>
          <a:lstStyle/>
          <a:p>
            <a:r>
              <a:rPr lang="ru-RU" sz="3100" dirty="0"/>
              <a:t> Оборудование.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A9EC78-F717-6000-A834-2518C86D4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3158741" cy="390858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AutoNum type="arabicPeriod"/>
            </a:pPr>
            <a:r>
              <a:rPr lang="ru-RU" sz="2000" dirty="0"/>
              <a:t> </a:t>
            </a:r>
            <a:r>
              <a:rPr lang="ru-RU" sz="2000" dirty="0" err="1"/>
              <a:t>Стелажи</a:t>
            </a:r>
            <a:r>
              <a:rPr lang="ru-RU" sz="2000" dirty="0"/>
              <a:t> для спортивного питания, снеков и напитков.</a:t>
            </a:r>
          </a:p>
          <a:p>
            <a:pPr>
              <a:buAutoNum type="arabicPeriod"/>
            </a:pPr>
            <a:r>
              <a:rPr lang="ru-RU" sz="2000" dirty="0"/>
              <a:t> Вывеска с названием магазина. ( энерго еда.)</a:t>
            </a:r>
          </a:p>
          <a:p>
            <a:pPr>
              <a:buAutoNum type="arabicPeriod"/>
            </a:pPr>
            <a:r>
              <a:rPr lang="ru-RU" sz="2000" dirty="0"/>
              <a:t>Освещение.</a:t>
            </a:r>
          </a:p>
          <a:p>
            <a:pPr>
              <a:buAutoNum type="arabicPeriod"/>
            </a:pPr>
            <a:r>
              <a:rPr lang="ru-RU" sz="2000" dirty="0"/>
              <a:t>Кассы для оплаты.</a:t>
            </a:r>
          </a:p>
          <a:p>
            <a:pPr>
              <a:buAutoNum type="arabicPeriod"/>
            </a:pPr>
            <a:r>
              <a:rPr lang="ru-RU" sz="2000" dirty="0"/>
              <a:t>Холодильники.</a:t>
            </a:r>
          </a:p>
          <a:p>
            <a:pPr>
              <a:buAutoNum type="arabicPeriod"/>
            </a:pPr>
            <a:r>
              <a:rPr lang="ru-RU" sz="2000" dirty="0"/>
              <a:t>Электронная техника.</a:t>
            </a:r>
          </a:p>
          <a:p>
            <a:pPr>
              <a:buAutoNum type="arabicPeriod"/>
            </a:pPr>
            <a:r>
              <a:rPr lang="ru-RU" sz="2000" dirty="0"/>
              <a:t> Кладовая (размещение продукции.)</a:t>
            </a:r>
          </a:p>
        </p:txBody>
      </p:sp>
      <p:pic>
        <p:nvPicPr>
          <p:cNvPr id="4" name="Рисунок 3" descr="Изображение выглядит как безалкогольный напиток, бутылка, Магазин у дом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C001C7D-0838-C3B8-976A-CEA0A9E8E0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74" r="14520" b="-2"/>
          <a:stretch/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52756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E01AF-1CE5-D10F-B263-CA13A7B1C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ru-RU" sz="4300"/>
              <a:t>Закупка спортивного питания.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текст, в помещении, еда&#10;&#10;Автоматически созданное описание">
            <a:extLst>
              <a:ext uri="{FF2B5EF4-FFF2-40B4-BE49-F238E27FC236}">
                <a16:creationId xmlns:a16="http://schemas.microsoft.com/office/drawing/2014/main" id="{8C33C7E0-2C42-4E73-02C5-73E253A57F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-3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3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59F13C-E1EC-FC84-5C02-7F35782C8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195673" cy="2913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ru-RU" sz="1700">
                <a:solidFill>
                  <a:schemeClr val="tx1">
                    <a:alpha val="80000"/>
                  </a:schemeClr>
                </a:solidFill>
              </a:rPr>
              <a:t>Закупка у поставщиков.</a:t>
            </a:r>
          </a:p>
          <a:p>
            <a:pPr marL="514350" indent="-514350">
              <a:buAutoNum type="arabicPeriod"/>
            </a:pPr>
            <a:r>
              <a:rPr lang="ru-RU" sz="1700">
                <a:solidFill>
                  <a:schemeClr val="tx1">
                    <a:alpha val="80000"/>
                  </a:schemeClr>
                </a:solidFill>
              </a:rPr>
              <a:t>Выбор качественной продукции.</a:t>
            </a:r>
          </a:p>
          <a:p>
            <a:pPr marL="514350" indent="-514350">
              <a:buAutoNum type="arabicPeriod"/>
            </a:pPr>
            <a:r>
              <a:rPr lang="ru-RU" sz="1700">
                <a:solidFill>
                  <a:schemeClr val="tx1">
                    <a:alpha val="80000"/>
                  </a:schemeClr>
                </a:solidFill>
              </a:rPr>
              <a:t>Положительные отзывы.</a:t>
            </a:r>
          </a:p>
          <a:p>
            <a:pPr marL="514350" indent="-514350">
              <a:buAutoNum type="arabicPeriod"/>
            </a:pPr>
            <a:r>
              <a:rPr lang="ru-RU" sz="1700">
                <a:solidFill>
                  <a:schemeClr val="tx1">
                    <a:alpha val="80000"/>
                  </a:schemeClr>
                </a:solidFill>
              </a:rPr>
              <a:t>Ассортимент спортивного питания. (БЖУ, витамины, энергетические батончика и напитки, порошкообразная продукция,  шейкеры,  контейнеры со спортивной едой.)</a:t>
            </a:r>
          </a:p>
          <a:p>
            <a:pPr marL="0" indent="0">
              <a:buNone/>
            </a:pPr>
            <a:endParaRPr lang="ru-RU" sz="170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7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970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Scitec Nutrition Whey Protein Professional 920 g">
            <a:extLst>
              <a:ext uri="{FF2B5EF4-FFF2-40B4-BE49-F238E27FC236}">
                <a16:creationId xmlns:a16="http://schemas.microsoft.com/office/drawing/2014/main" id="{A72DCA17-FAAC-DF5F-799B-177FF2827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1" r="2980" b="-1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5" name="Рисунок 4" descr="Изображение выглядит как текст, еда, конфета, Легкая закуска&#10;&#10;Автоматически созданное описание">
            <a:extLst>
              <a:ext uri="{FF2B5EF4-FFF2-40B4-BE49-F238E27FC236}">
                <a16:creationId xmlns:a16="http://schemas.microsoft.com/office/drawing/2014/main" id="{0EF56783-F4E0-6B55-1460-8AA8B986B3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14" r="13270"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9EA7E-FF17-F88A-42E7-8DD5F559E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1038"/>
            <a:ext cx="2804504" cy="1325563"/>
          </a:xfrm>
        </p:spPr>
        <p:txBody>
          <a:bodyPr anchor="ctr">
            <a:normAutofit/>
          </a:bodyPr>
          <a:lstStyle/>
          <a:p>
            <a:r>
              <a:rPr lang="ru-RU" sz="2600" dirty="0"/>
              <a:t> Состав нашей продукции( пример.)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63A752-31E8-5E90-EB99-85F09E19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171"/>
            <a:ext cx="2804504" cy="39187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1500"/>
              <a:t>Состав протеина- витамины(B,C,D), креатин, углеводный компонент, жиры и белки, пищевые волокна, пептиды, вкусовые добавки (шоколад, ваниль, ягоды и тд.)</a:t>
            </a:r>
          </a:p>
          <a:p>
            <a:endParaRPr lang="ru-RU" sz="1500"/>
          </a:p>
          <a:p>
            <a:r>
              <a:rPr lang="ru-RU" sz="1500"/>
              <a:t>Состав энергетического батончика- молочный шоколад, молочный белок, сливочный порошок, сахар, соль, рисовые хлопья, нуга, орешки, сахарный сироп, ягоды.</a:t>
            </a:r>
          </a:p>
          <a:p>
            <a:endParaRPr lang="ru-RU" sz="1500"/>
          </a:p>
        </p:txBody>
      </p:sp>
    </p:spTree>
    <p:extLst>
      <p:ext uri="{BB962C8B-B14F-4D97-AF65-F5344CB8AC3E}">
        <p14:creationId xmlns:p14="http://schemas.microsoft.com/office/powerpoint/2010/main" val="3957621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текст, мускул, человек, бутылка&#10;&#10;Автоматически созданное описание">
            <a:extLst>
              <a:ext uri="{FF2B5EF4-FFF2-40B4-BE49-F238E27FC236}">
                <a16:creationId xmlns:a16="http://schemas.microsoft.com/office/drawing/2014/main" id="{4F3D699B-79AB-99ED-5C8B-7896B311B6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795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A39772-C595-CA77-D399-9CE7CDE35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ru-RU" sz="4000"/>
              <a:t>Реклама.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3E7386-382A-FF33-917B-B9EA6E208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1400" dirty="0"/>
              <a:t>Реклама в социальных сетях и </a:t>
            </a:r>
            <a:r>
              <a:rPr lang="ru-RU" sz="1400" dirty="0" err="1"/>
              <a:t>банеры</a:t>
            </a:r>
            <a:r>
              <a:rPr lang="ru-RU" sz="1400" dirty="0"/>
              <a:t>.</a:t>
            </a:r>
          </a:p>
          <a:p>
            <a:r>
              <a:rPr lang="ru-RU" sz="1400" dirty="0"/>
              <a:t>Мы выбрали рекламу в </a:t>
            </a:r>
            <a:r>
              <a:rPr lang="ru-RU" sz="1400" dirty="0" err="1"/>
              <a:t>соц.сетях</a:t>
            </a:r>
            <a:r>
              <a:rPr lang="ru-RU" sz="1400" dirty="0"/>
              <a:t>, так как это распространённая тема. Мы можем заказать рекламу у блогера, чтобы он рассказал про нашу продукцию и место нахождение нашего магазина.</a:t>
            </a:r>
          </a:p>
          <a:p>
            <a:r>
              <a:rPr lang="ru-RU" sz="1400" dirty="0"/>
              <a:t>А также выбрали </a:t>
            </a:r>
            <a:r>
              <a:rPr lang="ru-RU" sz="1400" dirty="0" err="1"/>
              <a:t>банеры</a:t>
            </a:r>
            <a:r>
              <a:rPr lang="ru-RU" sz="1400" dirty="0"/>
              <a:t> которые будут размещаться на улицах с нашим магазином и место нахождением. </a:t>
            </a:r>
          </a:p>
          <a:p>
            <a:r>
              <a:rPr lang="ru-RU" sz="1400" dirty="0"/>
              <a:t>Адрес: улица Юбилейная, дом 6, подъезд 4.</a:t>
            </a:r>
          </a:p>
          <a:p>
            <a:r>
              <a:rPr lang="ru-RU" sz="1400" dirty="0"/>
              <a:t>Телефон: 8-800-555-35-35 (Илья)</a:t>
            </a:r>
          </a:p>
          <a:p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22655739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Спорт пит.</vt:lpstr>
      <vt:lpstr>Содержание.</vt:lpstr>
      <vt:lpstr>Суть проекта.</vt:lpstr>
      <vt:lpstr>Бизнес в будущем.</vt:lpstr>
      <vt:lpstr>Аренда помещения.</vt:lpstr>
      <vt:lpstr> Оборудование.</vt:lpstr>
      <vt:lpstr>Закупка спортивного питания.</vt:lpstr>
      <vt:lpstr> Состав нашей продукции( пример.)</vt:lpstr>
      <vt:lpstr>Реклама.</vt:lpstr>
      <vt:lpstr>Реклама.</vt:lpstr>
      <vt:lpstr>Сотрудники.</vt:lpstr>
      <vt:lpstr>Владельцы.</vt:lpstr>
      <vt:lpstr> Расходы.</vt:lpstr>
      <vt:lpstr>Доходы.</vt:lpstr>
      <vt:lpstr>Удачное местоположение.</vt:lpstr>
      <vt:lpstr>Фишка.</vt:lpstr>
      <vt:lpstr>График работы.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1007</cp:revision>
  <dcterms:created xsi:type="dcterms:W3CDTF">2024-04-06T01:54:28Z</dcterms:created>
  <dcterms:modified xsi:type="dcterms:W3CDTF">2024-04-16T12:43:48Z</dcterms:modified>
</cp:coreProperties>
</file>