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62" r:id="rId3"/>
    <p:sldId id="274" r:id="rId4"/>
    <p:sldId id="263" r:id="rId5"/>
    <p:sldId id="268" r:id="rId6"/>
    <p:sldId id="266" r:id="rId7"/>
    <p:sldId id="267" r:id="rId8"/>
    <p:sldId id="269" r:id="rId9"/>
    <p:sldId id="270" r:id="rId10"/>
    <p:sldId id="271" r:id="rId11"/>
    <p:sldId id="272" r:id="rId12"/>
    <p:sldId id="273" r:id="rId13"/>
    <p:sldId id="275" r:id="rId14"/>
    <p:sldId id="276" r:id="rId15"/>
    <p:sldId id="277" r:id="rId16"/>
    <p:sldId id="278" r:id="rId17"/>
    <p:sldId id="279" r:id="rId18"/>
    <p:sldId id="280" r:id="rId19"/>
    <p:sldId id="284" r:id="rId20"/>
    <p:sldId id="285" r:id="rId21"/>
    <p:sldId id="286" r:id="rId22"/>
    <p:sldId id="287" r:id="rId23"/>
    <p:sldId id="288" r:id="rId24"/>
    <p:sldId id="281" r:id="rId25"/>
    <p:sldId id="282"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83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91E43-7E73-4790-808C-4A3152519365}" type="datetimeFigureOut">
              <a:rPr lang="ru-RU" smtClean="0"/>
              <a:t>24.11.2025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FBB0D-6EC3-4774-92F8-E4B69FD13001}" type="slidenum">
              <a:rPr lang="ru-RU" smtClean="0"/>
              <a:t>‹#›</a:t>
            </a:fld>
            <a:endParaRPr lang="ru-RU"/>
          </a:p>
        </p:txBody>
      </p:sp>
    </p:spTree>
    <p:extLst>
      <p:ext uri="{BB962C8B-B14F-4D97-AF65-F5344CB8AC3E}">
        <p14:creationId xmlns:p14="http://schemas.microsoft.com/office/powerpoint/2010/main" val="184117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B3FBB0D-6EC3-4774-92F8-E4B69FD13001}" type="slidenum">
              <a:rPr lang="ru-RU" smtClean="0"/>
              <a:t>16</a:t>
            </a:fld>
            <a:endParaRPr lang="ru-RU"/>
          </a:p>
        </p:txBody>
      </p:sp>
    </p:spTree>
    <p:extLst>
      <p:ext uri="{BB962C8B-B14F-4D97-AF65-F5344CB8AC3E}">
        <p14:creationId xmlns:p14="http://schemas.microsoft.com/office/powerpoint/2010/main" val="2883146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05687A-BAD0-4F14-A756-31156E2EE9A9}" type="datetimeFigureOut">
              <a:rPr lang="ru-RU" smtClean="0"/>
              <a:t>24.11.2025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E1CDF7-26DD-464D-8362-A00F7E417354}" type="slidenum">
              <a:rPr lang="ru-RU" smtClean="0"/>
              <a:t>‹#›</a:t>
            </a:fld>
            <a:endParaRPr lang="ru-RU"/>
          </a:p>
        </p:txBody>
      </p:sp>
    </p:spTree>
    <p:extLst>
      <p:ext uri="{BB962C8B-B14F-4D97-AF65-F5344CB8AC3E}">
        <p14:creationId xmlns:p14="http://schemas.microsoft.com/office/powerpoint/2010/main" val="247914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05687A-BAD0-4F14-A756-31156E2EE9A9}" type="datetimeFigureOut">
              <a:rPr lang="ru-RU" smtClean="0"/>
              <a:t>24.11.2025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E1CDF7-26DD-464D-8362-A00F7E417354}" type="slidenum">
              <a:rPr lang="ru-RU" smtClean="0"/>
              <a:t>‹#›</a:t>
            </a:fld>
            <a:endParaRPr lang="ru-RU"/>
          </a:p>
        </p:txBody>
      </p:sp>
    </p:spTree>
    <p:extLst>
      <p:ext uri="{BB962C8B-B14F-4D97-AF65-F5344CB8AC3E}">
        <p14:creationId xmlns:p14="http://schemas.microsoft.com/office/powerpoint/2010/main" val="65776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05687A-BAD0-4F14-A756-31156E2EE9A9}" type="datetimeFigureOut">
              <a:rPr lang="ru-RU" smtClean="0"/>
              <a:t>24.11.2025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E1CDF7-26DD-464D-8362-A00F7E417354}" type="slidenum">
              <a:rPr lang="ru-RU" smtClean="0"/>
              <a:t>‹#›</a:t>
            </a:fld>
            <a:endParaRPr lang="ru-RU"/>
          </a:p>
        </p:txBody>
      </p:sp>
    </p:spTree>
    <p:extLst>
      <p:ext uri="{BB962C8B-B14F-4D97-AF65-F5344CB8AC3E}">
        <p14:creationId xmlns:p14="http://schemas.microsoft.com/office/powerpoint/2010/main" val="127034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05687A-BAD0-4F14-A756-31156E2EE9A9}" type="datetimeFigureOut">
              <a:rPr lang="ru-RU" smtClean="0"/>
              <a:t>24.11.2025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E1CDF7-26DD-464D-8362-A00F7E417354}" type="slidenum">
              <a:rPr lang="ru-RU" smtClean="0"/>
              <a:t>‹#›</a:t>
            </a:fld>
            <a:endParaRPr lang="ru-RU"/>
          </a:p>
        </p:txBody>
      </p:sp>
    </p:spTree>
    <p:extLst>
      <p:ext uri="{BB962C8B-B14F-4D97-AF65-F5344CB8AC3E}">
        <p14:creationId xmlns:p14="http://schemas.microsoft.com/office/powerpoint/2010/main" val="106501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05687A-BAD0-4F14-A756-31156E2EE9A9}" type="datetimeFigureOut">
              <a:rPr lang="ru-RU" smtClean="0"/>
              <a:t>24.11.2025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E1CDF7-26DD-464D-8362-A00F7E417354}" type="slidenum">
              <a:rPr lang="ru-RU" smtClean="0"/>
              <a:t>‹#›</a:t>
            </a:fld>
            <a:endParaRPr lang="ru-RU"/>
          </a:p>
        </p:txBody>
      </p:sp>
    </p:spTree>
    <p:extLst>
      <p:ext uri="{BB962C8B-B14F-4D97-AF65-F5344CB8AC3E}">
        <p14:creationId xmlns:p14="http://schemas.microsoft.com/office/powerpoint/2010/main" val="376574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F05687A-BAD0-4F14-A756-31156E2EE9A9}" type="datetimeFigureOut">
              <a:rPr lang="ru-RU" smtClean="0"/>
              <a:t>24.11.2025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E1CDF7-26DD-464D-8362-A00F7E417354}" type="slidenum">
              <a:rPr lang="ru-RU" smtClean="0"/>
              <a:t>‹#›</a:t>
            </a:fld>
            <a:endParaRPr lang="ru-RU"/>
          </a:p>
        </p:txBody>
      </p:sp>
    </p:spTree>
    <p:extLst>
      <p:ext uri="{BB962C8B-B14F-4D97-AF65-F5344CB8AC3E}">
        <p14:creationId xmlns:p14="http://schemas.microsoft.com/office/powerpoint/2010/main" val="66078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F05687A-BAD0-4F14-A756-31156E2EE9A9}" type="datetimeFigureOut">
              <a:rPr lang="ru-RU" smtClean="0"/>
              <a:t>24.11.2025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E1CDF7-26DD-464D-8362-A00F7E417354}" type="slidenum">
              <a:rPr lang="ru-RU" smtClean="0"/>
              <a:t>‹#›</a:t>
            </a:fld>
            <a:endParaRPr lang="ru-RU"/>
          </a:p>
        </p:txBody>
      </p:sp>
    </p:spTree>
    <p:extLst>
      <p:ext uri="{BB962C8B-B14F-4D97-AF65-F5344CB8AC3E}">
        <p14:creationId xmlns:p14="http://schemas.microsoft.com/office/powerpoint/2010/main" val="301797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05687A-BAD0-4F14-A756-31156E2EE9A9}" type="datetimeFigureOut">
              <a:rPr lang="ru-RU" smtClean="0"/>
              <a:t>24.11.2025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6E1CDF7-26DD-464D-8362-A00F7E417354}" type="slidenum">
              <a:rPr lang="ru-RU" smtClean="0"/>
              <a:t>‹#›</a:t>
            </a:fld>
            <a:endParaRPr lang="ru-RU"/>
          </a:p>
        </p:txBody>
      </p:sp>
    </p:spTree>
    <p:extLst>
      <p:ext uri="{BB962C8B-B14F-4D97-AF65-F5344CB8AC3E}">
        <p14:creationId xmlns:p14="http://schemas.microsoft.com/office/powerpoint/2010/main" val="377439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05687A-BAD0-4F14-A756-31156E2EE9A9}" type="datetimeFigureOut">
              <a:rPr lang="ru-RU" smtClean="0"/>
              <a:t>24.11.2025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E1CDF7-26DD-464D-8362-A00F7E417354}" type="slidenum">
              <a:rPr lang="ru-RU" smtClean="0"/>
              <a:t>‹#›</a:t>
            </a:fld>
            <a:endParaRPr lang="ru-RU"/>
          </a:p>
        </p:txBody>
      </p:sp>
    </p:spTree>
    <p:extLst>
      <p:ext uri="{BB962C8B-B14F-4D97-AF65-F5344CB8AC3E}">
        <p14:creationId xmlns:p14="http://schemas.microsoft.com/office/powerpoint/2010/main" val="73256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F05687A-BAD0-4F14-A756-31156E2EE9A9}" type="datetimeFigureOut">
              <a:rPr lang="ru-RU" smtClean="0"/>
              <a:t>24.11.2025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E1CDF7-26DD-464D-8362-A00F7E417354}" type="slidenum">
              <a:rPr lang="ru-RU" smtClean="0"/>
              <a:t>‹#›</a:t>
            </a:fld>
            <a:endParaRPr lang="ru-RU"/>
          </a:p>
        </p:txBody>
      </p:sp>
    </p:spTree>
    <p:extLst>
      <p:ext uri="{BB962C8B-B14F-4D97-AF65-F5344CB8AC3E}">
        <p14:creationId xmlns:p14="http://schemas.microsoft.com/office/powerpoint/2010/main" val="194989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F05687A-BAD0-4F14-A756-31156E2EE9A9}" type="datetimeFigureOut">
              <a:rPr lang="ru-RU" smtClean="0"/>
              <a:t>24.11.2025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E1CDF7-26DD-464D-8362-A00F7E417354}" type="slidenum">
              <a:rPr lang="ru-RU" smtClean="0"/>
              <a:t>‹#›</a:t>
            </a:fld>
            <a:endParaRPr lang="ru-RU"/>
          </a:p>
        </p:txBody>
      </p:sp>
    </p:spTree>
    <p:extLst>
      <p:ext uri="{BB962C8B-B14F-4D97-AF65-F5344CB8AC3E}">
        <p14:creationId xmlns:p14="http://schemas.microsoft.com/office/powerpoint/2010/main" val="264603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5687A-BAD0-4F14-A756-31156E2EE9A9}" type="datetimeFigureOut">
              <a:rPr lang="ru-RU" smtClean="0"/>
              <a:t>24.11.2025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1CDF7-26DD-464D-8362-A00F7E417354}" type="slidenum">
              <a:rPr lang="ru-RU" smtClean="0"/>
              <a:t>‹#›</a:t>
            </a:fld>
            <a:endParaRPr lang="ru-RU"/>
          </a:p>
        </p:txBody>
      </p:sp>
    </p:spTree>
    <p:extLst>
      <p:ext uri="{BB962C8B-B14F-4D97-AF65-F5344CB8AC3E}">
        <p14:creationId xmlns:p14="http://schemas.microsoft.com/office/powerpoint/2010/main" val="396608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
            <a:ext cx="12192000" cy="6858001"/>
          </a:xfrm>
          <a:prstGeom prst="rect">
            <a:avLst/>
          </a:prstGeom>
        </p:spPr>
      </p:pic>
      <p:sp>
        <p:nvSpPr>
          <p:cNvPr id="3" name="Прямоугольник 2"/>
          <p:cNvSpPr/>
          <p:nvPr/>
        </p:nvSpPr>
        <p:spPr>
          <a:xfrm>
            <a:off x="304800" y="435430"/>
            <a:ext cx="10856686" cy="7380034"/>
          </a:xfrm>
          <a:prstGeom prst="rect">
            <a:avLst/>
          </a:prstGeom>
        </p:spPr>
        <p:txBody>
          <a:bodyPr wrap="square">
            <a:spAutoFit/>
          </a:bodyPr>
          <a:lstStyle/>
          <a:p>
            <a:pPr algn="ctr">
              <a:lnSpc>
                <a:spcPct val="107000"/>
              </a:lnSpc>
              <a:spcAft>
                <a:spcPts val="0"/>
              </a:spcAft>
            </a:pP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МУНИЦИПАЛЬНОЕ АВТОНОМНОЕ ОБЩЕОБРАЗОВАТЕЛЬНОЕ УЧРЕЖДЕНИЕ «СРЕДНЯЯ ШКОЛА № 24»</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(МАОУ «Средняя школа № 24»)</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Петропавловск-Камчатского городского округа</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b="1" dirty="0">
                <a:solidFill>
                  <a:srgbClr val="333333"/>
                </a:solidFill>
                <a:latin typeface="YS Text"/>
              </a:rPr>
              <a:t> </a:t>
            </a:r>
            <a:endParaRPr lang="ru-RU" sz="1200" dirty="0">
              <a:latin typeface="Times New Roman" panose="02020603050405020304" pitchFamily="18" charset="0"/>
              <a:ea typeface="Times New Roman" panose="02020603050405020304" pitchFamily="18" charset="0"/>
            </a:endParaRPr>
          </a:p>
          <a:p>
            <a:pPr algn="ctr">
              <a:spcAft>
                <a:spcPts val="0"/>
              </a:spcAft>
            </a:pPr>
            <a:r>
              <a:rPr lang="ru-RU" sz="2000" b="1" dirty="0">
                <a:solidFill>
                  <a:srgbClr val="333333"/>
                </a:solidFill>
                <a:latin typeface="YS Text"/>
              </a:rPr>
              <a:t> </a:t>
            </a:r>
            <a:endParaRPr lang="ru-RU" sz="2000" dirty="0">
              <a:latin typeface="Times New Roman" panose="02020603050405020304" pitchFamily="18" charset="0"/>
              <a:ea typeface="Times New Roman" panose="02020603050405020304" pitchFamily="18" charset="0"/>
            </a:endParaRPr>
          </a:p>
          <a:p>
            <a:pPr algn="ctr">
              <a:lnSpc>
                <a:spcPct val="115000"/>
              </a:lnSpc>
              <a:spcAft>
                <a:spcPts val="1000"/>
              </a:spcAft>
            </a:pPr>
            <a:r>
              <a:rPr lang="ru-RU"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Семинар – практикум для воспитателей</a:t>
            </a:r>
            <a:endParaRPr lang="ru-RU"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«Подготовка  к  обучению  грамоте  </a:t>
            </a:r>
            <a:endParaRPr lang="ru-RU"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соответствии с требованиями ФОП ДО</a:t>
            </a:r>
            <a:r>
              <a:rPr lang="ru-RU" sz="4400" b="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a:t>
            </a:r>
            <a:endParaRPr lang="ru-RU" sz="28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ru-RU" sz="2800" b="1" dirty="0">
                <a:latin typeface="Times New Roman" panose="02020603050405020304" pitchFamily="18" charset="0"/>
                <a:ea typeface="Calibri" panose="020F0502020204030204" pitchFamily="34" charset="0"/>
                <a:cs typeface="Times New Roman" panose="02020603050405020304" pitchFamily="18" charset="0"/>
              </a:rPr>
              <a:t>                                                 </a:t>
            </a:r>
            <a:endParaRPr lang="ru-RU" sz="2800" b="1" dirty="0" smtClean="0">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Aft>
                <a:spcPts val="0"/>
              </a:spcAft>
            </a:pPr>
            <a:r>
              <a:rPr lang="ru-RU"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Подготовила и провела:</a:t>
            </a:r>
            <a:endParaRPr lang="ru-RU"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r">
              <a:lnSpc>
                <a:spcPct val="106000"/>
              </a:lnSpc>
              <a:spcAft>
                <a:spcPts val="800"/>
              </a:spcAft>
            </a:pP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Воспитатель: Рожнова И.И.</a:t>
            </a:r>
            <a:endParaRPr lang="ru-RU"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endParaRPr lang="ru-RU" sz="28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endParaRPr lang="ru-RU" sz="28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ru-RU" sz="2800" b="1" dirty="0">
                <a:latin typeface="Times New Roman" panose="02020603050405020304" pitchFamily="18" charset="0"/>
                <a:ea typeface="Calibri" panose="020F0502020204030204" pitchFamily="34" charset="0"/>
                <a:cs typeface="Times New Roman" panose="02020603050405020304" pitchFamily="18" charset="0"/>
              </a:rPr>
              <a:t> </a:t>
            </a:r>
            <a:r>
              <a:rPr lang="ru-RU" sz="2800" b="1" dirty="0" smtClean="0">
                <a:latin typeface="Times New Roman" panose="02020603050405020304" pitchFamily="18" charset="0"/>
                <a:ea typeface="Calibri" panose="020F0502020204030204" pitchFamily="34" charset="0"/>
                <a:cs typeface="Times New Roman" panose="02020603050405020304" pitchFamily="18" charset="0"/>
              </a:rPr>
              <a:t>2025</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831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995886"/>
          </a:xfrm>
          <a:prstGeom prst="rect">
            <a:avLst/>
          </a:prstGeom>
        </p:spPr>
      </p:pic>
      <p:sp>
        <p:nvSpPr>
          <p:cNvPr id="3" name="Прямоугольник 2"/>
          <p:cNvSpPr/>
          <p:nvPr/>
        </p:nvSpPr>
        <p:spPr>
          <a:xfrm>
            <a:off x="595086" y="377371"/>
            <a:ext cx="11045371" cy="6494085"/>
          </a:xfrm>
          <a:prstGeom prst="rect">
            <a:avLst/>
          </a:prstGeom>
        </p:spPr>
        <p:txBody>
          <a:bodyPr wrap="square">
            <a:spAutoFit/>
          </a:bodyPr>
          <a:lstStyle/>
          <a:p>
            <a:pPr>
              <a:lnSpc>
                <a:spcPct val="115000"/>
              </a:lnSpc>
              <a:spcAft>
                <a:spcPts val="1000"/>
              </a:spcAft>
            </a:pPr>
            <a:r>
              <a:rPr lang="ru-RU"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Рассмотрим </a:t>
            </a: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организацию сюжетно – тематических периодов НОД:</a:t>
            </a:r>
          </a:p>
          <a:p>
            <a:pPr>
              <a:lnSpc>
                <a:spcPct val="115000"/>
              </a:lnSpc>
              <a:spcAft>
                <a:spcPts val="1000"/>
              </a:spcAf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 Организационный момент.</a:t>
            </a:r>
          </a:p>
          <a:p>
            <a:pPr algn="just">
              <a:lnSpc>
                <a:spcPct val="115000"/>
              </a:lnSpc>
              <a:spcAft>
                <a:spcPts val="100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Цель организационного момента: ввести в тему занятия, создать положительный настрой на обучение, пробуждать интерес к познанию новых звуков, а также осуществлять коррекцию психофизических функций. Основная задача педагога – включить детей в работу с первых минут занятия. </a:t>
            </a:r>
            <a:r>
              <a:rPr lang="ru-RU" sz="24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Огр.моменты</a:t>
            </a:r>
            <a:r>
              <a:rPr lang="ru-RU"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проводятся в разных вариантах, но в любом случае полезно включать релаксационные, мимические и имитирующие упражнения. </a:t>
            </a:r>
            <a:endParaRPr lang="ru-RU"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Например</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занятие на основе сюжета </a:t>
            </a:r>
            <a:r>
              <a:rPr lang="ru-RU"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«Прогулка </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 </a:t>
            </a:r>
            <a:r>
              <a:rPr lang="ru-RU"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лесу» </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начинается с загадки: </a:t>
            </a:r>
            <a:r>
              <a:rPr lang="ru-RU"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«Солнце </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печет, липа цветет, рожь поспевает, когда это бывает</a:t>
            </a:r>
            <a:r>
              <a:rPr lang="ru-RU"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Представьте себе, что сейчас лето. Поднимите руки к солнышку, подставьте лицо. Вам тепло и приятно (расслабление). Спряталось солнышко. Сожмитесь в комочек – холодно (напряжение). Опять засветило солнышко (расслабление).</a:t>
            </a:r>
            <a:endParaRPr lang="ru-RU"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13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1999" cy="6858000"/>
          </a:xfrm>
          <a:prstGeom prst="rect">
            <a:avLst/>
          </a:prstGeom>
        </p:spPr>
      </p:pic>
      <p:sp>
        <p:nvSpPr>
          <p:cNvPr id="3" name="Прямоугольник 2"/>
          <p:cNvSpPr/>
          <p:nvPr/>
        </p:nvSpPr>
        <p:spPr>
          <a:xfrm>
            <a:off x="696686" y="609601"/>
            <a:ext cx="10885713" cy="5896358"/>
          </a:xfrm>
          <a:prstGeom prst="rect">
            <a:avLst/>
          </a:prstGeom>
        </p:spPr>
        <p:txBody>
          <a:bodyPr wrap="square">
            <a:spAutoFit/>
          </a:bodyPr>
          <a:lstStyle/>
          <a:p>
            <a:pPr>
              <a:lnSpc>
                <a:spcPct val="115000"/>
              </a:lnSpc>
              <a:spcAft>
                <a:spcPts val="1000"/>
              </a:spcAft>
            </a:pP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Повторение пройденного материала.</a:t>
            </a:r>
            <a:endParaRPr lang="ru-RU" sz="2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Цель: актуализировать знания детей.</a:t>
            </a:r>
            <a:br>
              <a:rPr lang="ru-RU"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Повторение проводится в игровой форме, например игра с мячом. Это могут быть игры на различение понятий «звук» — «слово», «гласный звук» — «согласный звук», припоминание слов с заданным звуком и т. п.</a:t>
            </a:r>
            <a:endParaRPr lang="ru-RU" sz="28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Сообщение новой темы.</a:t>
            </a:r>
            <a:endParaRPr lang="ru-RU" sz="2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Цель: направить внимание детей к изучаемому звуку, к восприятию новых и повторению пройденных звуков.</a:t>
            </a:r>
            <a:br>
              <a:rPr lang="ru-RU"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игровой форме, через проблемную ситуацию дети под руководством педагога определяют новый звук.</a:t>
            </a:r>
            <a:endParaRPr lang="ru-RU" sz="28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55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551543" y="682170"/>
            <a:ext cx="11176000" cy="5436360"/>
          </a:xfrm>
          <a:prstGeom prst="rect">
            <a:avLst/>
          </a:prstGeom>
        </p:spPr>
        <p:txBody>
          <a:bodyPr wrap="square">
            <a:spAutoFit/>
          </a:bodyPr>
          <a:lstStyle/>
          <a:p>
            <a:pPr>
              <a:lnSpc>
                <a:spcPct val="115000"/>
              </a:lnSpc>
              <a:spcAft>
                <a:spcPts val="100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Характеристика звуков по артикуляционным и акустическим признакам.</a:t>
            </a:r>
            <a:endParaRPr lang="ru-RU"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Цель: упражнять детей анализировать звуки по акустическим и артикуляционным признакам.</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На данном этапе реализуются следующие задачи: </a:t>
            </a:r>
            <a:endParaRPr lang="ru-RU" sz="20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уточнение артикуляции – положение губ, языка и зубов при произнесении изучаемого звука; </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показывается «профиль» звука на рисунке;</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уточняются акустические признаки звуков: спит или не спит голосок (глухие и звонкие звуки), поется или не поется звук (гласные и согласные);</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находится образное сравнение звука (р – рычание тигра, ль – весенняя капель);</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звуки обозначаются цветными символами;</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определяется их место в звукобуквенном городе (в Синей, </a:t>
            </a:r>
            <a:r>
              <a:rPr lang="ru-RU"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Зеленой</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или </a:t>
            </a:r>
            <a:r>
              <a:rPr lang="ru-RU"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Красной </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стране). </a:t>
            </a:r>
            <a:endParaRPr lang="ru-RU" sz="2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07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7024914"/>
          </a:xfrm>
          <a:prstGeom prst="rect">
            <a:avLst/>
          </a:prstGeom>
        </p:spPr>
      </p:pic>
      <p:sp>
        <p:nvSpPr>
          <p:cNvPr id="3" name="Прямоугольник 2"/>
          <p:cNvSpPr/>
          <p:nvPr/>
        </p:nvSpPr>
        <p:spPr>
          <a:xfrm>
            <a:off x="580571" y="217715"/>
            <a:ext cx="11074400" cy="6524863"/>
          </a:xfrm>
          <a:prstGeom prst="rect">
            <a:avLst/>
          </a:prstGeom>
        </p:spPr>
        <p:txBody>
          <a:bodyPr wrap="square">
            <a:spAutoFit/>
          </a:bodyPr>
          <a:lstStyle/>
          <a:p>
            <a:pPr lvl="0">
              <a:lnSpc>
                <a:spcPct val="115000"/>
              </a:lnSpc>
              <a:spcAft>
                <a:spcPts val="1000"/>
              </a:spcAft>
            </a:pP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Произношение звуков в слоговых сочетаниях и словах. </a:t>
            </a:r>
          </a:p>
          <a:p>
            <a:pPr lvl="0" algn="just">
              <a:lnSpc>
                <a:spcPct val="115000"/>
              </a:lnSpc>
              <a:spcAft>
                <a:spcPts val="1000"/>
              </a:spcAf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Основной задачей является развитие слухоречевой памяти и фонематического восприятия, мимики и просодических компонентов речи (ритма, ударения, интонации). Произношение слоговых рядов обычно сочетается с развитием интонационной выразительности и мимики. </a:t>
            </a:r>
          </a:p>
          <a:p>
            <a:pPr lvl="0" algn="just">
              <a:lnSpc>
                <a:spcPct val="115000"/>
              </a:lnSpc>
              <a:spcAft>
                <a:spcPts val="1000"/>
              </a:spcAf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Например, согласные звуки С, Ш решили совершить путешествие. Мы отправимся вместе с ними и будем учиться правильно их произносить и различать эти звуки. Подошли они к Красному замку. Какие звуки здесь живут? Гласные. Давайте их подружим. Звук С подружился со звуком А, какой получился слог?.. Послушайте, как слоги разговаривают между собой: </a:t>
            </a:r>
            <a:endParaRPr lang="ru-RU"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lnSpc>
                <a:spcPct val="115000"/>
              </a:lnSpc>
              <a:spcAft>
                <a:spcPts val="1000"/>
              </a:spcAft>
            </a:pPr>
            <a:r>
              <a:rPr lang="ru-RU" sz="24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a:t>
            </a:r>
            <a:r>
              <a:rPr lang="ru-RU"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a:t>
            </a:r>
            <a:r>
              <a:rPr lang="ru-RU" sz="24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a:t>
            </a:r>
            <a:r>
              <a:rPr lang="ru-RU"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a:t>
            </a:r>
            <a:r>
              <a:rPr lang="ru-RU" sz="24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a:t>
            </a:r>
            <a:r>
              <a:rPr lang="ru-RU"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a:t>
            </a:r>
            <a:r>
              <a:rPr lang="ru-RU" sz="24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a:t>
            </a:r>
            <a:r>
              <a:rPr lang="ru-RU"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a:t>
            </a:r>
            <a:r>
              <a:rPr lang="ru-RU"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здороваются,</a:t>
            </a:r>
          </a:p>
          <a:p>
            <a:pPr lvl="0" algn="ctr">
              <a:lnSpc>
                <a:spcPct val="115000"/>
              </a:lnSpc>
              <a:spcAft>
                <a:spcPts val="1000"/>
              </a:spcAf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a:t>
            </a: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a:t>
            </a:r>
            <a:r>
              <a:rPr lang="ru-RU"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a:t>
            </a: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a:t>
            </a:r>
            <a:r>
              <a:rPr lang="ru-RU"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удивляются, </a:t>
            </a:r>
          </a:p>
          <a:p>
            <a:pPr lvl="0" algn="ctr">
              <a:lnSpc>
                <a:spcPct val="115000"/>
              </a:lnSpc>
              <a:spcAft>
                <a:spcPts val="1000"/>
              </a:spcAf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a:t>
            </a: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у</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a:t>
            </a: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у</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a:t>
            </a: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у</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a:t>
            </a: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у</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сердятся,</a:t>
            </a:r>
          </a:p>
          <a:p>
            <a:pPr lvl="0" algn="ctr">
              <a:lnSpc>
                <a:spcPct val="115000"/>
              </a:lnSpc>
              <a:spcAft>
                <a:spcPts val="1000"/>
              </a:spcAft>
            </a:pPr>
            <a:r>
              <a:rPr lang="ru-RU"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a:t>
            </a:r>
            <a:r>
              <a:rPr lang="ru-RU"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ы</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a:t>
            </a: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a:t>
            </a:r>
            <a:r>
              <a:rPr lang="ru-RU"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ы</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a:t>
            </a: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прощаются</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6979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
            <a:ext cx="12192000" cy="6966857"/>
          </a:xfrm>
          <a:prstGeom prst="rect">
            <a:avLst/>
          </a:prstGeom>
        </p:spPr>
      </p:pic>
      <p:sp>
        <p:nvSpPr>
          <p:cNvPr id="3" name="Прямоугольник 2"/>
          <p:cNvSpPr/>
          <p:nvPr/>
        </p:nvSpPr>
        <p:spPr>
          <a:xfrm>
            <a:off x="638629" y="551543"/>
            <a:ext cx="10885714" cy="5662063"/>
          </a:xfrm>
          <a:prstGeom prst="rect">
            <a:avLst/>
          </a:prstGeom>
        </p:spPr>
        <p:txBody>
          <a:bodyPr wrap="square">
            <a:spAutoFit/>
          </a:bodyPr>
          <a:lstStyle/>
          <a:p>
            <a:pPr>
              <a:lnSpc>
                <a:spcPct val="115000"/>
              </a:lnSpc>
              <a:spcAft>
                <a:spcPts val="100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Произношение звуков в словах.</a:t>
            </a:r>
            <a:endParaRPr lang="ru-RU"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Н</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 этом этапе решаются следующие задачи: </a:t>
            </a:r>
            <a:endParaRPr lang="ru-RU" sz="24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развитие фонематического восприятия и фонематических представлений; </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уточнение и расширение лексического запаса; </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овладение грамматическими категориями словоизменения и словообразования, постижение смысла и многозначности слов; </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развитие слухового внимания и зрительной памяти; </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овладение простыми и сложными видами </a:t>
            </a:r>
            <a:r>
              <a:rPr lang="ru-RU"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слого</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звукового анализа и синтеза. </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Для решения этой задачи важен принцип подбора речевого и наглядного материала. </a:t>
            </a:r>
            <a:r>
              <a:rPr lang="ru-RU" sz="24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Первый критерий </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подбора определяется темой и сюжетом занятия. </a:t>
            </a:r>
            <a:r>
              <a:rPr lang="ru-RU" sz="24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Второй </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поставленной задачей. </a:t>
            </a:r>
            <a:endParaRPr lang="ru-RU" sz="2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952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609600" y="609600"/>
            <a:ext cx="11016343" cy="5830314"/>
          </a:xfrm>
          <a:prstGeom prst="rect">
            <a:avLst/>
          </a:prstGeom>
        </p:spPr>
        <p:txBody>
          <a:bodyPr wrap="square">
            <a:spAutoFit/>
          </a:bodyPr>
          <a:lstStyle/>
          <a:p>
            <a:pPr algn="just">
              <a:lnSpc>
                <a:spcPct val="115000"/>
              </a:lnSpc>
              <a:spcAft>
                <a:spcPts val="1000"/>
              </a:spcAft>
            </a:pPr>
            <a:r>
              <a:rPr lang="ru-RU" sz="1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работе по обогащению словаря и развитию фонематического восприятия обязательно выставляются предметы, игрушки, картинки. </a:t>
            </a:r>
            <a:endParaRPr lang="ru-RU" sz="16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1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Использование на одном занятии слов, включающих одну или несколько родовых групп (птицы, звери, посуда...) способствует развитию логической памяти. А применение слов, насыщенных одним изучаемым звуком (в начале, в середине, в конце) развивает звуковое чутье. </a:t>
            </a:r>
            <a:endParaRPr lang="ru-RU" sz="16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1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Параллельно ведется работа над усвоением грамматических категорий языка. Вопросы ставятся таким образом, чтобы дети смогли повторить слово в разных падежах, в ед. и мн. числе, в настоящем и прошедшем времени, с разными приставками. </a:t>
            </a:r>
            <a:endParaRPr lang="ru-RU" sz="16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1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Развитию слухового внимания способствуют словесные игры: «Звук потерялся», а также задания по восстановлению слов с переставленными звуками, угадывание слов по первому или последнему звуку, слогу и восстановление пропущенных слогов. </a:t>
            </a:r>
            <a:endParaRPr lang="ru-RU" sz="16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1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Зрительная память и внимание хорошо развивается в играх «Что изменилось?», «Кто спрятался?», «Кто улетел?».</a:t>
            </a:r>
            <a:endParaRPr lang="ru-RU" sz="16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Языковой анализ и синтез – это сложная мыслительная работа, которая ведется на каждом занятии. Задания вводятся в разные части занятия – там, где это вызовет наибольший интерес у детей. Иногда эти задания даются в середине занятия или упражнения по звукобуквенному анализу и синтезу даются в заключительной части. Особый интерес вызывают задания, в которых собираются рассыпанные звуки. Составление схем чередуется с подбором слов к схеме. На более поздних этапах дети отгадывают кроссворды и ребусы. При этом важно научить детей самостоятельно задавать вопросы о звуках, слогах и словах. </a:t>
            </a:r>
            <a:endParaRPr lang="ru-RU" sz="1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25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0" y="0"/>
            <a:ext cx="12192000" cy="6858000"/>
          </a:xfrm>
          <a:prstGeom prst="rect">
            <a:avLst/>
          </a:prstGeom>
        </p:spPr>
      </p:pic>
      <p:sp>
        <p:nvSpPr>
          <p:cNvPr id="4" name="Прямоугольник 3"/>
          <p:cNvSpPr/>
          <p:nvPr/>
        </p:nvSpPr>
        <p:spPr>
          <a:xfrm>
            <a:off x="580571" y="899885"/>
            <a:ext cx="11001828" cy="5476371"/>
          </a:xfrm>
          <a:prstGeom prst="rect">
            <a:avLst/>
          </a:prstGeom>
        </p:spPr>
        <p:txBody>
          <a:bodyPr wrap="square">
            <a:spAutoFit/>
          </a:bodyPr>
          <a:lstStyle/>
          <a:p>
            <a:pPr>
              <a:lnSpc>
                <a:spcPct val="115000"/>
              </a:lnSpc>
              <a:spcAft>
                <a:spcPts val="1000"/>
              </a:spcAft>
            </a:pPr>
            <a:r>
              <a:rPr lang="ru-RU"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6. </a:t>
            </a:r>
            <a:r>
              <a:rPr lang="ru-RU"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Физминутка</a:t>
            </a:r>
            <a:r>
              <a:rPr lang="ru-RU"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Физминутка</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тесно связана с темой занятия и является переходным моментом к следующей части занятия. Основные задачи </a:t>
            </a:r>
            <a:r>
              <a:rPr lang="ru-RU"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физминутки</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заключаются: — в снятии усталости напряжения; — в внесении эмоционального заряда; — в совершенствовании общей моторики; — в выработке чётких координированных движений во взаимосвязи с речью.</a:t>
            </a:r>
            <a:endParaRPr lang="ru-RU" sz="24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Предлагаются различные формы проведения </a:t>
            </a:r>
            <a:r>
              <a:rPr lang="ru-RU" sz="24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физминутки</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имитация трудовых действий; </a:t>
            </a:r>
            <a:endParaRPr lang="ru-RU" sz="24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произнесение </a:t>
            </a:r>
            <a:r>
              <a:rPr lang="ru-RU"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чистоговорок</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сопровождающееся действиями; </a:t>
            </a:r>
            <a:endParaRPr lang="ru-RU" sz="24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физминутки</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форме психофизической гимнастики, когда дети мимикой, жестами и движениями изображают разных животных. </a:t>
            </a:r>
            <a:endParaRPr lang="ru-RU" sz="24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085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12192000" cy="6858000"/>
          </a:xfrm>
          <a:prstGeom prst="rect">
            <a:avLst/>
          </a:prstGeom>
        </p:spPr>
      </p:pic>
      <p:sp>
        <p:nvSpPr>
          <p:cNvPr id="3" name="Прямоугольник 2"/>
          <p:cNvSpPr/>
          <p:nvPr/>
        </p:nvSpPr>
        <p:spPr>
          <a:xfrm>
            <a:off x="624114" y="304800"/>
            <a:ext cx="11146972" cy="6237092"/>
          </a:xfrm>
          <a:prstGeom prst="rect">
            <a:avLst/>
          </a:prstGeom>
        </p:spPr>
        <p:txBody>
          <a:bodyPr wrap="square">
            <a:spAutoFit/>
          </a:bodyPr>
          <a:lstStyle/>
          <a:p>
            <a:pPr algn="ctr">
              <a:lnSpc>
                <a:spcPct val="115000"/>
              </a:lnSpc>
              <a:spcAft>
                <a:spcPts val="1000"/>
              </a:spcAft>
            </a:pPr>
            <a:r>
              <a:rPr lang="ru-RU"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7. Работа над предложением. </a:t>
            </a:r>
            <a:r>
              <a:rPr lang="ru-RU" sz="1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Успешному овладению детьми закономерностей необходимых связей слов в предложении способствует предварительная работа над словосочетаниями (согласование прилагательных с сущ., образование </a:t>
            </a:r>
            <a:r>
              <a:rPr lang="ru-RU" sz="2000"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отн</a:t>
            </a:r>
            <a:r>
              <a:rPr lang="ru-RU"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прил., согласование их с существительными и т.д.) </a:t>
            </a:r>
            <a:endParaRPr lang="ru-RU" sz="20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Усвоение </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закономерностей в установлении необходимых связей слов в словосочетаниях является базой для формирования лексико-грамматических конструкций предложений. </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На данном этапе занятия решаются следующие задачи: </a:t>
            </a:r>
            <a:endParaRPr lang="ru-RU" sz="20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установление лексико-грамматических отношений между членами предложения; </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актуализация накопленного словаря; </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формирование связности и четкости высказывания; </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работа над предложением как средством развития мыслительных процессов, в частности – умозаключений;</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анализ и синтез словесного состава предложения как средства предупреждения </a:t>
            </a:r>
            <a:r>
              <a:rPr lang="ru-RU" sz="2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дисграфии</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884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537030" y="812800"/>
            <a:ext cx="11132456" cy="5635517"/>
          </a:xfrm>
          <a:prstGeom prst="rect">
            <a:avLst/>
          </a:prstGeom>
        </p:spPr>
        <p:txBody>
          <a:bodyPr wrap="square">
            <a:spAutoFit/>
          </a:bodyPr>
          <a:lstStyle/>
          <a:p>
            <a:pPr lvl="0" algn="just">
              <a:lnSpc>
                <a:spcPct val="115000"/>
              </a:lnSpc>
              <a:spcAft>
                <a:spcPts val="1000"/>
              </a:spcAft>
            </a:pPr>
            <a:r>
              <a:rPr lang="ru-RU"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Приемы работы над предложением разнообразны, но в любом случае необходимо помнить, что задания должны соответствовать основному правилу – </a:t>
            </a: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от простого к сложному. </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 начальном этапе это ответы на заданные вопросы </a:t>
            </a: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с опорой на картинки</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Затем задания усложняются: детям предлагаются задания на восстановление деформированного текста предложения. Развитию мышления способствуют задания, в которых детей просят составить предложения из набора слов, связанных ситуативной цепочкой </a:t>
            </a:r>
            <a:r>
              <a:rPr lang="ru-RU"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(заяц, куст, сидеть, под). </a:t>
            </a:r>
            <a:endParaRPr lang="ru-RU" sz="2000" b="1" i="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1000"/>
              </a:spcAft>
            </a:pP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Созданию оживленной и творческой обстановки способствуют задания, в которых нужно исправить смысловые ошибки (</a:t>
            </a:r>
            <a:r>
              <a:rPr lang="ru-RU"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наступила зима, распустились почки на деревьях</a:t>
            </a: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«Дайте </a:t>
            </a: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быстро мне ответ, так бывает или нет</a:t>
            </a:r>
            <a:r>
              <a:rPr lang="ru-RU"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Этот же принцип используется в исправлении </a:t>
            </a:r>
            <a:r>
              <a:rPr lang="ru-RU"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«полезных» </a:t>
            </a: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советов: </a:t>
            </a:r>
            <a:r>
              <a:rPr lang="ru-RU"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«Гладьте </a:t>
            </a: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белье </a:t>
            </a:r>
            <a:r>
              <a:rPr lang="ru-RU"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сковородкой»... </a:t>
            </a: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Дать самостоятельные умозаключения помогают такие вопросы, как </a:t>
            </a:r>
            <a:r>
              <a:rPr lang="ru-RU"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«Что </a:t>
            </a: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вы будете делать, если</a:t>
            </a:r>
            <a:r>
              <a:rPr lang="ru-RU"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...»Обязательным </a:t>
            </a: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условием на этом этапе является логическая и игровая связь с сюжетом занятия. </a:t>
            </a:r>
            <a:endParaRPr lang="ru-RU"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1000"/>
              </a:spcAft>
            </a:pP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Параллельно с усвоением лексико-синтаксических отношений между членами предложения должна вестись работа по анализу и синтезу словесного состава предложения. При этом обычно используются полоски для обозначения слов, делаются зарисовки схем в тетрадях</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324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580571" y="174171"/>
            <a:ext cx="11074400" cy="6130909"/>
          </a:xfrm>
          <a:prstGeom prst="rect">
            <a:avLst/>
          </a:prstGeom>
        </p:spPr>
        <p:txBody>
          <a:bodyPr wrap="square">
            <a:spAutoFit/>
          </a:bodyPr>
          <a:lstStyle/>
          <a:p>
            <a:pPr lvl="0">
              <a:lnSpc>
                <a:spcPct val="115000"/>
              </a:lnSpc>
              <a:spcAft>
                <a:spcPts val="100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 Произношение звука в связной речи.  </a:t>
            </a:r>
            <a:endParaRPr lang="ru-RU"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spcAft>
                <a:spcPts val="1000"/>
              </a:spcAft>
            </a:pPr>
            <a:r>
              <a:rPr lang="ru-RU"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Основная задача данного этапа: </a:t>
            </a:r>
            <a:endParaRPr lang="ru-RU"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совершенствование навыка правильного произношения звуков в связной речи, т.е. доведение произношения до автоматизма. </a:t>
            </a:r>
            <a:endParaRPr lang="ru-RU"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spcAft>
                <a:spcPts val="1000"/>
              </a:spcAft>
            </a:pP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Попутно решаются и другие задачи: </a:t>
            </a:r>
            <a:endParaRPr lang="ru-RU"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развитие воображения и творческой фантазии;</a:t>
            </a:r>
            <a:endParaRPr lang="ru-RU"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развитие словотворчества; </a:t>
            </a:r>
            <a:endParaRPr lang="ru-RU"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развитие мелодико-интонационных и просодических компонентов. </a:t>
            </a:r>
            <a:endParaRPr lang="ru-RU"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spcAft>
                <a:spcPts val="1000"/>
              </a:spcAft>
            </a:pPr>
            <a:r>
              <a:rPr lang="ru-RU"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Обязательным условием для заданий на данном этапе является смысловая и игровая связь с темой занятия и заданиями предшествующего этапа. </a:t>
            </a:r>
            <a:endParaRPr lang="ru-RU"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spcAft>
                <a:spcPts val="1000"/>
              </a:spcAft>
            </a:pP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Методы основной и попутных задач разнообразны: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чистоговорки</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диалоги, стихи, насыщенные изучаемым звуком, доступные, занимательные, многообразные по интонационным характеристикам. </a:t>
            </a:r>
            <a:endParaRPr lang="ru-RU"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spcAft>
                <a:spcPts val="1000"/>
              </a:spcAft>
            </a:pP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Задания на составление или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договаривание</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чистоговорок</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и стихов способствуют развитию ритма, рифмы: пересказ сказок, театрализация, творчество в развитии сюжета занятия, придумывание диалогов, вопросов</a:t>
            </a:r>
            <a:r>
              <a:rPr lang="ru-RU"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12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841829" y="1015999"/>
            <a:ext cx="10653485" cy="5038302"/>
          </a:xfrm>
          <a:prstGeom prst="rect">
            <a:avLst/>
          </a:prstGeom>
        </p:spPr>
        <p:txBody>
          <a:bodyPr wrap="square">
            <a:spAutoFit/>
          </a:bodyPr>
          <a:lstStyle/>
          <a:p>
            <a:pPr>
              <a:lnSpc>
                <a:spcPct val="115000"/>
              </a:lnSpc>
              <a:spcAft>
                <a:spcPts val="1000"/>
              </a:spcAft>
            </a:pP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Цели, задачи и содержание обучения грамоте </a:t>
            </a:r>
            <a:r>
              <a:rPr lang="ru-RU"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дошкольников:</a:t>
            </a:r>
            <a:endParaRPr lang="ru-RU" sz="2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связи с этим в период дошкольного воспитания выделяется важная задача развития у детей интереса к учению, выработка положительных мотивов учения, формирование нравственной и волевой готовности к обучению. </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Обучение грамоте в детском саду преследует две цели: </a:t>
            </a:r>
            <a:endParaRPr lang="ru-RU" sz="2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Сформировать у детей необходимую готовность к обучению грамоте. </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Научить детей чтению и письму. </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 числу предпосылок, важных для овладения грамотой, относится осознание ребенком речевой действительности и ее элементов: звуков, </a:t>
            </a:r>
            <a:r>
              <a:rPr lang="ru-RU"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слов.</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Обучение грамоте начинается не тогда, когда пытаются заставить ребенка запомнить букву, а когда ему скажут: «Послушай, как поет синичка!».</a:t>
            </a:r>
            <a:endParaRPr lang="ru-RU" sz="2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498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27345" cy="6858000"/>
          </a:xfrm>
          <a:prstGeom prst="rect">
            <a:avLst/>
          </a:prstGeom>
        </p:spPr>
      </p:pic>
      <p:sp>
        <p:nvSpPr>
          <p:cNvPr id="3" name="Прямоугольник 2"/>
          <p:cNvSpPr/>
          <p:nvPr/>
        </p:nvSpPr>
        <p:spPr>
          <a:xfrm>
            <a:off x="493486" y="725715"/>
            <a:ext cx="10943771" cy="4994188"/>
          </a:xfrm>
          <a:prstGeom prst="rect">
            <a:avLst/>
          </a:prstGeom>
        </p:spPr>
        <p:txBody>
          <a:bodyPr wrap="square">
            <a:spAutoFit/>
          </a:bodyPr>
          <a:lstStyle/>
          <a:p>
            <a:pPr>
              <a:lnSpc>
                <a:spcPct val="115000"/>
              </a:lnSpc>
              <a:spcAft>
                <a:spcPts val="1000"/>
              </a:spcAft>
            </a:pPr>
            <a:r>
              <a:rPr lang="ru-RU"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Это завершающий этап занятий, предусматривающий решение следующих задач:</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познакомить с буквой, которой обозначается изучаемый звук; </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учить читать букву, слоги, слова; </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учить писать печатными буквами слоги, слова. </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При решении первых двух задач необходимо связать звуковой (фонетический) образ звука со зрительным (графическим) образом. Это возможно лишь тогда, когда дети будут четко понимать, что главным отличаем звука от буквы является то, что звук мы произносим и слышим, а букву мы видим, читаем и пишем. </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57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1059543" y="972457"/>
            <a:ext cx="10116457" cy="4467890"/>
          </a:xfrm>
          <a:prstGeom prst="rect">
            <a:avLst/>
          </a:prstGeom>
        </p:spPr>
        <p:txBody>
          <a:bodyPr wrap="square">
            <a:spAutoFit/>
          </a:bodyPr>
          <a:lstStyle/>
          <a:p>
            <a:pPr algn="just">
              <a:lnSpc>
                <a:spcPct val="115000"/>
              </a:lnSpc>
              <a:spcAft>
                <a:spcPts val="1000"/>
              </a:spcAf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Знакомство с буквой начинается с того, что детям демонстрируют заглавную и строчную печатные буквы. Дети отыскивают ее в кассах, ощупывают пластмассовую букву пальцами, обводят, заштриховывают ее. Сравниваются строчная и заглавная буквы. Отмечаются сходство и различие. Определяется, на что похожа буква. Создается зрительный образ буквы: </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«Вот </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какая буква </a:t>
            </a:r>
            <a:r>
              <a:rPr lang="ru-RU"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«Ц» </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 </a:t>
            </a:r>
            <a:r>
              <a:rPr lang="ru-RU"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коготочком</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на конце. </a:t>
            </a:r>
            <a:b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Коготок-царапка,</a:t>
            </a:r>
            <a:b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Как кошачья </a:t>
            </a:r>
            <a:r>
              <a:rPr lang="ru-RU"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лапка».</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32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12192000" cy="6858000"/>
          </a:xfrm>
          <a:prstGeom prst="rect">
            <a:avLst/>
          </a:prstGeom>
        </p:spPr>
      </p:pic>
      <p:sp>
        <p:nvSpPr>
          <p:cNvPr id="3" name="Прямоугольник 2"/>
          <p:cNvSpPr/>
          <p:nvPr/>
        </p:nvSpPr>
        <p:spPr>
          <a:xfrm>
            <a:off x="609600" y="624114"/>
            <a:ext cx="10929257" cy="6170920"/>
          </a:xfrm>
          <a:prstGeom prst="rect">
            <a:avLst/>
          </a:prstGeom>
        </p:spPr>
        <p:txBody>
          <a:bodyPr wrap="square">
            <a:spAutoFit/>
          </a:bodyPr>
          <a:lstStyle/>
          <a:p>
            <a:pPr algn="just">
              <a:lnSpc>
                <a:spcPct val="115000"/>
              </a:lnSpc>
              <a:spcAft>
                <a:spcPts val="1000"/>
              </a:spcAf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Для более прочного и образного запоминания буквы используется прием, в котором элементы буквы находятся в геометрических фигурах, наложенных друг на друга. Дети изображают буквы с помощью пальцев, палочек, природного материала, изображают буквы позой.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Читаются слоги, слова с только изученными буквами: от простого в начале учебного года к более сложному в конце.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Обязательно проводится работа с разрезной азбукой, чтобы у детей сформировалось осознанное восприятие составляемых слогов и слов.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Используются самые разнообразные игровые приемы: вставь пропущенную букву, буквы (слоги) перепутались, замени одну букву другой, какое слово получилось? Более сложные задания: кроссворды, ребусы, игры «Звездный час», «Поле чудес».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 мере овладения чтением задания даются на любом этапе занятия.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Наиболее приемлемой формой организации занятий является игровая.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Письмо печатных букв требует соблюдения санитарных и гигиенических норм на занятиях и дома.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705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12192000" cy="6858000"/>
          </a:xfrm>
          <a:prstGeom prst="rect">
            <a:avLst/>
          </a:prstGeom>
        </p:spPr>
      </p:pic>
      <p:sp>
        <p:nvSpPr>
          <p:cNvPr id="3" name="Прямоугольник 2"/>
          <p:cNvSpPr/>
          <p:nvPr/>
        </p:nvSpPr>
        <p:spPr>
          <a:xfrm>
            <a:off x="740229" y="1204687"/>
            <a:ext cx="10711542" cy="3945696"/>
          </a:xfrm>
          <a:prstGeom prst="rect">
            <a:avLst/>
          </a:prstGeom>
        </p:spPr>
        <p:txBody>
          <a:bodyPr wrap="square">
            <a:spAutoFit/>
          </a:bodyPr>
          <a:lstStyle/>
          <a:p>
            <a:pPr>
              <a:lnSpc>
                <a:spcPct val="115000"/>
              </a:lnSpc>
              <a:spcAft>
                <a:spcPts val="1000"/>
              </a:spcAft>
            </a:pPr>
            <a:r>
              <a:rPr lang="ru-RU"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10. Итог занятия.</a:t>
            </a:r>
            <a:endParaRPr lang="ru-RU"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Подводится итог, т.е. определяется результативность. Дается только положительная эмоциональная оценка. Отмечается активность каждого ребенка. Узнать, что понравилось, что бы хотели узнать в следующий раз. </a:t>
            </a:r>
            <a:endParaRPr lang="ru-RU"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конце занятия детей может ожидать сюрприз. </a:t>
            </a:r>
            <a:endParaRPr lang="ru-RU"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Главное: занятие от начала до конца должно быть добрым.</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99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246742"/>
            <a:ext cx="12192000" cy="6858000"/>
          </a:xfrm>
          <a:prstGeom prst="rect">
            <a:avLst/>
          </a:prstGeom>
        </p:spPr>
      </p:pic>
      <p:sp>
        <p:nvSpPr>
          <p:cNvPr id="3" name="Прямоугольник 2"/>
          <p:cNvSpPr/>
          <p:nvPr/>
        </p:nvSpPr>
        <p:spPr>
          <a:xfrm>
            <a:off x="0" y="0"/>
            <a:ext cx="12192000" cy="2746906"/>
          </a:xfrm>
          <a:prstGeom prst="rect">
            <a:avLst/>
          </a:prstGeom>
        </p:spPr>
        <p:txBody>
          <a:bodyPr wrap="square">
            <a:spAutoFit/>
          </a:bodyPr>
          <a:lstStyle/>
          <a:p>
            <a:pPr algn="ctr">
              <a:lnSpc>
                <a:spcPct val="115000"/>
              </a:lnSpc>
              <a:spcAft>
                <a:spcPts val="1000"/>
              </a:spcAft>
            </a:pPr>
            <a:r>
              <a:rPr lang="ru-RU" sz="150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ПРАКТИКА</a:t>
            </a:r>
            <a:endParaRPr lang="ru-RU" sz="15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93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1480457" y="508000"/>
            <a:ext cx="9652000" cy="5632311"/>
          </a:xfrm>
          <a:prstGeom prst="rect">
            <a:avLst/>
          </a:prstGeom>
        </p:spPr>
        <p:txBody>
          <a:bodyPr wrap="square">
            <a:spAutoFit/>
          </a:bodyPr>
          <a:lstStyle/>
          <a:p>
            <a:pPr algn="ctr"/>
            <a:r>
              <a:rPr lang="ru-RU" sz="4000" b="1" dirty="0">
                <a:solidFill>
                  <a:srgbClr val="00B0F0"/>
                </a:solidFill>
                <a:latin typeface="Times New Roman" panose="02020603050405020304" pitchFamily="18" charset="0"/>
                <a:ea typeface="Times New Roman" panose="02020603050405020304" pitchFamily="18" charset="0"/>
              </a:rPr>
              <a:t> </a:t>
            </a:r>
            <a:r>
              <a:rPr lang="ru-RU" sz="4000" b="1" dirty="0" smtClean="0">
                <a:solidFill>
                  <a:srgbClr val="00B050"/>
                </a:solidFill>
                <a:latin typeface="Times New Roman" panose="02020603050405020304" pitchFamily="18" charset="0"/>
                <a:ea typeface="Times New Roman" panose="02020603050405020304" pitchFamily="18" charset="0"/>
              </a:rPr>
              <a:t>На </a:t>
            </a:r>
            <a:r>
              <a:rPr lang="ru-RU" sz="4000" b="1" dirty="0">
                <a:solidFill>
                  <a:srgbClr val="00B050"/>
                </a:solidFill>
                <a:latin typeface="Times New Roman" panose="02020603050405020304" pitchFamily="18" charset="0"/>
                <a:ea typeface="Times New Roman" panose="02020603050405020304" pitchFamily="18" charset="0"/>
              </a:rPr>
              <a:t>этом наша встреча подошла к концу</a:t>
            </a:r>
            <a:r>
              <a:rPr lang="ru-RU" sz="4000" b="1" dirty="0" smtClean="0">
                <a:solidFill>
                  <a:srgbClr val="00B050"/>
                </a:solidFill>
                <a:latin typeface="Times New Roman" panose="02020603050405020304" pitchFamily="18" charset="0"/>
                <a:ea typeface="Times New Roman" panose="02020603050405020304" pitchFamily="18" charset="0"/>
              </a:rPr>
              <a:t>.</a:t>
            </a:r>
          </a:p>
          <a:p>
            <a:pPr algn="ctr"/>
            <a:r>
              <a:rPr lang="ru-RU" sz="4000" b="1" dirty="0" smtClean="0">
                <a:solidFill>
                  <a:srgbClr val="00B050"/>
                </a:solidFill>
                <a:latin typeface="Times New Roman" panose="02020603050405020304" pitchFamily="18" charset="0"/>
                <a:ea typeface="Times New Roman" panose="02020603050405020304" pitchFamily="18" charset="0"/>
              </a:rPr>
              <a:t>ВЫ БОЛЬШИЕ МОЛОДЦЫ!</a:t>
            </a:r>
          </a:p>
          <a:p>
            <a:pPr algn="ctr"/>
            <a:endParaRPr lang="ru-RU" sz="4000" b="1" dirty="0" smtClean="0">
              <a:solidFill>
                <a:srgbClr val="00B050"/>
              </a:solidFill>
              <a:latin typeface="Times New Roman" panose="02020603050405020304" pitchFamily="18" charset="0"/>
              <a:ea typeface="Times New Roman" panose="02020603050405020304" pitchFamily="18" charset="0"/>
            </a:endParaRPr>
          </a:p>
          <a:p>
            <a:pPr algn="ctr"/>
            <a:endParaRPr lang="ru-RU" sz="4000" b="1" dirty="0">
              <a:solidFill>
                <a:srgbClr val="00B050"/>
              </a:solidFill>
              <a:latin typeface="Times New Roman" panose="02020603050405020304" pitchFamily="18" charset="0"/>
              <a:ea typeface="Times New Roman" panose="02020603050405020304" pitchFamily="18" charset="0"/>
            </a:endParaRPr>
          </a:p>
          <a:p>
            <a:pPr algn="ctr"/>
            <a:endParaRPr lang="ru-RU" sz="4000" b="1" dirty="0" smtClean="0">
              <a:solidFill>
                <a:srgbClr val="00B050"/>
              </a:solidFill>
              <a:latin typeface="Times New Roman" panose="02020603050405020304" pitchFamily="18" charset="0"/>
              <a:ea typeface="Times New Roman" panose="02020603050405020304" pitchFamily="18" charset="0"/>
            </a:endParaRPr>
          </a:p>
          <a:p>
            <a:pPr algn="ctr"/>
            <a:endParaRPr lang="ru-RU" sz="4000" b="1" dirty="0">
              <a:solidFill>
                <a:srgbClr val="00B050"/>
              </a:solidFill>
              <a:latin typeface="Times New Roman" panose="02020603050405020304" pitchFamily="18" charset="0"/>
              <a:ea typeface="Times New Roman" panose="02020603050405020304" pitchFamily="18" charset="0"/>
            </a:endParaRPr>
          </a:p>
          <a:p>
            <a:pPr algn="ctr"/>
            <a:endParaRPr lang="ru-RU" sz="4000" b="1" smtClean="0">
              <a:solidFill>
                <a:srgbClr val="00B050"/>
              </a:solidFill>
              <a:latin typeface="Times New Roman" panose="02020603050405020304" pitchFamily="18" charset="0"/>
              <a:ea typeface="Times New Roman" panose="02020603050405020304" pitchFamily="18" charset="0"/>
            </a:endParaRPr>
          </a:p>
          <a:p>
            <a:pPr algn="ctr"/>
            <a:endParaRPr lang="ru-RU" sz="4000" b="1" dirty="0" smtClean="0">
              <a:solidFill>
                <a:srgbClr val="00B050"/>
              </a:solidFill>
              <a:latin typeface="Times New Roman" panose="02020603050405020304" pitchFamily="18" charset="0"/>
              <a:ea typeface="Times New Roman" panose="02020603050405020304" pitchFamily="18" charset="0"/>
            </a:endParaRPr>
          </a:p>
          <a:p>
            <a:pPr algn="ctr"/>
            <a:r>
              <a:rPr lang="ru-RU" sz="4000" b="1" dirty="0" smtClean="0">
                <a:solidFill>
                  <a:srgbClr val="00B050"/>
                </a:solidFill>
                <a:latin typeface="Times New Roman" panose="02020603050405020304" pitchFamily="18" charset="0"/>
                <a:ea typeface="Times New Roman" panose="02020603050405020304" pitchFamily="18" charset="0"/>
              </a:rPr>
              <a:t> ВСЕМ СПАСИБО!</a:t>
            </a:r>
            <a:endParaRPr lang="ru-RU" b="1" dirty="0">
              <a:solidFill>
                <a:srgbClr val="00B050"/>
              </a:solidFill>
            </a:endParaRPr>
          </a:p>
        </p:txBody>
      </p:sp>
    </p:spTree>
    <p:extLst>
      <p:ext uri="{BB962C8B-B14F-4D97-AF65-F5344CB8AC3E}">
        <p14:creationId xmlns:p14="http://schemas.microsoft.com/office/powerpoint/2010/main" val="346913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6858000"/>
          </a:xfrm>
          <a:prstGeom prst="rect">
            <a:avLst/>
          </a:prstGeom>
        </p:spPr>
      </p:pic>
      <p:sp>
        <p:nvSpPr>
          <p:cNvPr id="4" name="Прямоугольник 3"/>
          <p:cNvSpPr/>
          <p:nvPr/>
        </p:nvSpPr>
        <p:spPr>
          <a:xfrm>
            <a:off x="841829" y="1901371"/>
            <a:ext cx="10014857" cy="1595117"/>
          </a:xfrm>
          <a:prstGeom prst="rect">
            <a:avLst/>
          </a:prstGeom>
        </p:spPr>
        <p:txBody>
          <a:bodyPr wrap="square">
            <a:spAutoFit/>
          </a:bodyPr>
          <a:lstStyle/>
          <a:p>
            <a:pPr algn="ctr">
              <a:lnSpc>
                <a:spcPct val="107000"/>
              </a:lnSpc>
              <a:spcAft>
                <a:spcPts val="800"/>
              </a:spcAft>
            </a:pPr>
            <a:r>
              <a:rPr lang="ru-RU" sz="9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СЕМИНАР</a:t>
            </a:r>
            <a:endParaRPr lang="ru-RU" sz="9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09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609600" y="522514"/>
            <a:ext cx="10958285" cy="5604611"/>
          </a:xfrm>
          <a:prstGeom prst="rect">
            <a:avLst/>
          </a:prstGeom>
        </p:spPr>
        <p:txBody>
          <a:bodyPr wrap="square">
            <a:spAutoFit/>
          </a:bodyPr>
          <a:lstStyle/>
          <a:p>
            <a:pPr algn="ctr">
              <a:lnSpc>
                <a:spcPct val="115000"/>
              </a:lnSpc>
              <a:spcAft>
                <a:spcPts val="100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Первоначальное обучение грамоте предусматривает: </a:t>
            </a:r>
            <a:endParaRPr lang="ru-RU"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tabLst>
                <a:tab pos="457200" algn="l"/>
              </a:tabLs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Формирование приемов умственной деятельности: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умения наблюдать, сравнивать, обобщать. В то же время, самообучение грамоте носит развивающий характер, способствует развитию активной мыслительной деятельности.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tabLst>
                <a:tab pos="457200" algn="l"/>
              </a:tabLs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Уточнение и обогащение словарного запаса с уточнением представления об окружающем мире. </a:t>
            </a:r>
            <a:endParaRPr lang="ru-RU"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tabLst>
                <a:tab pos="457200" algn="l"/>
              </a:tabLs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Развитие связной речи.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Формирование и совершенствование целенаправленных и связных высказываний, точное употребление слов, грамматическая правильность построения предложения, внятность, выразительность.</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tabLst>
                <a:tab pos="457200" algn="l"/>
              </a:tabLs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Воспитание умения ориентироваться на систему правил, необходимых для учебной работы.</a:t>
            </a:r>
            <a:endParaRPr lang="ru-RU"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tabLst>
                <a:tab pos="457200" algn="l"/>
              </a:tabLs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Совершенствование чувственного опыта в области родного языка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(развитие фонематического восприятия, звукового анализа и синтеза).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tabLst>
                <a:tab pos="457200" algn="l"/>
              </a:tabLs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Формирование слогового чтения и навыков письма</a:t>
            </a: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348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12191999" cy="6858000"/>
          </a:xfrm>
          <a:prstGeom prst="rect">
            <a:avLst/>
          </a:prstGeom>
        </p:spPr>
      </p:pic>
      <p:sp>
        <p:nvSpPr>
          <p:cNvPr id="3" name="Прямоугольник 2"/>
          <p:cNvSpPr/>
          <p:nvPr/>
        </p:nvSpPr>
        <p:spPr>
          <a:xfrm>
            <a:off x="591127" y="304800"/>
            <a:ext cx="11281559" cy="6462795"/>
          </a:xfrm>
          <a:prstGeom prst="rect">
            <a:avLst/>
          </a:prstGeom>
        </p:spPr>
        <p:txBody>
          <a:bodyPr wrap="square">
            <a:spAutoFit/>
          </a:bodyPr>
          <a:lstStyle/>
          <a:p>
            <a:pPr algn="ctr">
              <a:lnSpc>
                <a:spcPct val="115000"/>
              </a:lnSpc>
              <a:spcAft>
                <a:spcPts val="100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Современные требования к занятию по обучению грамоте.</a:t>
            </a:r>
            <a:endParaRPr lang="ru-RU"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Методика проведения фронтальных занятий предполагает комплексный подход в сочетании с наглядными и игровыми приемами. </a:t>
            </a:r>
            <a:r>
              <a:rPr lang="ru-RU"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В ходе занятия реализуется основной принцип образования – принцип соблюдении триединой задачи: воспитание, развитие, обучение. </a:t>
            </a:r>
            <a:endParaRPr lang="ru-RU" sz="24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Развитие проводится по основным направлениям: </a:t>
            </a:r>
            <a:endParaRPr lang="ru-RU"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развитие сенсорных и моторных функций; </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развитие мимической мускулатуры; </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развитие интеллектуальных функций (мышления, памяти, воображения, восприятия, внимания, ориентировки в пространстве и во времени); </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развитие эмоционально-волевой сферы и игровой деятельности; </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формирование черт гармонической личности. </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06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696686" y="580572"/>
            <a:ext cx="10943771" cy="5666295"/>
          </a:xfrm>
          <a:prstGeom prst="rect">
            <a:avLst/>
          </a:prstGeom>
        </p:spPr>
        <p:txBody>
          <a:bodyPr wrap="square">
            <a:spAutoFit/>
          </a:bodyPr>
          <a:lstStyle/>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Какие звуки называются гласными?</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(при произношении которых воздушная струя не встречает преград; гласные звуки можно пропеть)</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Сколько гласных звуков? </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Назовите их. (А, О, У, И, Ы, Э)</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Какие звуки называются согласными? </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(при произношении которых воздушная струя встречает преграды: язык, зубы или губы; согласные звуки нельзя пропеть).</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Каки</a:t>
            </a: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е согласные всегда твердые? </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 Ж, Ц) Всегда мягкие? (Й, Щ, Ч).</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Что такое слог? </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(Звук или сочетание звуков в слове, произносимые одним толчком выдыхаемого воздуха).</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Что такое предложение? </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(это единица языка, которая представляет собой грамматически организованное соединение слов (или слово), обладающее смысловой и интонационной законченностью. С точки зрения пунктуации, предложение как законченная единица речи оформляется в конце точкой, восклицательным или вопросительным знаками — или многоточием).</a:t>
            </a:r>
            <a:endParaRPr lang="ru-RU"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670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1999" cy="6857999"/>
          </a:xfrm>
          <a:prstGeom prst="rect">
            <a:avLst/>
          </a:prstGeom>
        </p:spPr>
      </p:pic>
      <p:sp>
        <p:nvSpPr>
          <p:cNvPr id="3" name="Прямоугольник 2"/>
          <p:cNvSpPr/>
          <p:nvPr/>
        </p:nvSpPr>
        <p:spPr>
          <a:xfrm>
            <a:off x="769257" y="783771"/>
            <a:ext cx="10740572" cy="5277342"/>
          </a:xfrm>
          <a:prstGeom prst="rect">
            <a:avLst/>
          </a:prstGeom>
        </p:spPr>
        <p:txBody>
          <a:bodyPr wrap="square">
            <a:spAutoFit/>
          </a:bodyPr>
          <a:lstStyle/>
          <a:p>
            <a:pPr algn="just">
              <a:lnSpc>
                <a:spcPct val="115000"/>
              </a:lnSpc>
              <a:spcAft>
                <a:spcPts val="1000"/>
              </a:spcAft>
            </a:pP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 НОД по подготовке к обучению грамоте ребенок должен овладеть навыками звукового анализа</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Для анализа дается ТОЛЬКО ЗВУЧАЩЕЕ СЛОВО! Выделяя звуки в слове, ребенок должен опираться на звучащее слово, а не на записанное. Кто-то из детей знает буквы или уже читает, следовательно, происходит путаница в понятиях звука и буквы.</a:t>
            </a:r>
          </a:p>
          <a:p>
            <a:pPr algn="just">
              <a:lnSpc>
                <a:spcPct val="115000"/>
              </a:lnSpc>
              <a:spcAft>
                <a:spcPts val="100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При совершенствовании навыков звукового анализа необходимо соблюдать порядок формирования умственных действий:</a:t>
            </a: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 опорой на материальные средства (наглядность, раздаточный материал, фишки и т.д.);</a:t>
            </a: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речевом плане (проговаривание);</a:t>
            </a: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 представлению — в уме (самое трудное).</a:t>
            </a:r>
            <a:endParaRPr lang="ru-RU"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48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4" name="Прямоугольник 3"/>
          <p:cNvSpPr/>
          <p:nvPr/>
        </p:nvSpPr>
        <p:spPr>
          <a:xfrm>
            <a:off x="580571" y="1088570"/>
            <a:ext cx="10987315" cy="5091650"/>
          </a:xfrm>
          <a:prstGeom prst="rect">
            <a:avLst/>
          </a:prstGeom>
        </p:spPr>
        <p:txBody>
          <a:bodyPr wrap="square">
            <a:spAutoFit/>
          </a:bodyPr>
          <a:lstStyle/>
          <a:p>
            <a:pPr>
              <a:lnSpc>
                <a:spcPct val="115000"/>
              </a:lnSpc>
              <a:spcAft>
                <a:spcPts val="1000"/>
              </a:spcAft>
            </a:pPr>
            <a:r>
              <a:rPr lang="ru-RU"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Последовательности </a:t>
            </a: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предъявления слов для звукового анализа:</a:t>
            </a:r>
          </a:p>
          <a:p>
            <a:pPr>
              <a:lnSpc>
                <a:spcPct val="115000"/>
              </a:lnSpc>
              <a:spcAft>
                <a:spcPts val="1000"/>
              </a:spcAf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слова из двух гласных </a:t>
            </a:r>
            <a:r>
              <a:rPr lang="ru-RU" sz="24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(ау, </a:t>
            </a:r>
            <a:r>
              <a:rPr lang="ru-RU" sz="24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уа</a:t>
            </a:r>
            <a:r>
              <a:rPr lang="ru-RU" sz="24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b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слова из двух звуков </a:t>
            </a:r>
            <a:r>
              <a:rPr lang="ru-RU" sz="24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(ум, ах, ус)</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b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слова из трех звуков </a:t>
            </a:r>
            <a:r>
              <a:rPr lang="ru-RU" sz="24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(дым, мир)</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b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слова из двух открытых слогов </a:t>
            </a:r>
            <a:r>
              <a:rPr lang="ru-RU" sz="24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(ваза, мама)</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b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слова из одного слога со стечением согласных в конце </a:t>
            </a:r>
            <a:r>
              <a:rPr lang="ru-RU" sz="24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(куст, лист)</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b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слова из одного слога со стечением согласных вначале </a:t>
            </a:r>
            <a:r>
              <a:rPr lang="ru-RU" sz="24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(двор, гром)</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b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слова из двух слогов со стечением согласных на стыке слогов </a:t>
            </a:r>
            <a:r>
              <a:rPr lang="ru-RU" sz="24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(галка, сумка)</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b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слова из трех открытых слогов </a:t>
            </a:r>
            <a:r>
              <a:rPr lang="ru-RU" sz="24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(Лариса, работа)</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ru-RU"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Подача для звукового анализа слов, написание которых не расходится с их произношением.</a:t>
            </a:r>
            <a:endParaRPr lang="ru-RU" sz="24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36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435428" y="145144"/>
            <a:ext cx="11248571" cy="6498189"/>
          </a:xfrm>
          <a:prstGeom prst="rect">
            <a:avLst/>
          </a:prstGeom>
        </p:spPr>
        <p:txBody>
          <a:bodyPr wrap="square">
            <a:spAutoFit/>
          </a:bodyPr>
          <a:lstStyle/>
          <a:p>
            <a:pPr algn="ctr">
              <a:lnSpc>
                <a:spcPct val="115000"/>
              </a:lnSpc>
              <a:spcAft>
                <a:spcPts val="100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Проводить анализ слова следует в определенной последовательности:</a:t>
            </a:r>
          </a:p>
          <a:p>
            <a:pPr marL="342900" lvl="0" indent="-342900" algn="ctr">
              <a:lnSpc>
                <a:spcPct val="115000"/>
              </a:lnSpc>
              <a:spcAft>
                <a:spcPts val="1000"/>
              </a:spcAft>
              <a:tabLst>
                <a:tab pos="457200" algn="l"/>
              </a:tabLst>
            </a:pPr>
            <a:r>
              <a:rPr lang="ru-RU"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Произнеси слово и послушай его.</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До того, как начнется вычленение звуков из слова, педагог (логопед) должен убедиться в том, что ребенок произносит слово </a:t>
            </a:r>
            <a:r>
              <a:rPr lang="ru-RU"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правильно.</a:t>
            </a:r>
          </a:p>
          <a:p>
            <a:pPr marL="342900" lvl="0" indent="-342900" algn="ctr">
              <a:lnSpc>
                <a:spcPct val="115000"/>
              </a:lnSpc>
              <a:spcAft>
                <a:spcPts val="1000"/>
              </a:spcAft>
              <a:tabLst>
                <a:tab pos="457200" algn="l"/>
              </a:tabLst>
            </a:pPr>
            <a:r>
              <a:rPr lang="ru-RU" sz="20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Произнеси </a:t>
            </a:r>
            <a:r>
              <a:rPr lang="ru-RU"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слово по слогам.</a:t>
            </a:r>
          </a:p>
          <a:p>
            <a:pPr marL="342900" lvl="0" indent="-342900" algn="ctr">
              <a:lnSpc>
                <a:spcPct val="115000"/>
              </a:lnSpc>
              <a:spcAft>
                <a:spcPts val="1000"/>
              </a:spcAft>
              <a:tabLst>
                <a:tab pos="457200" algn="l"/>
              </a:tabLst>
            </a:pPr>
            <a:r>
              <a:rPr lang="ru-RU"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Выдели (протяни) первый звук в слове, назови его, охарактеризуй.</a:t>
            </a:r>
          </a:p>
          <a:p>
            <a:pPr marL="342900" lvl="0" indent="-342900" algn="ctr">
              <a:lnSpc>
                <a:spcPct val="115000"/>
              </a:lnSpc>
              <a:spcAft>
                <a:spcPts val="1000"/>
              </a:spcAft>
              <a:tabLst>
                <a:tab pos="457200" algn="l"/>
              </a:tabLst>
            </a:pPr>
            <a:r>
              <a:rPr lang="ru-RU"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Обозначь выделенный звук фишкой</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ctr">
              <a:lnSpc>
                <a:spcPct val="115000"/>
              </a:lnSpc>
              <a:spcAft>
                <a:spcPts val="1000"/>
              </a:spcAft>
              <a:tabLst>
                <a:tab pos="457200" algn="l"/>
              </a:tabLst>
            </a:pPr>
            <a:r>
              <a:rPr lang="ru-RU"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Протяни (выдели) второй звук в слове, охарактеризуй его.</a:t>
            </a:r>
          </a:p>
          <a:p>
            <a:pPr marL="342900" lvl="0" indent="-342900" algn="ctr">
              <a:lnSpc>
                <a:spcPct val="115000"/>
              </a:lnSpc>
              <a:spcAft>
                <a:spcPts val="1000"/>
              </a:spcAft>
              <a:tabLst>
                <a:tab pos="4572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Третий звук и т.д.</a:t>
            </a:r>
          </a:p>
          <a:p>
            <a:pPr marL="342900" lvl="0" indent="-342900" algn="ctr">
              <a:lnSpc>
                <a:spcPct val="115000"/>
              </a:lnSpc>
              <a:spcAft>
                <a:spcPts val="1000"/>
              </a:spcAft>
              <a:tabLst>
                <a:tab pos="457200" algn="l"/>
              </a:tabLst>
            </a:pPr>
            <a:r>
              <a:rPr lang="ru-RU"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Прочитай по фишкам слово целиком</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ctr">
              <a:lnSpc>
                <a:spcPct val="115000"/>
              </a:lnSpc>
              <a:spcAft>
                <a:spcPts val="1000"/>
              </a:spcAft>
              <a:tabLst>
                <a:tab pos="457200" algn="l"/>
              </a:tabLst>
            </a:pPr>
            <a:r>
              <a:rPr lang="ru-RU"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Ответь на вопросы:</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сколько всего звуков в слове?</a:t>
            </a:r>
            <a:b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сколько гласных?</a:t>
            </a:r>
            <a:b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сколько слогов?</a:t>
            </a:r>
            <a:b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сколько согласных?</a:t>
            </a:r>
            <a:endParaRPr lang="ru-RU"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666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1871</Words>
  <Application>Microsoft Office PowerPoint</Application>
  <PresentationFormat>Широкоэкранный</PresentationFormat>
  <Paragraphs>159</Paragraphs>
  <Slides>25</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Arial Black</vt:lpstr>
      <vt:lpstr>Calibri</vt:lpstr>
      <vt:lpstr>Calibri Light</vt:lpstr>
      <vt:lpstr>Symbol</vt:lpstr>
      <vt:lpstr>Times New Roman</vt:lpstr>
      <vt:lpstr>YS Text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61</cp:revision>
  <dcterms:created xsi:type="dcterms:W3CDTF">2025-10-17T05:15:38Z</dcterms:created>
  <dcterms:modified xsi:type="dcterms:W3CDTF">2025-11-24T06:08:18Z</dcterms:modified>
</cp:coreProperties>
</file>