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83" r:id="rId4"/>
    <p:sldId id="28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68" r:id="rId23"/>
    <p:sldId id="269" r:id="rId24"/>
    <p:sldId id="270" r:id="rId25"/>
    <p:sldId id="284" r:id="rId26"/>
    <p:sldId id="285" r:id="rId27"/>
    <p:sldId id="271" r:id="rId28"/>
    <p:sldId id="286" r:id="rId29"/>
    <p:sldId id="272" r:id="rId30"/>
    <p:sldId id="273" r:id="rId31"/>
    <p:sldId id="274" r:id="rId32"/>
    <p:sldId id="27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73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15.10.2025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44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15.10.2025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913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15.10.2025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12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15.10.2025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96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15.10.2025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52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15.10.2025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552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15.10.2025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493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15.10.2025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4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15.10.2025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6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15.10.2025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16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15.10.2025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4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lang="ru-RU" sz="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30086/200418627.15e/0_16ef74_4acbfbc4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23" y="1047750"/>
            <a:ext cx="848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90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5602634"/>
          </a:xfrm>
        </p:spPr>
        <p:txBody>
          <a:bodyPr/>
          <a:lstStyle/>
          <a:p>
            <a:r>
              <a:rPr lang="ru-RU" dirty="0" smtClean="0">
                <a:latin typeface="Impact" pitchFamily="34" charset="0"/>
              </a:rPr>
              <a:t/>
            </a:r>
            <a:br>
              <a:rPr lang="ru-RU" dirty="0" smtClean="0">
                <a:latin typeface="Impact" pitchFamily="34" charset="0"/>
              </a:rPr>
            </a:br>
            <a:r>
              <a:rPr lang="ru-RU" dirty="0">
                <a:latin typeface="Impact" pitchFamily="34" charset="0"/>
              </a:rPr>
              <a:t/>
            </a:r>
            <a:br>
              <a:rPr lang="ru-RU" dirty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Игра - соревнование </a:t>
            </a:r>
            <a:br>
              <a:rPr lang="ru-RU" dirty="0" smtClean="0">
                <a:latin typeface="Impact" pitchFamily="34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Sitka Small" pitchFamily="2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Sitka Small" pitchFamily="2" charset="0"/>
              </a:rPr>
              <a:t>Праздники </a:t>
            </a:r>
            <a:br>
              <a:rPr lang="ru-RU" b="1" dirty="0" smtClean="0">
                <a:solidFill>
                  <a:srgbClr val="FF0000"/>
                </a:solidFill>
                <a:latin typeface="Sitka Small" pitchFamily="2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Sitka Small" pitchFamily="2" charset="0"/>
              </a:rPr>
              <a:t>как одна из форм исторической памяти</a:t>
            </a:r>
            <a:r>
              <a:rPr lang="ru-RU" b="1" dirty="0" smtClean="0">
                <a:solidFill>
                  <a:srgbClr val="00B0F0"/>
                </a:solidFill>
                <a:latin typeface="Sitka Small" pitchFamily="2" charset="0"/>
              </a:rPr>
              <a:t>»</a:t>
            </a:r>
            <a:r>
              <a:rPr lang="en-US" b="1" dirty="0" smtClean="0">
                <a:solidFill>
                  <a:srgbClr val="00B0F0"/>
                </a:solidFill>
                <a:latin typeface="Sitka Small" pitchFamily="2" charset="0"/>
              </a:rPr>
              <a:t/>
            </a:r>
            <a:br>
              <a:rPr lang="en-US" b="1" dirty="0" smtClean="0">
                <a:solidFill>
                  <a:srgbClr val="00B0F0"/>
                </a:solidFill>
                <a:latin typeface="Sitka Small" pitchFamily="2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Sitka Small" pitchFamily="2" charset="0"/>
              </a:rPr>
              <a:t/>
            </a:r>
            <a:br>
              <a:rPr lang="ru-RU" b="1" dirty="0" smtClean="0">
                <a:solidFill>
                  <a:srgbClr val="00B0F0"/>
                </a:solidFill>
                <a:latin typeface="Sitka Small" pitchFamily="2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Sitka Small" pitchFamily="2" charset="0"/>
              </a:rPr>
              <a:t>Работу выполнила: </a:t>
            </a:r>
            <a:r>
              <a:rPr lang="ru-RU" sz="1600" b="1" dirty="0">
                <a:solidFill>
                  <a:srgbClr val="7030A0"/>
                </a:solidFill>
                <a:latin typeface="Sitka Small" pitchFamily="2" charset="0"/>
              </a:rPr>
              <a:t>учитель </a:t>
            </a:r>
            <a:r>
              <a:rPr lang="ru-RU" sz="1600" b="1" dirty="0" smtClean="0">
                <a:solidFill>
                  <a:srgbClr val="7030A0"/>
                </a:solidFill>
                <a:latin typeface="Sitka Small" pitchFamily="2" charset="0"/>
              </a:rPr>
              <a:t>ОРКСЭ (модуль «Светская этика»)</a:t>
            </a:r>
            <a:br>
              <a:rPr lang="ru-RU" sz="1600" b="1" dirty="0" smtClean="0">
                <a:solidFill>
                  <a:srgbClr val="7030A0"/>
                </a:solidFill>
                <a:latin typeface="Sitka Small" pitchFamily="2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Sitka Small" pitchFamily="2" charset="0"/>
              </a:rPr>
              <a:t>МОУ </a:t>
            </a:r>
            <a:r>
              <a:rPr lang="ru-RU" sz="1600" b="1" dirty="0" err="1" smtClean="0">
                <a:solidFill>
                  <a:srgbClr val="7030A0"/>
                </a:solidFill>
                <a:latin typeface="Sitka Small" pitchFamily="2" charset="0"/>
              </a:rPr>
              <a:t>Жиндойской</a:t>
            </a:r>
            <a:r>
              <a:rPr lang="ru-RU" sz="1600" b="1" dirty="0" smtClean="0">
                <a:solidFill>
                  <a:srgbClr val="7030A0"/>
                </a:solidFill>
                <a:latin typeface="Sitka Small" pitchFamily="2" charset="0"/>
              </a:rPr>
              <a:t>  СОШ</a:t>
            </a:r>
            <a:br>
              <a:rPr lang="ru-RU" sz="1600" b="1" dirty="0" smtClean="0">
                <a:solidFill>
                  <a:srgbClr val="7030A0"/>
                </a:solidFill>
                <a:latin typeface="Sitka Small" pitchFamily="2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Sitka Small" pitchFamily="2" charset="0"/>
              </a:rPr>
              <a:t>Спиридонова Наталья Сергеевна</a:t>
            </a:r>
            <a:br>
              <a:rPr lang="ru-RU" sz="1600" b="1" dirty="0" smtClean="0">
                <a:solidFill>
                  <a:srgbClr val="7030A0"/>
                </a:solidFill>
                <a:latin typeface="Sitka Small" pitchFamily="2" charset="0"/>
              </a:rPr>
            </a:br>
            <a:endParaRPr lang="ru-RU" sz="1600" b="1" dirty="0">
              <a:solidFill>
                <a:srgbClr val="7030A0"/>
              </a:solidFill>
              <a:latin typeface="Sitka Smal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2882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08720"/>
            <a:ext cx="7859216" cy="5145435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2. Какие бывают праздники? </a:t>
            </a:r>
            <a:endParaRPr lang="ru-RU" sz="40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ru-RU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4000" b="1" dirty="0">
                <a:latin typeface="Times New Roman"/>
                <a:ea typeface="Calibri"/>
                <a:cs typeface="Times New Roman"/>
              </a:rPr>
              <a:t>А) Государственные, народные</a:t>
            </a:r>
            <a:r>
              <a:rPr lang="ru-RU" sz="4000" b="1" dirty="0" smtClean="0">
                <a:latin typeface="Times New Roman"/>
                <a:ea typeface="Calibri"/>
                <a:cs typeface="Times New Roman"/>
              </a:rPr>
              <a:t>. </a:t>
            </a:r>
            <a:endParaRPr lang="ru-RU" b="1" dirty="0"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Б) Религиозные, семейные</a:t>
            </a:r>
            <a:r>
              <a:rPr lang="ru-RU" sz="4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4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В) Все варианты верны.</a:t>
            </a:r>
            <a:endParaRPr lang="ru-RU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45720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06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7787208" cy="452596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3. Что такое государственный праздник? </a:t>
            </a:r>
            <a:endParaRPr lang="ru-RU" sz="28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600" b="1" dirty="0">
                <a:latin typeface="Times New Roman"/>
                <a:ea typeface="Calibri"/>
                <a:cs typeface="Times New Roman"/>
              </a:rPr>
              <a:t>А) День, когда отмечают важные события в жизни страны. </a:t>
            </a:r>
            <a:endParaRPr lang="ru-RU" sz="2800" b="1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Б) День рождения.</a:t>
            </a:r>
            <a:endParaRPr lang="ru-RU" sz="28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В) День учителя.</a:t>
            </a:r>
            <a:endParaRPr lang="ru-RU" sz="28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2800" b="1" dirty="0">
              <a:latin typeface="Times New Roman"/>
              <a:ea typeface="Calibri"/>
              <a:cs typeface="Times New Roman"/>
            </a:endParaRPr>
          </a:p>
          <a:p>
            <a:pPr marL="45720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82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80728"/>
            <a:ext cx="7715200" cy="452596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4. Какой праздник является государственным праздником в России? </a:t>
            </a:r>
            <a:endParaRPr lang="ru-RU" sz="24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600" b="1" dirty="0">
                <a:latin typeface="Times New Roman"/>
                <a:ea typeface="Calibri"/>
                <a:cs typeface="Times New Roman"/>
              </a:rPr>
              <a:t>А) Масленица. </a:t>
            </a:r>
            <a:endParaRPr lang="ru-RU" sz="2800" b="1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Б) День Победы.</a:t>
            </a:r>
            <a:endParaRPr lang="ru-RU" sz="28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В) День медицинского работника.</a:t>
            </a:r>
            <a:endParaRPr lang="ru-RU" sz="28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45720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3600" b="1" dirty="0" smtClean="0"/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33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20688"/>
            <a:ext cx="7643192" cy="452596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5. Что такое народный праздник? </a:t>
            </a:r>
            <a:endParaRPr lang="ru-RU" sz="24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А) Праздник, который отмечают только в одном регионе России. </a:t>
            </a:r>
            <a:endParaRPr lang="ru-RU" sz="2400" b="1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Б) Праздник, который отмечается в определённое время года. 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В) Праздник, который связан с традициями и обычаями народа.</a:t>
            </a:r>
            <a:endParaRPr lang="ru-RU" sz="24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457200" indent="0">
              <a:lnSpc>
                <a:spcPct val="150000"/>
              </a:lnSpc>
              <a:spcAft>
                <a:spcPts val="0"/>
              </a:spcAft>
              <a:buNone/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38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548680"/>
            <a:ext cx="7704856" cy="452596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6. Какой народный праздник отмечается в России весной? </a:t>
            </a:r>
            <a:endParaRPr lang="ru-RU" sz="24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А) Масленица. </a:t>
            </a:r>
            <a:endParaRPr lang="ru-RU" sz="2400" b="1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Б) Пасха. 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В) 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Новый год.</a:t>
            </a:r>
            <a:endParaRPr lang="ru-RU" sz="24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96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2527" y="764704"/>
            <a:ext cx="7711961" cy="452596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7.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Что такое семейный праздник? </a:t>
            </a:r>
            <a:endParaRPr lang="ru-RU" sz="24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А) Праздники, на которых собираются все члены семьи. </a:t>
            </a:r>
            <a:endParaRPr lang="ru-RU" sz="2400" b="1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Б) День рождения друга.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В) Свадьбы и юбилеи.</a:t>
            </a:r>
            <a:endParaRPr lang="ru-RU" sz="24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b="1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34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620688"/>
            <a:ext cx="7344816" cy="452596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8. 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Какой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семейный   праздник  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отмечают в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России 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зимой? </a:t>
            </a:r>
            <a:endParaRPr lang="ru-RU" sz="28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А</a:t>
            </a:r>
            <a:r>
              <a:rPr lang="ru-RU" sz="3600" b="1" dirty="0">
                <a:latin typeface="Times New Roman"/>
                <a:ea typeface="Calibri"/>
                <a:cs typeface="Times New Roman"/>
              </a:rPr>
              <a:t>) День первого снега.</a:t>
            </a:r>
            <a:endParaRPr lang="ru-RU" sz="2800" b="1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Б</a:t>
            </a:r>
            <a: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) Новый год. </a:t>
            </a:r>
            <a:endParaRPr lang="ru-RU" sz="28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В</a:t>
            </a:r>
            <a:r>
              <a:rPr lang="ru-RU" sz="36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) 8 марта.</a:t>
            </a:r>
            <a:endParaRPr lang="ru-RU" sz="28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780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7848872" cy="452596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9.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Какое нравственное значение имеют праздники? </a:t>
            </a:r>
            <a:endParaRPr lang="ru-RU" sz="24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А) Они помогают людям объединиться и почувствовать себя частью общества. 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Б) Они позволяют людям отдохнуть и повеселиться. 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В) Они дают возможность людям проявить свои творческие способности.</a:t>
            </a:r>
            <a:endParaRPr lang="ru-RU" sz="24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18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764704"/>
            <a:ext cx="7776864" cy="452596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10.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Как праздники способствуют укреплению единства народа? </a:t>
            </a:r>
            <a:endParaRPr lang="ru-RU" sz="24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А)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Люди вместе отмечают праздники, что помогает им лучше узнать друг друга. 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Б)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 праздниках люди могут выразить свою любовь к Родине. 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В) 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Праздники объединяют людей разных национальностей и вероисповеданий.</a:t>
            </a:r>
            <a:endParaRPr lang="ru-RU" sz="24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26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620688"/>
            <a:ext cx="7560840" cy="540060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11.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Какую роль играют праздники в сохранении исторической памяти? </a:t>
            </a:r>
            <a:endParaRPr lang="ru-RU" sz="24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А) Они напоминают людям о важных событиях в истории страны. </a:t>
            </a:r>
            <a:endParaRPr lang="ru-RU" sz="2400" b="1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Б) Они созданы для веселья.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В) Они не играют никакой роли в сохранении исторической памяти.</a:t>
            </a:r>
            <a:endParaRPr lang="ru-RU" sz="24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412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Запиши первые буквы слов в окошки таблицы, над которой они расположены, и узнаешь, о чем мы сегодня будем говорить.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34285"/>
            <a:ext cx="762066" cy="68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79171"/>
            <a:ext cx="83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627" y="2854552"/>
            <a:ext cx="7810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890" y="2690325"/>
            <a:ext cx="963613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54" y="2909321"/>
            <a:ext cx="6889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953">
            <a:off x="6054752" y="2866218"/>
            <a:ext cx="51276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93434"/>
            <a:ext cx="65881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693730"/>
            <a:ext cx="781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37190"/>
              </p:ext>
            </p:extLst>
          </p:nvPr>
        </p:nvGraphicFramePr>
        <p:xfrm>
          <a:off x="827584" y="3573016"/>
          <a:ext cx="8039112" cy="986770"/>
        </p:xfrm>
        <a:graphic>
          <a:graphicData uri="http://schemas.openxmlformats.org/drawingml/2006/table">
            <a:tbl>
              <a:tblPr firstRow="1" bandRow="1"/>
              <a:tblGrid>
                <a:gridCol w="1004889">
                  <a:extLst>
                    <a:ext uri="{9D8B030D-6E8A-4147-A177-3AD203B41FA5}">
                      <a16:colId xmlns:a16="http://schemas.microsoft.com/office/drawing/2014/main" xmlns="" val="3713627560"/>
                    </a:ext>
                  </a:extLst>
                </a:gridCol>
                <a:gridCol w="1004889">
                  <a:extLst>
                    <a:ext uri="{9D8B030D-6E8A-4147-A177-3AD203B41FA5}">
                      <a16:colId xmlns:a16="http://schemas.microsoft.com/office/drawing/2014/main" xmlns="" val="3572044626"/>
                    </a:ext>
                  </a:extLst>
                </a:gridCol>
                <a:gridCol w="1004889">
                  <a:extLst>
                    <a:ext uri="{9D8B030D-6E8A-4147-A177-3AD203B41FA5}">
                      <a16:colId xmlns:a16="http://schemas.microsoft.com/office/drawing/2014/main" xmlns="" val="3119637518"/>
                    </a:ext>
                  </a:extLst>
                </a:gridCol>
                <a:gridCol w="1004889">
                  <a:extLst>
                    <a:ext uri="{9D8B030D-6E8A-4147-A177-3AD203B41FA5}">
                      <a16:colId xmlns:a16="http://schemas.microsoft.com/office/drawing/2014/main" xmlns="" val="1616108648"/>
                    </a:ext>
                  </a:extLst>
                </a:gridCol>
                <a:gridCol w="1004889">
                  <a:extLst>
                    <a:ext uri="{9D8B030D-6E8A-4147-A177-3AD203B41FA5}">
                      <a16:colId xmlns:a16="http://schemas.microsoft.com/office/drawing/2014/main" xmlns="" val="4134959110"/>
                    </a:ext>
                  </a:extLst>
                </a:gridCol>
                <a:gridCol w="1004889">
                  <a:extLst>
                    <a:ext uri="{9D8B030D-6E8A-4147-A177-3AD203B41FA5}">
                      <a16:colId xmlns:a16="http://schemas.microsoft.com/office/drawing/2014/main" xmlns="" val="3613236334"/>
                    </a:ext>
                  </a:extLst>
                </a:gridCol>
                <a:gridCol w="1004889">
                  <a:extLst>
                    <a:ext uri="{9D8B030D-6E8A-4147-A177-3AD203B41FA5}">
                      <a16:colId xmlns:a16="http://schemas.microsoft.com/office/drawing/2014/main" xmlns="" val="1829440619"/>
                    </a:ext>
                  </a:extLst>
                </a:gridCol>
                <a:gridCol w="1004889">
                  <a:extLst>
                    <a:ext uri="{9D8B030D-6E8A-4147-A177-3AD203B41FA5}">
                      <a16:colId xmlns:a16="http://schemas.microsoft.com/office/drawing/2014/main" xmlns="" val="2969905717"/>
                    </a:ext>
                  </a:extLst>
                </a:gridCol>
              </a:tblGrid>
              <a:tr h="9867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0335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8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836712"/>
            <a:ext cx="7704856" cy="452596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12. 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Почему важно знать историю праздников? </a:t>
            </a:r>
            <a:endParaRPr lang="ru-RU" sz="28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А) Чтобы понимать, почему они отмечаются именно так. </a:t>
            </a:r>
            <a:endParaRPr lang="ru-RU" sz="2400" b="1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Б) Чтобы уважать традиции и обычаи других народов. 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В) Чтобы не забывать о том, что объединяет людей.</a:t>
            </a:r>
            <a:endParaRPr lang="ru-RU" sz="24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43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ТРЕТИЙ ТУР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«ЗАШИФРОВКА»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7787208" cy="485740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 видите таблицу с буквами. В этой таблице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зашифровано 5 слов, 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связанные с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темой игры. 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Переходить по клеткам можно только по горизонтали или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вертикали. 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 каждое слово 1 балл.</a:t>
            </a:r>
            <a:endParaRPr lang="ru-RU" sz="2800" b="1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33397"/>
              </p:ext>
            </p:extLst>
          </p:nvPr>
        </p:nvGraphicFramePr>
        <p:xfrm>
          <a:off x="1187624" y="332656"/>
          <a:ext cx="7776860" cy="6120679"/>
        </p:xfrm>
        <a:graphic>
          <a:graphicData uri="http://schemas.openxmlformats.org/drawingml/2006/table">
            <a:tbl>
              <a:tblPr firstRow="1" bandRow="1"/>
              <a:tblGrid>
                <a:gridCol w="777686">
                  <a:extLst>
                    <a:ext uri="{9D8B030D-6E8A-4147-A177-3AD203B41FA5}">
                      <a16:colId xmlns:a16="http://schemas.microsoft.com/office/drawing/2014/main" xmlns="" val="3235530038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xmlns="" val="2997262556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xmlns="" val="2454433627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xmlns="" val="3447167071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xmlns="" val="2414624522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xmlns="" val="2634460881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xmlns="" val="3269142185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xmlns="" val="475762076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xmlns="" val="2631736435"/>
                    </a:ext>
                  </a:extLst>
                </a:gridCol>
                <a:gridCol w="777686">
                  <a:extLst>
                    <a:ext uri="{9D8B030D-6E8A-4147-A177-3AD203B41FA5}">
                      <a16:colId xmlns:a16="http://schemas.microsoft.com/office/drawing/2014/main" xmlns="" val="3643916876"/>
                    </a:ext>
                  </a:extLst>
                </a:gridCol>
              </a:tblGrid>
              <a:tr h="768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Ъ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Ф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Э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588899"/>
                  </a:ext>
                </a:extLst>
              </a:tr>
              <a:tr h="764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Ч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Ъ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Й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4853495"/>
                  </a:ext>
                </a:extLst>
              </a:tr>
              <a:tr h="764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Ц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Ы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Ш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Э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Ъ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7208177"/>
                  </a:ext>
                </a:extLst>
              </a:tr>
              <a:tr h="764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Ь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Я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Ь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З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8909703"/>
                  </a:ext>
                </a:extLst>
              </a:tr>
              <a:tr h="764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З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Я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Ф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6804934"/>
                  </a:ext>
                </a:extLst>
              </a:tr>
              <a:tr h="764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Ч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З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Ц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Э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1311071"/>
                  </a:ext>
                </a:extLst>
              </a:tr>
              <a:tr h="764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Ь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6228328"/>
                  </a:ext>
                </a:extLst>
              </a:tr>
              <a:tr h="764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Щ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9687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61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ЧЕТВЕРТЫЙ ТУР </a:t>
            </a:r>
            <a:r>
              <a:rPr lang="ru-RU" sz="3600" b="1" cap="small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</a:rPr>
              <a:t>Пантомима</a:t>
            </a:r>
            <a:r>
              <a:rPr lang="ru-RU" sz="3600" b="1" cap="small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r>
              <a:rPr lang="ru-RU" sz="3600" cap="small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cap="small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787208" cy="500141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Дети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каждой команды по очереди должны показать, как отмечают праздник, который появится на экране.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другая команда должна описать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увиденные детали. </a:t>
            </a:r>
            <a:endParaRPr lang="ru-RU" sz="3600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 оригинальность – дополнительное очко)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9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1500" b="1" dirty="0" smtClean="0">
                <a:solidFill>
                  <a:srgbClr val="FF0000"/>
                </a:solidFill>
              </a:rPr>
              <a:t>НОВЫЙ</a:t>
            </a:r>
            <a:br>
              <a:rPr lang="ru-RU" sz="11500" b="1" dirty="0" smtClean="0">
                <a:solidFill>
                  <a:srgbClr val="FF0000"/>
                </a:solidFill>
              </a:rPr>
            </a:br>
            <a:r>
              <a:rPr lang="ru-RU" sz="11500" b="1" dirty="0" smtClean="0">
                <a:solidFill>
                  <a:srgbClr val="FF0000"/>
                </a:solidFill>
              </a:rPr>
              <a:t>ГОД</a:t>
            </a:r>
            <a:endParaRPr lang="ru-RU" sz="1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4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/>
          <a:lstStyle/>
          <a:p>
            <a:r>
              <a:rPr lang="ru-RU" sz="11500" b="1" dirty="0" smtClean="0">
                <a:solidFill>
                  <a:srgbClr val="7030A0"/>
                </a:solidFill>
              </a:rPr>
              <a:t>ДЕНЬ</a:t>
            </a:r>
            <a:br>
              <a:rPr lang="ru-RU" sz="11500" b="1" dirty="0" smtClean="0">
                <a:solidFill>
                  <a:srgbClr val="7030A0"/>
                </a:solidFill>
              </a:rPr>
            </a:br>
            <a:r>
              <a:rPr lang="ru-RU" sz="11500" b="1" dirty="0" smtClean="0">
                <a:solidFill>
                  <a:srgbClr val="7030A0"/>
                </a:solidFill>
              </a:rPr>
              <a:t>ПОБЕДЫ</a:t>
            </a:r>
            <a:endParaRPr lang="ru-RU" sz="115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45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ПЯТЫЙ ТУР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Соотнеси вопрос с правильными ответами.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Выбери верный ответ и запиши цифру»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8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Какова роль праздников в жизни людей?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7153" y="1556792"/>
            <a:ext cx="8229600" cy="4525963"/>
          </a:xfrm>
        </p:spPr>
        <p:txBody>
          <a:bodyPr/>
          <a:lstStyle/>
          <a:p>
            <a:r>
              <a:rPr lang="ru-RU" sz="4400" b="1" dirty="0" smtClean="0"/>
              <a:t>1</a:t>
            </a:r>
          </a:p>
          <a:p>
            <a:r>
              <a:rPr lang="ru-RU" sz="4400" b="1" dirty="0" smtClean="0"/>
              <a:t>2</a:t>
            </a:r>
          </a:p>
          <a:p>
            <a:r>
              <a:rPr lang="ru-RU" sz="4400" b="1" dirty="0" smtClean="0"/>
              <a:t>3</a:t>
            </a:r>
          </a:p>
          <a:p>
            <a:r>
              <a:rPr lang="ru-RU" sz="4400" b="1" dirty="0" smtClean="0"/>
              <a:t>4</a:t>
            </a:r>
          </a:p>
          <a:p>
            <a:r>
              <a:rPr lang="ru-RU" sz="4400" b="1" dirty="0" smtClean="0"/>
              <a:t>5</a:t>
            </a:r>
          </a:p>
          <a:p>
            <a:r>
              <a:rPr lang="ru-RU" sz="4400" b="1" dirty="0"/>
              <a:t>6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9712" y="1628800"/>
            <a:ext cx="6912768" cy="63305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Формируют культурные традиции общества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08416" y="2492896"/>
            <a:ext cx="6884064" cy="63305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Объединяют людей и дарят положительные эмоции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33321" y="3284984"/>
            <a:ext cx="6859159" cy="63305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Разъединяют людей и портят настроение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93466" y="4077072"/>
            <a:ext cx="6899014" cy="63305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Семейные праздники дарят ощущение единства с родными и близкими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08416" y="4869160"/>
            <a:ext cx="6884064" cy="63305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Праздники для людей не играют никакой роли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93466" y="5733256"/>
            <a:ext cx="6899014" cy="63305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Воспитывают патриотизм и гражданскую позицию человека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66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ШЕСТОЙ 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ТУР </a:t>
            </a:r>
            <a:r>
              <a:rPr lang="ru-RU" sz="3600" b="1" cap="small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</a:rPr>
              <a:t>Ребусы</a:t>
            </a:r>
            <a:r>
              <a:rPr lang="ru-RU" sz="3600" b="1" cap="small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r>
              <a:rPr lang="ru-RU" sz="3600" cap="small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cap="small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cap="small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cap="small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cap="small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cap="small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b="1" cap="small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разгадай ребусы и запиши предложение</a:t>
            </a:r>
            <a:br>
              <a:rPr lang="ru-RU" sz="3600" b="1" cap="small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b="1" cap="small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</a:t>
            </a:r>
            <a:r>
              <a:rPr lang="ru-RU" sz="2800" b="1" cap="small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(за правильное выполнение задания 2 балла)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9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5525999"/>
            <a:ext cx="6048672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Во время праздников люди </a:t>
            </a:r>
            <a:endParaRPr lang="ru-RU" sz="24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3074" name="Picture 2" descr="C:\Users\Admin\Desktop\во время_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332656"/>
            <a:ext cx="3385513" cy="189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праздников люди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6912"/>
            <a:ext cx="4896544" cy="284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13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476672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Запиши первые буквы слов в окошки таблицы, над которой они расположены, и узнаешь, о чем мы сегодня будем говорить.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58388"/>
            <a:ext cx="762066" cy="68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04255"/>
            <a:ext cx="83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79636"/>
            <a:ext cx="7810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633673"/>
            <a:ext cx="963613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941" y="2834404"/>
            <a:ext cx="6889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936" y="2795907"/>
            <a:ext cx="6032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87" y="2765108"/>
            <a:ext cx="65881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853" y="2715895"/>
            <a:ext cx="781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201990"/>
              </p:ext>
            </p:extLst>
          </p:nvPr>
        </p:nvGraphicFramePr>
        <p:xfrm>
          <a:off x="1028056" y="3573016"/>
          <a:ext cx="7776864" cy="1280160"/>
        </p:xfrm>
        <a:graphic>
          <a:graphicData uri="http://schemas.openxmlformats.org/drawingml/2006/table">
            <a:tbl>
              <a:tblPr firstRow="1" bandRow="1"/>
              <a:tblGrid>
                <a:gridCol w="972108">
                  <a:extLst>
                    <a:ext uri="{9D8B030D-6E8A-4147-A177-3AD203B41FA5}">
                      <a16:colId xmlns:a16="http://schemas.microsoft.com/office/drawing/2014/main" xmlns="" val="3713627560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xmlns="" val="3572044626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xmlns="" val="3119637518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xmlns="" val="1616108648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xmlns="" val="4134959110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xmlns="" val="3613236334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xmlns="" val="1829440619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xmlns="" val="2969905717"/>
                    </a:ext>
                  </a:extLst>
                </a:gridCol>
              </a:tblGrid>
              <a:tr h="9867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6000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6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</a:p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</a:p>
                    <a:p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</a:p>
                    <a:p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</a:p>
                    <a:p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</a:p>
                    <a:p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</a:p>
                    <a:p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</a:p>
                    <a:p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0335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11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5991089"/>
            <a:ext cx="7822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Ощущают радость, заботу и любовь друг друга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Admin\Desktop\ощущают радость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6120680" cy="274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заботу и  любовь друг друг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36475"/>
            <a:ext cx="5904656" cy="284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04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sz="4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Я благодарю за активную работу все команды.</a:t>
            </a:r>
            <a:br>
              <a:rPr lang="ru-RU" sz="4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так, подведем итоги нашего 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урока-викторины. Жюри подводит итоги</a:t>
            </a: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Какую тему 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мы  с вами повторили и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закрепили?</a:t>
            </a: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         </a:t>
            </a:r>
            <a:r>
              <a:rPr lang="ru-RU" sz="36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Всем спасибо,</a:t>
            </a: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      До новых встреч!!!</a:t>
            </a:r>
            <a:endParaRPr lang="ru-RU" sz="3600" b="1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C:\Users\Admin\Desktop\МОИ ДОКУМЕНТЫ\КАРТИНКИ\КАРТИНКИ     ЦВЕТНЫЕ   ВСЕ остальные\e02ca99422c0ac161432d4e13c26934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786" y="3429000"/>
            <a:ext cx="1879476" cy="291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03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Цель: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 к отечественной культуре, к обычаям и традициям русского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народа;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понимание названий праздников и их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смысл;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Закрепить 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расширить знания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обучающихся  о культуре праздников, 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также оживить процесс приобщения к миру прекрасного.</a:t>
            </a:r>
          </a:p>
        </p:txBody>
      </p:sp>
    </p:spTree>
    <p:extLst>
      <p:ext uri="{BB962C8B-B14F-4D97-AF65-F5344CB8AC3E}">
        <p14:creationId xmlns:p14="http://schemas.microsoft.com/office/powerpoint/2010/main" val="47882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Задачи: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7643192" cy="4525963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асширить знания об истории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возникновения праздников, классификацией праздников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формирование навыков работы в группе; способности аргументировать собственное мнение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воспитание чувств любви, гордости за свою страну, семью, уважения к родителям; развитие интереса к государственным, народным, религиозным и семейным праздникам.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305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ПЕРВЫЙ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ТУР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АНАГРАММЫ»</a:t>
            </a: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7128792" cy="4525963"/>
          </a:xfrm>
        </p:spPr>
        <p:txBody>
          <a:bodyPr/>
          <a:lstStyle/>
          <a:p>
            <a:pPr indent="449580"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Вам предстоит переставить буквы в предложенных словах и наборах букв так, чтобы из них получилось новое слово, относящее к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праздникам народов России.</a:t>
            </a:r>
            <a:endParaRPr lang="ru-RU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14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7992888" cy="724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цнислаеаМ</a:t>
            </a:r>
            <a:endParaRPr lang="ru-RU" sz="32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ьнДе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ыдебПо</a:t>
            </a:r>
            <a:endParaRPr lang="ru-RU" sz="32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ыйоНв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дго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ьнДе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хемас</a:t>
            </a:r>
            <a:endParaRPr lang="ru-RU" sz="32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ьнДе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ииоРсс</a:t>
            </a:r>
            <a:endParaRPr lang="ru-RU" sz="32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ахасП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ньеД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исьем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ьнеД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тиустиКцоин</a:t>
            </a:r>
            <a:endParaRPr lang="ru-RU" sz="32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dirty="0" smtClean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67842" y="543110"/>
            <a:ext cx="3996646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Масленница</a:t>
            </a:r>
            <a:endParaRPr lang="ru-RU" sz="42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4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День Победы</a:t>
            </a:r>
          </a:p>
          <a:p>
            <a:r>
              <a:rPr lang="ru-RU" sz="4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Новый год</a:t>
            </a:r>
          </a:p>
          <a:p>
            <a:r>
              <a:rPr lang="ru-RU" sz="4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День смеха</a:t>
            </a:r>
          </a:p>
          <a:p>
            <a:r>
              <a:rPr lang="ru-RU" sz="4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День России</a:t>
            </a:r>
          </a:p>
          <a:p>
            <a:r>
              <a:rPr lang="ru-RU" sz="4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Пасха</a:t>
            </a:r>
            <a:endParaRPr lang="ru-RU" sz="42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4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День семьи</a:t>
            </a:r>
            <a:endParaRPr lang="ru-RU" sz="42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32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День Конституции</a:t>
            </a:r>
            <a:endParaRPr lang="ru-RU" sz="32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4200" b="1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4200" b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4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79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ВТОРОЙ ТУР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«ВИКТОРИНА»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 indent="449580" algn="just"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Каждая команда по очереди отвечает на вопросы, которые будут высвечиваться на мультимедийной доске. За каждый правильный ответ – балл. </a:t>
            </a:r>
            <a:endParaRPr lang="ru-RU" sz="4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0" algn="ctr"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Начинаем</a:t>
            </a:r>
            <a:r>
              <a:rPr lang="ru-RU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!</a:t>
            </a:r>
            <a:endParaRPr lang="ru-RU" sz="3600" b="1" dirty="0">
              <a:latin typeface="Times New Roman"/>
              <a:ea typeface="Times New Roman"/>
            </a:endParaRPr>
          </a:p>
          <a:p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9340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92696"/>
            <a:ext cx="7571184" cy="4525963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Что такое праздник?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А) Это день, когда люди отдыхают и веселятся.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Б) Это особый день, который имеет особое значение для людей.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В) Это время, когда можно встретиться с друзьями и родственниками.</a:t>
            </a:r>
          </a:p>
          <a:p>
            <a:pPr marL="45720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22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892</Words>
  <Application>Microsoft Office PowerPoint</Application>
  <PresentationFormat>Экран (4:3)</PresentationFormat>
  <Paragraphs>211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1_Тема Office</vt:lpstr>
      <vt:lpstr>  Игра - соревнование  «Праздники  как одна из форм исторической памяти»  Работу выполнила: учитель ОРКСЭ (модуль «Светская этика») МОУ Жиндойской  СОШ Спиридонова Наталья Сергеевна </vt:lpstr>
      <vt:lpstr>Запиши первые буквы слов в окошки таблицы, над которой они расположены, и узнаешь, о чем мы сегодня будем говорить. </vt:lpstr>
      <vt:lpstr>Запиши первые буквы слов в окошки таблицы, над которой они расположены, и узнаешь, о чем мы сегодня будем говорить. </vt:lpstr>
      <vt:lpstr>Цель: </vt:lpstr>
      <vt:lpstr>Задачи: </vt:lpstr>
      <vt:lpstr>ПЕРВЫЙ ТУР «АНАГРАММЫ» </vt:lpstr>
      <vt:lpstr>Презентация PowerPoint</vt:lpstr>
      <vt:lpstr>ВТОРОЙ ТУР «ВИКТОРИНА»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ТРЕТИЙ ТУР «ЗАШИФРОВКА» </vt:lpstr>
      <vt:lpstr>Презентация PowerPoint</vt:lpstr>
      <vt:lpstr>ЧЕТВЕРТЫЙ ТУР «Пантомима» </vt:lpstr>
      <vt:lpstr>НОВЫЙ ГОД</vt:lpstr>
      <vt:lpstr>ДЕНЬ ПОБЕДЫ</vt:lpstr>
      <vt:lpstr>ПЯТЫЙ ТУР  «Соотнеси вопрос с правильными ответами. Выбери верный ответ и запиши цифру»</vt:lpstr>
      <vt:lpstr>Какова роль праздников в жизни людей? </vt:lpstr>
      <vt:lpstr>ШЕСТОЙ  ТУР «Ребусы»   разгадай ребусы и запиши предложение                (за правильное выполнение задания 2 балла)</vt:lpstr>
      <vt:lpstr>Презентация PowerPoint</vt:lpstr>
      <vt:lpstr>Презентация PowerPoint</vt:lpstr>
      <vt:lpstr>Я благодарю за активную работу все команды.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соревнование  «знатоки искусства»</dc:title>
  <dc:creator>Admin</dc:creator>
  <cp:lastModifiedBy>Пользователь Windows</cp:lastModifiedBy>
  <cp:revision>65</cp:revision>
  <dcterms:created xsi:type="dcterms:W3CDTF">2024-05-07T14:28:56Z</dcterms:created>
  <dcterms:modified xsi:type="dcterms:W3CDTF">2025-10-15T02:00:49Z</dcterms:modified>
</cp:coreProperties>
</file>