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2" r:id="rId1"/>
  </p:sldMasterIdLst>
  <p:sldIdLst>
    <p:sldId id="256" r:id="rId2"/>
    <p:sldId id="267" r:id="rId3"/>
    <p:sldId id="268" r:id="rId4"/>
    <p:sldId id="271" r:id="rId5"/>
    <p:sldId id="257" r:id="rId6"/>
    <p:sldId id="262" r:id="rId7"/>
    <p:sldId id="272" r:id="rId8"/>
    <p:sldId id="258" r:id="rId9"/>
    <p:sldId id="266" r:id="rId10"/>
    <p:sldId id="269" r:id="rId11"/>
    <p:sldId id="273" r:id="rId12"/>
    <p:sldId id="259" r:id="rId13"/>
    <p:sldId id="260" r:id="rId14"/>
    <p:sldId id="274" r:id="rId15"/>
    <p:sldId id="263" r:id="rId16"/>
    <p:sldId id="264" r:id="rId17"/>
    <p:sldId id="265" r:id="rId18"/>
    <p:sldId id="270" r:id="rId1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74" d="100"/>
          <a:sy n="74" d="100"/>
        </p:scale>
        <p:origin x="-582" y="-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8001000" cy="2971801"/>
          </a:xfrm>
        </p:spPr>
        <p:txBody>
          <a:bodyPr anchor="b">
            <a:normAutofit/>
          </a:bodyPr>
          <a:lstStyle>
            <a:lvl1pPr algn="l">
              <a:defRPr sz="4800">
                <a:effectLst/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2" y="3843867"/>
            <a:ext cx="6400800" cy="1947333"/>
          </a:xfrm>
        </p:spPr>
        <p:txBody>
          <a:bodyPr anchor="t">
            <a:normAutofit/>
          </a:bodyPr>
          <a:lstStyle>
            <a:lvl1pPr marL="0" indent="0" algn="l">
              <a:buNone/>
              <a:defRPr sz="21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4B5E58-FEBB-4F5D-BC38-8A5EBDC05B54}" type="datetimeFigureOut">
              <a:rPr lang="ru-RU" smtClean="0"/>
              <a:t>03.01.2026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77A9F6-3B5C-4632-8D38-9094B0BA0B6D}" type="slidenum">
              <a:rPr lang="ru-RU" smtClean="0"/>
              <a:t>‹#›</a:t>
            </a:fld>
            <a:endParaRPr lang="ru-RU"/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414478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685800" y="533400"/>
            <a:ext cx="10818812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2" y="3843867"/>
            <a:ext cx="8304210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4B5E58-FEBB-4F5D-BC38-8A5EBDC05B54}" type="datetimeFigureOut">
              <a:rPr lang="ru-RU" smtClean="0"/>
              <a:t>03.01.2026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77A9F6-3B5C-4632-8D38-9094B0BA0B6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099383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4114800"/>
            <a:ext cx="8535988" cy="18796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4B5E58-FEBB-4F5D-BC38-8A5EBDC05B54}" type="datetimeFigureOut">
              <a:rPr lang="ru-RU" smtClean="0"/>
              <a:t>03.01.2026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77A9F6-3B5C-4632-8D38-9094B0BA0B6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4325759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85800"/>
            <a:ext cx="9144001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46212" y="3429000"/>
            <a:ext cx="8534400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301067"/>
            <a:ext cx="8534400" cy="1684865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4B5E58-FEBB-4F5D-BC38-8A5EBDC05B54}" type="datetimeFigureOut">
              <a:rPr lang="ru-RU" smtClean="0"/>
              <a:t>03.01.2026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77A9F6-3B5C-4632-8D38-9094B0BA0B6D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14149021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3429000"/>
            <a:ext cx="8534400" cy="16974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5132981"/>
            <a:ext cx="853599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4B5E58-FEBB-4F5D-BC38-8A5EBDC05B54}" type="datetimeFigureOut">
              <a:rPr lang="ru-RU" smtClean="0"/>
              <a:t>03.01.2026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77A9F6-3B5C-4632-8D38-9094B0BA0B6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6868482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85800"/>
            <a:ext cx="9144000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978400"/>
            <a:ext cx="8534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4B5E58-FEBB-4F5D-BC38-8A5EBDC05B54}" type="datetimeFigureOut">
              <a:rPr lang="ru-RU" smtClean="0"/>
              <a:t>03.01.2026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77A9F6-3B5C-4632-8D38-9094B0BA0B6D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50797878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766732"/>
            <a:ext cx="8534401" cy="12276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4B5E58-FEBB-4F5D-BC38-8A5EBDC05B54}" type="datetimeFigureOut">
              <a:rPr lang="ru-RU" smtClean="0"/>
              <a:t>03.01.2026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77A9F6-3B5C-4632-8D38-9094B0BA0B6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5237149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4B5E58-FEBB-4F5D-BC38-8A5EBDC05B54}" type="datetimeFigureOut">
              <a:rPr lang="ru-RU" smtClean="0"/>
              <a:t>03.01.2026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77A9F6-3B5C-4632-8D38-9094B0BA0B6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939636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5212" y="685800"/>
            <a:ext cx="2057400" cy="4572000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7823200" cy="5308600"/>
          </a:xfrm>
        </p:spPr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4B5E58-FEBB-4F5D-BC38-8A5EBDC05B54}" type="datetimeFigureOut">
              <a:rPr lang="ru-RU" smtClean="0"/>
              <a:t>03.01.2026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77A9F6-3B5C-4632-8D38-9094B0BA0B6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183717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4B5E58-FEBB-4F5D-BC38-8A5EBDC05B54}" type="datetimeFigureOut">
              <a:rPr lang="ru-RU" smtClean="0"/>
              <a:t>03.01.2026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77A9F6-3B5C-4632-8D38-9094B0BA0B6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004084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1" y="2006600"/>
            <a:ext cx="8534401" cy="2281600"/>
          </a:xfrm>
        </p:spPr>
        <p:txBody>
          <a:bodyPr anchor="b">
            <a:normAutofit/>
          </a:bodyPr>
          <a:lstStyle>
            <a:lvl1pPr algn="l">
              <a:defRPr sz="3600" b="0" cap="all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495800"/>
            <a:ext cx="8534400" cy="14986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4B5E58-FEBB-4F5D-BC38-8A5EBDC05B54}" type="datetimeFigureOut">
              <a:rPr lang="ru-RU" smtClean="0"/>
              <a:t>03.01.2026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77A9F6-3B5C-4632-8D38-9094B0BA0B6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665009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1" y="685800"/>
            <a:ext cx="4937655" cy="361526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8133" y="685801"/>
            <a:ext cx="4934479" cy="3615266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4B5E58-FEBB-4F5D-BC38-8A5EBDC05B54}" type="datetimeFigureOut">
              <a:rPr lang="ru-RU" smtClean="0"/>
              <a:t>03.01.2026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77A9F6-3B5C-4632-8D38-9094B0BA0B6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229914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2080" y="685800"/>
            <a:ext cx="464978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211" y="1270529"/>
            <a:ext cx="4937655" cy="3030538"/>
          </a:xfrm>
        </p:spPr>
        <p:txBody>
          <a:bodyPr anchor="t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79066" y="685800"/>
            <a:ext cx="466513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545" y="1262062"/>
            <a:ext cx="4929188" cy="3030538"/>
          </a:xfrm>
        </p:spPr>
        <p:txBody>
          <a:bodyPr anchor="t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4B5E58-FEBB-4F5D-BC38-8A5EBDC05B54}" type="datetimeFigureOut">
              <a:rPr lang="ru-RU" smtClean="0"/>
              <a:t>03.01.2026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77A9F6-3B5C-4632-8D38-9094B0BA0B6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453667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4B5E58-FEBB-4F5D-BC38-8A5EBDC05B54}" type="datetimeFigureOut">
              <a:rPr lang="ru-RU" smtClean="0"/>
              <a:t>03.01.2026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77A9F6-3B5C-4632-8D38-9094B0BA0B6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153585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4B5E58-FEBB-4F5D-BC38-8A5EBDC05B54}" type="datetimeFigureOut">
              <a:rPr lang="ru-RU" smtClean="0"/>
              <a:t>03.01.2026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77A9F6-3B5C-4632-8D38-9094B0BA0B6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163575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012" y="685800"/>
            <a:ext cx="3657600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5943601" cy="5308600"/>
          </a:xfrm>
        </p:spPr>
        <p:txBody>
          <a:bodyPr anchor="ctr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012" y="2209799"/>
            <a:ext cx="36576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4B5E58-FEBB-4F5D-BC38-8A5EBDC05B54}" type="datetimeFigureOut">
              <a:rPr lang="ru-RU" smtClean="0"/>
              <a:t>03.01.2026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77A9F6-3B5C-4632-8D38-9094B0BA0B6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027988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2812" y="1447800"/>
            <a:ext cx="6019800" cy="11430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89012" y="914400"/>
            <a:ext cx="3280974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2812" y="2777066"/>
            <a:ext cx="6021388" cy="2048933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4B5E58-FEBB-4F5D-BC38-8A5EBDC05B54}" type="datetimeFigureOut">
              <a:rPr lang="ru-RU" smtClean="0"/>
              <a:t>03.01.2026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77A9F6-3B5C-4632-8D38-9094B0BA0B6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692367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685800"/>
            <a:ext cx="8534400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F34B5E58-FEBB-4F5D-BC38-8A5EBDC05B54}" type="datetimeFigureOut">
              <a:rPr lang="ru-RU" smtClean="0"/>
              <a:t>03.01.2026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2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4177A9F6-3B5C-4632-8D38-9094B0BA0B6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6230524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03" r:id="rId1"/>
    <p:sldLayoutId id="2147483704" r:id="rId2"/>
    <p:sldLayoutId id="2147483705" r:id="rId3"/>
    <p:sldLayoutId id="2147483706" r:id="rId4"/>
    <p:sldLayoutId id="2147483707" r:id="rId5"/>
    <p:sldLayoutId id="2147483708" r:id="rId6"/>
    <p:sldLayoutId id="2147483709" r:id="rId7"/>
    <p:sldLayoutId id="2147483710" r:id="rId8"/>
    <p:sldLayoutId id="2147483711" r:id="rId9"/>
    <p:sldLayoutId id="2147483712" r:id="rId10"/>
    <p:sldLayoutId id="2147483713" r:id="rId11"/>
    <p:sldLayoutId id="2147483714" r:id="rId12"/>
    <p:sldLayoutId id="2147483715" r:id="rId13"/>
    <p:sldLayoutId id="2147483716" r:id="rId14"/>
    <p:sldLayoutId id="2147483717" r:id="rId15"/>
    <p:sldLayoutId id="2147483718" r:id="rId16"/>
    <p:sldLayoutId id="2147483719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hyperlink" Target="https://2karandasha.ru/zagadki-dlya-detey/pro-jivotnyh/slon/13609" TargetMode="Externa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hyperlink" Target="https://2karandasha.ru/zagadki-dlya-detey/pro-jivotnyh/verblud/8699" TargetMode="Externa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hyperlink" Target="https://2karandasha.ru/zagadki-dlya-detey/pro-jivotnyh/sobaka/1755" TargetMode="Externa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33D421EE-8619-4897-9523-38CF78EE140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939161" y="223421"/>
            <a:ext cx="5980535" cy="1686757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>
                <a:solidFill>
                  <a:schemeClr val="bg1"/>
                </a:solidFill>
              </a:rPr>
              <a:t>КАК ЖИВОТНЫЕ ПОМОГАЮТ ЛЮДЯМ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xmlns="" id="{04D41705-BB56-45A2-8D39-C27DFC5DACA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12558" y="4944863"/>
            <a:ext cx="4279037" cy="958788"/>
          </a:xfrm>
        </p:spPr>
        <p:txBody>
          <a:bodyPr>
            <a:normAutofit/>
          </a:bodyPr>
          <a:lstStyle/>
          <a:p>
            <a:pPr algn="ctr"/>
            <a:r>
              <a:rPr lang="ru-RU" b="1" dirty="0">
                <a:solidFill>
                  <a:schemeClr val="bg1"/>
                </a:solidFill>
              </a:rPr>
              <a:t>Подготовила воспитатель:</a:t>
            </a:r>
          </a:p>
          <a:p>
            <a:pPr algn="ctr"/>
            <a:r>
              <a:rPr lang="ru-RU" b="1" dirty="0">
                <a:solidFill>
                  <a:schemeClr val="bg1"/>
                </a:solidFill>
              </a:rPr>
              <a:t>Куликова Г. А. </a:t>
            </a:r>
            <a:r>
              <a:rPr lang="ru-RU" b="1" smtClean="0">
                <a:solidFill>
                  <a:schemeClr val="bg1"/>
                </a:solidFill>
              </a:rPr>
              <a:t>1 КК</a:t>
            </a:r>
            <a:endParaRPr lang="ru-RU" b="1" dirty="0">
              <a:solidFill>
                <a:schemeClr val="bg1"/>
              </a:solidFill>
            </a:endParaRPr>
          </a:p>
        </p:txBody>
      </p:sp>
      <p:pic>
        <p:nvPicPr>
          <p:cNvPr id="1028" name="Picture 4" descr="Picture background">
            <a:extLst>
              <a:ext uri="{FF2B5EF4-FFF2-40B4-BE49-F238E27FC236}">
                <a16:creationId xmlns:a16="http://schemas.microsoft.com/office/drawing/2014/main" xmlns="" id="{CAA32A35-13AF-44DF-95E9-DCBF86205F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1665" y="2681056"/>
            <a:ext cx="5368031" cy="40260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Picture background">
            <a:extLst>
              <a:ext uri="{FF2B5EF4-FFF2-40B4-BE49-F238E27FC236}">
                <a16:creationId xmlns:a16="http://schemas.microsoft.com/office/drawing/2014/main" xmlns="" id="{A316701C-5EC3-43AE-A034-A525E63ECA4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277" t="14250" r="7574" b="53686"/>
          <a:stretch/>
        </p:blipFill>
        <p:spPr bwMode="auto">
          <a:xfrm>
            <a:off x="205745" y="223420"/>
            <a:ext cx="5381322" cy="40937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5806130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Picture background">
            <a:extLst>
              <a:ext uri="{FF2B5EF4-FFF2-40B4-BE49-F238E27FC236}">
                <a16:creationId xmlns:a16="http://schemas.microsoft.com/office/drawing/2014/main" xmlns="" id="{94665F8E-4857-4968-863E-708B789921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095" y="174550"/>
            <a:ext cx="5230427" cy="39157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40" name="Picture 4" descr="Picture background">
            <a:extLst>
              <a:ext uri="{FF2B5EF4-FFF2-40B4-BE49-F238E27FC236}">
                <a16:creationId xmlns:a16="http://schemas.microsoft.com/office/drawing/2014/main" xmlns="" id="{161FDB7F-F613-4856-900A-E4991760C5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72148" y="2476870"/>
            <a:ext cx="6372757" cy="42354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2371D4B1-F499-423C-85B7-96D274A14717}"/>
              </a:ext>
            </a:extLst>
          </p:cNvPr>
          <p:cNvSpPr txBox="1"/>
          <p:nvPr/>
        </p:nvSpPr>
        <p:spPr>
          <a:xfrm>
            <a:off x="7324077" y="1779064"/>
            <a:ext cx="371086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400" b="0" i="0" dirty="0">
                <a:solidFill>
                  <a:srgbClr val="111111"/>
                </a:solidFill>
                <a:effectLst/>
                <a:latin typeface="Arial" panose="020B0604020202020204" pitchFamily="34" charset="0"/>
              </a:rPr>
              <a:t>охотничья собака</a:t>
            </a:r>
            <a:endParaRPr lang="ru-RU" sz="24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B8110B2E-0382-4401-978E-A5892959CE48}"/>
              </a:ext>
            </a:extLst>
          </p:cNvPr>
          <p:cNvSpPr txBox="1"/>
          <p:nvPr/>
        </p:nvSpPr>
        <p:spPr>
          <a:xfrm>
            <a:off x="852257" y="4250061"/>
            <a:ext cx="344453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400" b="0" i="0" dirty="0">
                <a:solidFill>
                  <a:srgbClr val="111111"/>
                </a:solidFill>
                <a:effectLst/>
                <a:latin typeface="Arial" panose="020B0604020202020204" pitchFamily="34" charset="0"/>
              </a:rPr>
              <a:t>собака – спасатель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117077018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7C2DDD8E-0F19-4E56-B755-A4884E40D275}"/>
              </a:ext>
            </a:extLst>
          </p:cNvPr>
          <p:cNvSpPr txBox="1"/>
          <p:nvPr/>
        </p:nvSpPr>
        <p:spPr>
          <a:xfrm>
            <a:off x="3133818" y="1811875"/>
            <a:ext cx="5504155" cy="40934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ru-RU" sz="3200" b="0" i="0" u="none" strike="noStrike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Он трубит, но не трубач,</a:t>
            </a:r>
            <a:br>
              <a:rPr lang="ru-RU" sz="3200" b="0" i="0" u="none" strike="noStrike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</a:br>
            <a:r>
              <a:rPr lang="ru-RU" sz="3200" b="0" i="0" u="none" strike="noStrike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Всеми признанный силач.</a:t>
            </a:r>
            <a:br>
              <a:rPr lang="ru-RU" sz="3200" b="0" i="0" u="none" strike="noStrike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</a:br>
            <a:r>
              <a:rPr lang="ru-RU" sz="3200" b="0" i="0" u="none" strike="noStrike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Стоя спит под пальмой он.</a:t>
            </a:r>
            <a:br>
              <a:rPr lang="ru-RU" sz="3200" b="0" i="0" u="none" strike="noStrike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</a:br>
            <a:r>
              <a:rPr lang="ru-RU" sz="3200" b="0" i="0" u="none" strike="noStrike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Догадались? Это...</a:t>
            </a:r>
          </a:p>
          <a:p>
            <a:pPr algn="l"/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  <a:hlinkClick r:id="rId2"/>
            </a:endParaRPr>
          </a:p>
          <a:p>
            <a:pPr algn="r"/>
            <a:r>
              <a:rPr lang="ru-RU" sz="3200" b="0" i="0" u="none" strike="noStrike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слон</a:t>
            </a:r>
            <a:br>
              <a:rPr lang="ru-RU" sz="3200" b="0" i="0" u="none" strike="noStrike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</a:br>
            <a:endParaRPr lang="ru-RU" sz="3200" b="0" i="0" u="none" strike="noStrike" dirty="0">
              <a:effectLst/>
              <a:latin typeface="Times New Roman" panose="02020603050405020304" pitchFamily="18" charset="0"/>
              <a:cs typeface="Times New Roman" panose="02020603050405020304" pitchFamily="18" charset="0"/>
              <a:hlinkClick r:id="rId2"/>
            </a:endParaRPr>
          </a:p>
          <a:p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4787674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Picture background">
            <a:extLst>
              <a:ext uri="{FF2B5EF4-FFF2-40B4-BE49-F238E27FC236}">
                <a16:creationId xmlns:a16="http://schemas.microsoft.com/office/drawing/2014/main" xmlns="" id="{D4E888E3-F5D3-4AFA-B418-66E8D83A9D7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682" y="497150"/>
            <a:ext cx="6591220" cy="48205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34ECD510-41B7-4C12-A997-2B3187EEB743}"/>
              </a:ext>
            </a:extLst>
          </p:cNvPr>
          <p:cNvSpPr txBox="1"/>
          <p:nvPr/>
        </p:nvSpPr>
        <p:spPr>
          <a:xfrm>
            <a:off x="7146525" y="941034"/>
            <a:ext cx="4474346" cy="36933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b="1" i="0" dirty="0">
                <a:solidFill>
                  <a:srgbClr val="111111"/>
                </a:solidFill>
                <a:effectLst/>
                <a:latin typeface="Arial" panose="020B0604020202020204" pitchFamily="34" charset="0"/>
              </a:rPr>
              <a:t>Человек</a:t>
            </a:r>
            <a:r>
              <a:rPr lang="ru-RU" b="0" i="0" dirty="0">
                <a:solidFill>
                  <a:srgbClr val="111111"/>
                </a:solidFill>
                <a:effectLst/>
                <a:latin typeface="Arial" panose="020B0604020202020204" pitchFamily="34" charset="0"/>
              </a:rPr>
              <a:t> приучил слона очень давно. Сейчас прирученные слоны живут в Африке, в Индии. На слоне можно ехать, используя его как средство передвижения. </a:t>
            </a:r>
          </a:p>
          <a:p>
            <a:r>
              <a:rPr lang="ru-RU" b="0" i="0" dirty="0">
                <a:solidFill>
                  <a:srgbClr val="111111"/>
                </a:solidFill>
                <a:effectLst/>
                <a:latin typeface="Arial" panose="020B0604020202020204" pitchFamily="34" charset="0"/>
              </a:rPr>
              <a:t>На слоне перевозят грузы. </a:t>
            </a:r>
          </a:p>
          <a:p>
            <a:r>
              <a:rPr lang="ru-RU" b="0" i="0" dirty="0">
                <a:solidFill>
                  <a:srgbClr val="111111"/>
                </a:solidFill>
                <a:effectLst/>
                <a:latin typeface="Arial" panose="020B0604020202020204" pitchFamily="34" charset="0"/>
              </a:rPr>
              <a:t>А еще слоны работают на лесозаготовках, где переносят тяжелые бревна, укладывают доски, разгружают и загружают баржи.</a:t>
            </a:r>
          </a:p>
          <a:p>
            <a:r>
              <a:rPr lang="ru-RU" b="0" i="0" dirty="0">
                <a:solidFill>
                  <a:srgbClr val="111111"/>
                </a:solidFill>
                <a:effectLst/>
                <a:latin typeface="Arial" panose="020B0604020202020204" pitchFamily="34" charset="0"/>
              </a:rPr>
              <a:t> А еще слоны тушат лесные пожары, они набирают хоботом воду и льют ее на огонь как из шланга.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8507687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Picture background">
            <a:extLst>
              <a:ext uri="{FF2B5EF4-FFF2-40B4-BE49-F238E27FC236}">
                <a16:creationId xmlns:a16="http://schemas.microsoft.com/office/drawing/2014/main" xmlns="" id="{E696C133-94F4-4432-A583-37278EFE018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793" y="2264427"/>
            <a:ext cx="6305274" cy="44814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Picture background">
            <a:extLst>
              <a:ext uri="{FF2B5EF4-FFF2-40B4-BE49-F238E27FC236}">
                <a16:creationId xmlns:a16="http://schemas.microsoft.com/office/drawing/2014/main" xmlns="" id="{83DD88FF-6CB1-4716-82AD-3E4994E504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24740" y="112081"/>
            <a:ext cx="6501834" cy="40337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2C35E401-C2F9-4F52-8C8D-714B44E4911A}"/>
              </a:ext>
            </a:extLst>
          </p:cNvPr>
          <p:cNvSpPr txBox="1"/>
          <p:nvPr/>
        </p:nvSpPr>
        <p:spPr>
          <a:xfrm>
            <a:off x="7279690" y="4320506"/>
            <a:ext cx="371974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b="0" i="1">
                <a:solidFill>
                  <a:srgbClr val="111111"/>
                </a:solidFill>
                <a:effectLst/>
                <a:latin typeface="Arial" panose="020B0604020202020204" pitchFamily="34" charset="0"/>
              </a:rPr>
              <a:t> погонщик на слоне</a:t>
            </a:r>
            <a:endParaRPr lang="ru-RU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DB9B2069-F6F9-471B-B88D-35F7584EEF97}"/>
              </a:ext>
            </a:extLst>
          </p:cNvPr>
          <p:cNvSpPr txBox="1"/>
          <p:nvPr/>
        </p:nvSpPr>
        <p:spPr>
          <a:xfrm>
            <a:off x="7208669" y="4864472"/>
            <a:ext cx="354218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b="0" i="0" dirty="0">
                <a:solidFill>
                  <a:srgbClr val="111111"/>
                </a:solidFill>
                <a:effectLst/>
                <a:latin typeface="Arial" panose="020B0604020202020204" pitchFamily="34" charset="0"/>
              </a:rPr>
              <a:t> работают на лесозаготовках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6867865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09AD62EA-B780-4A0C-A45F-D67A3849C3DC}"/>
              </a:ext>
            </a:extLst>
          </p:cNvPr>
          <p:cNvSpPr txBox="1"/>
          <p:nvPr/>
        </p:nvSpPr>
        <p:spPr>
          <a:xfrm>
            <a:off x="3231473" y="1392834"/>
            <a:ext cx="6107836" cy="563231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ru-RU" sz="3600" b="0" i="0" u="none" strike="noStrike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Целый день в жаре идёт,</a:t>
            </a:r>
            <a:br>
              <a:rPr lang="ru-RU" sz="3600" b="0" i="0" u="none" strike="noStrike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</a:br>
            <a:r>
              <a:rPr lang="ru-RU" sz="3600" b="0" i="0" u="none" strike="noStrike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Ест колючки и не пьёт.</a:t>
            </a:r>
            <a:br>
              <a:rPr lang="ru-RU" sz="3600" b="0" i="0" u="none" strike="noStrike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</a:br>
            <a:r>
              <a:rPr lang="ru-RU" sz="3600" b="0" i="0" u="none" strike="noStrike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Чай, ковры, шёлка и дыни</a:t>
            </a:r>
            <a:br>
              <a:rPr lang="ru-RU" sz="3600" b="0" i="0" u="none" strike="noStrike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</a:br>
            <a:r>
              <a:rPr lang="ru-RU" sz="3600" b="0" i="0" u="none" strike="noStrike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Пронесёт через пустыню,</a:t>
            </a:r>
            <a:br>
              <a:rPr lang="ru-RU" sz="3600" b="0" i="0" u="none" strike="noStrike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</a:br>
            <a:r>
              <a:rPr lang="ru-RU" sz="3600" b="0" i="0" u="none" strike="noStrike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После – выпьет влаги пруд</a:t>
            </a:r>
            <a:br>
              <a:rPr lang="ru-RU" sz="3600" b="0" i="0" u="none" strike="noStrike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</a:br>
            <a:r>
              <a:rPr lang="ru-RU" sz="3600" b="0" i="0" u="none" strike="noStrike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Друг кочевника...</a:t>
            </a:r>
          </a:p>
          <a:p>
            <a:pPr algn="l"/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  <a:hlinkClick r:id="rId2"/>
            </a:endParaRPr>
          </a:p>
          <a:p>
            <a:pPr algn="r"/>
            <a:r>
              <a:rPr lang="ru-RU" sz="3600" b="0" i="0" u="none" strike="noStrike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верблюд</a:t>
            </a:r>
            <a:br>
              <a:rPr lang="ru-RU" sz="3600" b="0" i="0" u="none" strike="noStrike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</a:br>
            <a:endParaRPr lang="ru-RU" sz="3600" b="0" i="0" u="none" strike="noStrike" dirty="0">
              <a:effectLst/>
              <a:latin typeface="Times New Roman" panose="02020603050405020304" pitchFamily="18" charset="0"/>
              <a:cs typeface="Times New Roman" panose="02020603050405020304" pitchFamily="18" charset="0"/>
              <a:hlinkClick r:id="rId2"/>
            </a:endParaRPr>
          </a:p>
          <a:p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2506359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1E39CFCF-5959-4706-8500-E76CB21FAAB0}"/>
              </a:ext>
            </a:extLst>
          </p:cNvPr>
          <p:cNvSpPr txBox="1"/>
          <p:nvPr/>
        </p:nvSpPr>
        <p:spPr>
          <a:xfrm>
            <a:off x="7939598" y="204185"/>
            <a:ext cx="3941685" cy="39703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b="0" i="0" dirty="0">
                <a:solidFill>
                  <a:srgbClr val="111111"/>
                </a:solidFill>
                <a:effectLst/>
                <a:latin typeface="Arial" panose="020B0604020202020204" pitchFamily="34" charset="0"/>
              </a:rPr>
              <a:t>Верблюд – это домашнее </a:t>
            </a:r>
            <a:r>
              <a:rPr lang="ru-RU" b="1" i="0" dirty="0">
                <a:solidFill>
                  <a:srgbClr val="111111"/>
                </a:solidFill>
                <a:effectLst/>
                <a:latin typeface="Arial" panose="020B0604020202020204" pitchFamily="34" charset="0"/>
              </a:rPr>
              <a:t>животное</a:t>
            </a:r>
            <a:r>
              <a:rPr lang="ru-RU" b="0" i="0" dirty="0">
                <a:solidFill>
                  <a:srgbClr val="111111"/>
                </a:solidFill>
                <a:effectLst/>
                <a:latin typeface="Arial" panose="020B0604020202020204" pitchFamily="34" charset="0"/>
              </a:rPr>
              <a:t>, которое очень ценится </a:t>
            </a:r>
            <a:r>
              <a:rPr lang="ru-RU" b="1" i="0" dirty="0">
                <a:solidFill>
                  <a:srgbClr val="111111"/>
                </a:solidFill>
                <a:effectLst/>
                <a:latin typeface="Arial" panose="020B0604020202020204" pitchFamily="34" charset="0"/>
              </a:rPr>
              <a:t>человеком</a:t>
            </a:r>
            <a:r>
              <a:rPr lang="ru-RU" b="0" i="0" dirty="0">
                <a:solidFill>
                  <a:srgbClr val="111111"/>
                </a:solidFill>
                <a:effectLst/>
                <a:latin typeface="Arial" panose="020B0604020202020204" pitchFamily="34" charset="0"/>
              </a:rPr>
              <a:t>. На верблюдах можно путешествовать. На нем перевозят различные грузы. Верблюды очень выносливые </a:t>
            </a:r>
            <a:r>
              <a:rPr lang="ru-RU" b="1" i="0" dirty="0">
                <a:solidFill>
                  <a:srgbClr val="111111"/>
                </a:solidFill>
                <a:effectLst/>
                <a:latin typeface="Arial" panose="020B0604020202020204" pitchFamily="34" charset="0"/>
              </a:rPr>
              <a:t>животные</a:t>
            </a:r>
            <a:r>
              <a:rPr lang="ru-RU" b="0" i="0" dirty="0">
                <a:solidFill>
                  <a:srgbClr val="111111"/>
                </a:solidFill>
                <a:effectLst/>
                <a:latin typeface="Arial" panose="020B0604020202020204" pitchFamily="34" charset="0"/>
              </a:rPr>
              <a:t>, они могут проходить большие расстояния, долгое время обходясь без воды и еды. Верблюдицы дают молоко, которое очень ценится за свои качества, в нем много витамина С и оно богато жиром, что очень полезно для здоровья.</a:t>
            </a:r>
            <a:endParaRPr lang="ru-RU" dirty="0"/>
          </a:p>
        </p:txBody>
      </p:sp>
      <p:pic>
        <p:nvPicPr>
          <p:cNvPr id="10244" name="Picture 4" descr="Picture background">
            <a:extLst>
              <a:ext uri="{FF2B5EF4-FFF2-40B4-BE49-F238E27FC236}">
                <a16:creationId xmlns:a16="http://schemas.microsoft.com/office/drawing/2014/main" xmlns="" id="{D5F6D1C8-0928-418B-81FF-497EA09E42A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27" t="14369" r="24628" b="17022"/>
          <a:stretch/>
        </p:blipFill>
        <p:spPr bwMode="auto">
          <a:xfrm>
            <a:off x="2972794" y="-1"/>
            <a:ext cx="4966804" cy="37286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6" name="Picture 6" descr="Picture background">
            <a:extLst>
              <a:ext uri="{FF2B5EF4-FFF2-40B4-BE49-F238E27FC236}">
                <a16:creationId xmlns:a16="http://schemas.microsoft.com/office/drawing/2014/main" xmlns="" id="{1D091DC8-78C4-4802-9A18-7CEA548EF47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194" b="5630"/>
          <a:stretch/>
        </p:blipFill>
        <p:spPr bwMode="auto">
          <a:xfrm>
            <a:off x="53042" y="2936115"/>
            <a:ext cx="5026806" cy="37286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3588628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Picture background">
            <a:extLst>
              <a:ext uri="{FF2B5EF4-FFF2-40B4-BE49-F238E27FC236}">
                <a16:creationId xmlns:a16="http://schemas.microsoft.com/office/drawing/2014/main" xmlns="" id="{F7480544-B278-494F-8488-455A5BF0413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3961" y="187540"/>
            <a:ext cx="5421297" cy="31529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4" descr="Picture background">
            <a:extLst>
              <a:ext uri="{FF2B5EF4-FFF2-40B4-BE49-F238E27FC236}">
                <a16:creationId xmlns:a16="http://schemas.microsoft.com/office/drawing/2014/main" xmlns="" id="{EDC9508F-6E82-4A19-8FE6-8E78D15424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6510" y="3517554"/>
            <a:ext cx="7943664" cy="29868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2" name="Picture 6" descr="Picture background">
            <a:extLst>
              <a:ext uri="{FF2B5EF4-FFF2-40B4-BE49-F238E27FC236}">
                <a16:creationId xmlns:a16="http://schemas.microsoft.com/office/drawing/2014/main" xmlns="" id="{8B7E3438-D946-4201-A2EC-A7C1F7710C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563" y="187541"/>
            <a:ext cx="4841752" cy="32414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6042545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Picture background">
            <a:extLst>
              <a:ext uri="{FF2B5EF4-FFF2-40B4-BE49-F238E27FC236}">
                <a16:creationId xmlns:a16="http://schemas.microsoft.com/office/drawing/2014/main" xmlns="" id="{A065CDF0-11AC-46DF-AEDC-C8BFA01120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2182" y="0"/>
            <a:ext cx="4513802" cy="31737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542CEC58-9980-4FFE-B84F-A34E6D1593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48712" y="0"/>
            <a:ext cx="4740814" cy="31737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Picture background">
            <a:extLst>
              <a:ext uri="{FF2B5EF4-FFF2-40B4-BE49-F238E27FC236}">
                <a16:creationId xmlns:a16="http://schemas.microsoft.com/office/drawing/2014/main" xmlns="" id="{DD749E9F-4F00-478A-884E-7E14550EF8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98781" y="3429000"/>
            <a:ext cx="4193219" cy="32959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4" name="Picture 6" descr="Picture background">
            <a:extLst>
              <a:ext uri="{FF2B5EF4-FFF2-40B4-BE49-F238E27FC236}">
                <a16:creationId xmlns:a16="http://schemas.microsoft.com/office/drawing/2014/main" xmlns="" id="{B8C01196-9E01-44D3-9028-FF11D6BBF1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0504" y="3429000"/>
            <a:ext cx="4554098" cy="32959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8809817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8C046903-BFDE-46E4-A85A-8044F0E0C270}"/>
              </a:ext>
            </a:extLst>
          </p:cNvPr>
          <p:cNvSpPr txBox="1"/>
          <p:nvPr/>
        </p:nvSpPr>
        <p:spPr>
          <a:xfrm>
            <a:off x="7066626" y="969420"/>
            <a:ext cx="4509856" cy="48320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800" dirty="0">
                <a:solidFill>
                  <a:srgbClr val="11111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Спасибо, ребята, </a:t>
            </a:r>
          </a:p>
          <a:p>
            <a:pPr algn="ctr"/>
            <a:r>
              <a:rPr lang="ru-RU" sz="2800" dirty="0">
                <a:solidFill>
                  <a:srgbClr val="11111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мне было интересно узнать много нового о </a:t>
            </a:r>
            <a:r>
              <a:rPr lang="ru-RU" sz="2800" b="1" dirty="0">
                <a:solidFill>
                  <a:srgbClr val="11111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животных</a:t>
            </a:r>
            <a:r>
              <a:rPr lang="ru-RU" sz="2800" dirty="0">
                <a:solidFill>
                  <a:srgbClr val="11111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, </a:t>
            </a:r>
          </a:p>
          <a:p>
            <a:pPr algn="ctr"/>
            <a:r>
              <a:rPr lang="ru-RU" sz="2800" dirty="0">
                <a:solidFill>
                  <a:srgbClr val="11111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я теперь расскажу своим друзьям </a:t>
            </a:r>
          </a:p>
          <a:p>
            <a:pPr algn="ctr"/>
            <a:r>
              <a:rPr lang="ru-RU" sz="2800" dirty="0">
                <a:solidFill>
                  <a:srgbClr val="11111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в Цветочном городе, как </a:t>
            </a:r>
            <a:r>
              <a:rPr lang="ru-RU" sz="2800" b="1" dirty="0">
                <a:solidFill>
                  <a:srgbClr val="11111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животные могут помогать людям</a:t>
            </a:r>
            <a:r>
              <a:rPr lang="ru-RU" sz="2800" dirty="0">
                <a:solidFill>
                  <a:srgbClr val="11111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. </a:t>
            </a:r>
          </a:p>
          <a:p>
            <a:pPr algn="ctr"/>
            <a:endParaRPr lang="ru-RU" sz="2800">
              <a:solidFill>
                <a:srgbClr val="111111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algn="ctr"/>
            <a:r>
              <a:rPr lang="ru-RU" sz="2800">
                <a:solidFill>
                  <a:srgbClr val="11111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До </a:t>
            </a:r>
            <a:r>
              <a:rPr lang="ru-RU" sz="2800" dirty="0">
                <a:solidFill>
                  <a:srgbClr val="11111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свидания</a:t>
            </a:r>
            <a:endParaRPr lang="ru-RU" sz="2800" dirty="0"/>
          </a:p>
        </p:txBody>
      </p:sp>
      <p:pic>
        <p:nvPicPr>
          <p:cNvPr id="4" name="Picture 2" descr="Picture background">
            <a:extLst>
              <a:ext uri="{FF2B5EF4-FFF2-40B4-BE49-F238E27FC236}">
                <a16:creationId xmlns:a16="http://schemas.microsoft.com/office/drawing/2014/main" xmlns="" id="{61078757-1DC5-4A62-B57A-3E0D9AC8028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800" t="-1866" r="27510"/>
          <a:stretch/>
        </p:blipFill>
        <p:spPr bwMode="auto">
          <a:xfrm>
            <a:off x="201226" y="0"/>
            <a:ext cx="5894774" cy="67346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5004610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Picture background">
            <a:extLst>
              <a:ext uri="{FF2B5EF4-FFF2-40B4-BE49-F238E27FC236}">
                <a16:creationId xmlns:a16="http://schemas.microsoft.com/office/drawing/2014/main" xmlns="" id="{D02D9864-5975-4D91-BE8A-4CC202B5C5C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4809" y="123388"/>
            <a:ext cx="9713085" cy="66112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Picture background">
            <a:extLst>
              <a:ext uri="{FF2B5EF4-FFF2-40B4-BE49-F238E27FC236}">
                <a16:creationId xmlns:a16="http://schemas.microsoft.com/office/drawing/2014/main" xmlns="" id="{DADB44FE-B287-49D2-8537-89C5EF1B499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57318">
            <a:off x="6725787" y="2144696"/>
            <a:ext cx="2705811" cy="21432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9794404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6" name="Picture 8" descr="Picture background">
            <a:extLst>
              <a:ext uri="{FF2B5EF4-FFF2-40B4-BE49-F238E27FC236}">
                <a16:creationId xmlns:a16="http://schemas.microsoft.com/office/drawing/2014/main" xmlns="" id="{6080B76D-0CA7-4908-B4A0-BB66DA5D425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80" t="9501" r="6930" b="5385"/>
          <a:stretch/>
        </p:blipFill>
        <p:spPr bwMode="auto">
          <a:xfrm>
            <a:off x="559293" y="350016"/>
            <a:ext cx="6241002" cy="63104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DFECFB7C-9DE1-480E-AB97-7E1A7768A3D9}"/>
              </a:ext>
            </a:extLst>
          </p:cNvPr>
          <p:cNvSpPr txBox="1"/>
          <p:nvPr/>
        </p:nvSpPr>
        <p:spPr>
          <a:xfrm>
            <a:off x="2015231" y="1269508"/>
            <a:ext cx="3870664" cy="37856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000" b="0" i="0" dirty="0">
                <a:solidFill>
                  <a:srgbClr val="111111"/>
                </a:solidFill>
                <a:effectLst/>
                <a:latin typeface="Arial" panose="020B0604020202020204" pitchFamily="34" charset="0"/>
              </a:rPr>
              <a:t>Здравствуйте, ребята, мне сегодня Знайка сказал о том, что </a:t>
            </a:r>
            <a:r>
              <a:rPr lang="ru-RU" sz="2000" b="1" i="0" dirty="0">
                <a:solidFill>
                  <a:srgbClr val="111111"/>
                </a:solidFill>
                <a:effectLst/>
                <a:latin typeface="Arial" panose="020B0604020202020204" pitchFamily="34" charset="0"/>
              </a:rPr>
              <a:t>животные могут помогать человеку</a:t>
            </a:r>
            <a:r>
              <a:rPr lang="ru-RU" sz="2000" b="0" i="0" dirty="0">
                <a:solidFill>
                  <a:srgbClr val="111111"/>
                </a:solidFill>
                <a:effectLst/>
                <a:latin typeface="Arial" panose="020B0604020202020204" pitchFamily="34" charset="0"/>
              </a:rPr>
              <a:t>, но так как он был очень занят, то не смог мне рассказать подробнее об этом. А я знаю, что это люди </a:t>
            </a:r>
            <a:r>
              <a:rPr lang="ru-RU" sz="2000" b="1" i="0" dirty="0">
                <a:solidFill>
                  <a:srgbClr val="111111"/>
                </a:solidFill>
                <a:effectLst/>
                <a:latin typeface="Arial" panose="020B0604020202020204" pitchFamily="34" charset="0"/>
              </a:rPr>
              <a:t>помогают животным</a:t>
            </a:r>
            <a:r>
              <a:rPr lang="ru-RU" sz="2000" b="0" i="0" dirty="0">
                <a:solidFill>
                  <a:srgbClr val="111111"/>
                </a:solidFill>
                <a:effectLst/>
                <a:latin typeface="Arial" panose="020B0604020202020204" pitchFamily="34" charset="0"/>
              </a:rPr>
              <a:t>, а не наоборот. Можете мне объяснить, как же </a:t>
            </a:r>
            <a:r>
              <a:rPr lang="ru-RU" sz="2000" b="1" i="0" dirty="0">
                <a:solidFill>
                  <a:srgbClr val="111111"/>
                </a:solidFill>
                <a:effectLst/>
                <a:latin typeface="Arial" panose="020B0604020202020204" pitchFamily="34" charset="0"/>
              </a:rPr>
              <a:t>животные помогают людям</a:t>
            </a:r>
            <a:r>
              <a:rPr lang="ru-RU" sz="2000" b="0" i="0" dirty="0">
                <a:solidFill>
                  <a:srgbClr val="111111"/>
                </a:solidFill>
                <a:effectLst/>
                <a:latin typeface="Arial" panose="020B0604020202020204" pitchFamily="34" charset="0"/>
              </a:rPr>
              <a:t>?</a:t>
            </a:r>
            <a:endParaRPr lang="ru-RU" sz="2000" dirty="0"/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xmlns="" id="{3AA772BE-F326-4874-80E5-0F1A55C8FAA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41833" y="1388298"/>
            <a:ext cx="4504413" cy="38051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188960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9A59755A-A445-4306-962E-6789671D90F3}"/>
              </a:ext>
            </a:extLst>
          </p:cNvPr>
          <p:cNvSpPr txBox="1"/>
          <p:nvPr/>
        </p:nvSpPr>
        <p:spPr>
          <a:xfrm>
            <a:off x="3042082" y="332808"/>
            <a:ext cx="3758213" cy="61247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800" b="0" i="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Высока, красива,</a:t>
            </a:r>
            <a:r>
              <a:rPr lang="ru-RU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0" i="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Чуточку игрива,</a:t>
            </a:r>
            <a:r>
              <a:rPr lang="ru-RU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0" i="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На могучей шее</a:t>
            </a:r>
            <a:r>
              <a:rPr lang="ru-RU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0" i="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Есть густая грива.</a:t>
            </a:r>
            <a:r>
              <a:rPr lang="ru-RU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0" i="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 деревенской жизни</a:t>
            </a:r>
            <a:r>
              <a:rPr lang="ru-RU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0" i="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Людям помогает:</a:t>
            </a:r>
            <a:r>
              <a:rPr lang="ru-RU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0" i="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Грузы перевозит,</a:t>
            </a:r>
            <a:r>
              <a:rPr lang="ru-RU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0" i="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Всех подряд катает.</a:t>
            </a:r>
            <a:r>
              <a:rPr lang="ru-RU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0" i="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Может и цветочки</a:t>
            </a:r>
            <a:r>
              <a:rPr lang="ru-RU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0" i="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Пожевать украдкой.</a:t>
            </a:r>
            <a:r>
              <a:rPr lang="ru-RU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0" i="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Мы даем ей сено</a:t>
            </a:r>
            <a:r>
              <a:rPr lang="ru-RU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0" i="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И зовём …</a:t>
            </a:r>
            <a:r>
              <a:rPr lang="ru-RU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800" b="0" i="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Лошадкой</a:t>
            </a:r>
            <a:endParaRPr lang="ru-RU" sz="2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3913952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Picture background">
            <a:extLst>
              <a:ext uri="{FF2B5EF4-FFF2-40B4-BE49-F238E27FC236}">
                <a16:creationId xmlns:a16="http://schemas.microsoft.com/office/drawing/2014/main" xmlns="" id="{D1918124-FC81-4455-BE7D-A5C3766ACD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941" y="534880"/>
            <a:ext cx="7155885" cy="54908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4D6F48DB-F7F1-4808-9A31-57273298F60E}"/>
              </a:ext>
            </a:extLst>
          </p:cNvPr>
          <p:cNvSpPr txBox="1"/>
          <p:nvPr/>
        </p:nvSpPr>
        <p:spPr>
          <a:xfrm>
            <a:off x="7936638" y="594804"/>
            <a:ext cx="3900256" cy="535531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b="0" i="0" dirty="0">
                <a:solidFill>
                  <a:srgbClr val="111111"/>
                </a:solidFill>
                <a:effectLst/>
                <a:latin typeface="Arial" panose="020B0604020202020204" pitchFamily="34" charset="0"/>
              </a:rPr>
              <a:t>Лошадь – одно из самых умных и благородных </a:t>
            </a:r>
            <a:r>
              <a:rPr lang="ru-RU" b="1" i="0" dirty="0">
                <a:solidFill>
                  <a:srgbClr val="111111"/>
                </a:solidFill>
                <a:effectLst/>
                <a:latin typeface="Arial" panose="020B0604020202020204" pitchFamily="34" charset="0"/>
              </a:rPr>
              <a:t>животных</a:t>
            </a:r>
            <a:r>
              <a:rPr lang="ru-RU" b="0" i="0" dirty="0">
                <a:solidFill>
                  <a:srgbClr val="111111"/>
                </a:solidFill>
                <a:effectLst/>
                <a:latin typeface="Arial" panose="020B0604020202020204" pitchFamily="34" charset="0"/>
              </a:rPr>
              <a:t>. С дальних времен и по сегодняшний день они являются незаменимыми </a:t>
            </a:r>
            <a:r>
              <a:rPr lang="ru-RU" b="1" i="0" dirty="0">
                <a:solidFill>
                  <a:srgbClr val="111111"/>
                </a:solidFill>
                <a:effectLst/>
                <a:latin typeface="Arial" panose="020B0604020202020204" pitchFamily="34" charset="0"/>
              </a:rPr>
              <a:t>помощниками человека</a:t>
            </a:r>
            <a:r>
              <a:rPr lang="ru-RU" b="0" i="0" dirty="0">
                <a:solidFill>
                  <a:srgbClr val="111111"/>
                </a:solidFill>
                <a:effectLst/>
                <a:latin typeface="Arial" panose="020B0604020202020204" pitchFamily="34" charset="0"/>
              </a:rPr>
              <a:t>. Когда еще не было машин и тракторов, лошадь </a:t>
            </a:r>
            <a:r>
              <a:rPr lang="ru-RU" b="1" i="0" dirty="0">
                <a:solidFill>
                  <a:srgbClr val="111111"/>
                </a:solidFill>
                <a:effectLst/>
                <a:latin typeface="Arial" panose="020B0604020202020204" pitchFamily="34" charset="0"/>
              </a:rPr>
              <a:t>помогала человеку пахать землю</a:t>
            </a:r>
            <a:r>
              <a:rPr lang="ru-RU" b="0" i="0" dirty="0">
                <a:solidFill>
                  <a:srgbClr val="111111"/>
                </a:solidFill>
                <a:effectLst/>
                <a:latin typeface="Arial" panose="020B0604020202020204" pitchFamily="34" charset="0"/>
              </a:rPr>
              <a:t>, чтобы можно было посеять урожай. А так же запряженная в повозку она перевозила не только людей, но и различный груз. </a:t>
            </a:r>
            <a:r>
              <a:rPr lang="ru-RU" b="0" i="0" u="sng" dirty="0">
                <a:solidFill>
                  <a:srgbClr val="111111"/>
                </a:solidFill>
                <a:effectLst/>
                <a:latin typeface="Arial" panose="020B0604020202020204" pitchFamily="34" charset="0"/>
              </a:rPr>
              <a:t>С самых дальних времен лошади служили в армии</a:t>
            </a:r>
            <a:r>
              <a:rPr lang="ru-RU" b="0" i="0" dirty="0">
                <a:solidFill>
                  <a:srgbClr val="111111"/>
                </a:solidFill>
                <a:effectLst/>
                <a:latin typeface="Arial" panose="020B0604020202020204" pitchFamily="34" charset="0"/>
              </a:rPr>
              <a:t>: на них кавалеристы скакали в бой, лошади тащили тяжелые боевые орудия, вывозили раненых с поле боя. И в наши дни лошадь служит в армии. 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2534042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87CB2F3D-5D22-4E62-938E-CB81F63DEA3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51563" y="2228295"/>
            <a:ext cx="6439597" cy="4511337"/>
          </a:xfrm>
          <a:prstGeom prst="rect">
            <a:avLst/>
          </a:prstGeom>
        </p:spPr>
      </p:pic>
      <p:pic>
        <p:nvPicPr>
          <p:cNvPr id="6146" name="Picture 2" descr="Picture background">
            <a:extLst>
              <a:ext uri="{FF2B5EF4-FFF2-40B4-BE49-F238E27FC236}">
                <a16:creationId xmlns:a16="http://schemas.microsoft.com/office/drawing/2014/main" xmlns="" id="{6E70CC43-20D2-45C4-A06B-FD627DAE242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359" y="118368"/>
            <a:ext cx="5973377" cy="44759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8268367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28FF77D2-E5C4-4914-895F-7F61277EDBE7}"/>
              </a:ext>
            </a:extLst>
          </p:cNvPr>
          <p:cNvSpPr txBox="1"/>
          <p:nvPr/>
        </p:nvSpPr>
        <p:spPr>
          <a:xfrm>
            <a:off x="3133819" y="1628507"/>
            <a:ext cx="6107836" cy="458587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ru-RU" sz="3200" b="0" i="0" strike="noStrike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Защищать должна я дом.</a:t>
            </a:r>
            <a:br>
              <a:rPr lang="ru-RU" sz="3200" b="0" i="0" strike="noStrike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</a:br>
            <a:r>
              <a:rPr lang="ru-RU" sz="3200" b="0" i="0" strike="noStrike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Всё обнюхаю кругом.</a:t>
            </a:r>
            <a:br>
              <a:rPr lang="ru-RU" sz="3200" b="0" i="0" strike="noStrike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</a:br>
            <a:r>
              <a:rPr lang="ru-RU" sz="3200" b="0" i="0" strike="noStrike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Вас спасать я брошусь в реку,</a:t>
            </a:r>
            <a:br>
              <a:rPr lang="ru-RU" sz="3200" b="0" i="0" strike="noStrike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</a:br>
            <a:r>
              <a:rPr lang="ru-RU" sz="3200" b="0" i="0" strike="noStrike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Первый друг я человеку.</a:t>
            </a:r>
            <a:br>
              <a:rPr lang="ru-RU" sz="3200" b="0" i="0" strike="noStrike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</a:br>
            <a:r>
              <a:rPr lang="ru-RU" sz="3200" b="0" i="0" strike="noStrike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Лаю, если где-то драка,</a:t>
            </a:r>
            <a:br>
              <a:rPr lang="ru-RU" sz="3200" b="0" i="0" strike="noStrike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</a:br>
            <a:r>
              <a:rPr lang="ru-RU" sz="3200" b="0" i="0" strike="noStrike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Потому, что я…</a:t>
            </a:r>
          </a:p>
          <a:p>
            <a:pPr algn="l"/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  <a:hlinkClick r:id="rId2"/>
            </a:endParaRPr>
          </a:p>
          <a:p>
            <a:pPr algn="r"/>
            <a:r>
              <a:rPr lang="ru-RU" sz="3200" b="0" i="0" strike="noStrike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собака</a:t>
            </a:r>
          </a:p>
          <a:p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9356144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Picture background">
            <a:extLst>
              <a:ext uri="{FF2B5EF4-FFF2-40B4-BE49-F238E27FC236}">
                <a16:creationId xmlns:a16="http://schemas.microsoft.com/office/drawing/2014/main" xmlns="" id="{F014BF4A-01E0-475A-B9A7-DF610E545F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722" y="612558"/>
            <a:ext cx="6303412" cy="45054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DBB52F02-4622-4F72-A8FD-B2E65C886BDC}"/>
              </a:ext>
            </a:extLst>
          </p:cNvPr>
          <p:cNvSpPr txBox="1"/>
          <p:nvPr/>
        </p:nvSpPr>
        <p:spPr>
          <a:xfrm>
            <a:off x="6430136" y="213063"/>
            <a:ext cx="5635142" cy="646330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b="0" i="0" dirty="0">
                <a:solidFill>
                  <a:srgbClr val="111111"/>
                </a:solidFill>
                <a:effectLst/>
                <a:latin typeface="Arial" panose="020B0604020202020204" pitchFamily="34" charset="0"/>
              </a:rPr>
              <a:t>Собака с давних пор является верным другом и </a:t>
            </a:r>
            <a:r>
              <a:rPr lang="ru-RU" b="1" i="0" dirty="0">
                <a:solidFill>
                  <a:srgbClr val="111111"/>
                </a:solidFill>
                <a:effectLst/>
                <a:latin typeface="Arial" panose="020B0604020202020204" pitchFamily="34" charset="0"/>
              </a:rPr>
              <a:t>помощником человека</a:t>
            </a:r>
            <a:r>
              <a:rPr lang="ru-RU" b="0" i="0" dirty="0">
                <a:solidFill>
                  <a:srgbClr val="111111"/>
                </a:solidFill>
                <a:effectLst/>
                <a:latin typeface="Arial" panose="020B0604020202020204" pitchFamily="34" charset="0"/>
              </a:rPr>
              <a:t>. Собака слышит то, чего не слышит </a:t>
            </a:r>
            <a:r>
              <a:rPr lang="ru-RU" b="1" i="0" dirty="0">
                <a:solidFill>
                  <a:srgbClr val="111111"/>
                </a:solidFill>
                <a:effectLst/>
                <a:latin typeface="Arial" panose="020B0604020202020204" pitchFamily="34" charset="0"/>
              </a:rPr>
              <a:t>человек</a:t>
            </a:r>
            <a:r>
              <a:rPr lang="ru-RU" b="0" i="0" dirty="0">
                <a:solidFill>
                  <a:srgbClr val="111111"/>
                </a:solidFill>
                <a:effectLst/>
                <a:latin typeface="Arial" panose="020B0604020202020204" pitchFamily="34" charset="0"/>
              </a:rPr>
              <a:t>, чувствует запахи, которых не слышит </a:t>
            </a:r>
            <a:r>
              <a:rPr lang="ru-RU" b="1" i="0" dirty="0">
                <a:solidFill>
                  <a:srgbClr val="111111"/>
                </a:solidFill>
                <a:effectLst/>
                <a:latin typeface="Arial" panose="020B0604020202020204" pitchFamily="34" charset="0"/>
              </a:rPr>
              <a:t>человек</a:t>
            </a:r>
            <a:r>
              <a:rPr lang="ru-RU" b="0" i="0" dirty="0">
                <a:solidFill>
                  <a:srgbClr val="111111"/>
                </a:solidFill>
                <a:effectLst/>
                <a:latin typeface="Arial" panose="020B0604020202020204" pitchFamily="34" charset="0"/>
              </a:rPr>
              <a:t>. </a:t>
            </a:r>
            <a:r>
              <a:rPr lang="ru-RU" b="1" i="0" dirty="0">
                <a:solidFill>
                  <a:srgbClr val="111111"/>
                </a:solidFill>
                <a:effectLst/>
                <a:latin typeface="Arial" panose="020B0604020202020204" pitchFamily="34" charset="0"/>
              </a:rPr>
              <a:t>Человек</a:t>
            </a:r>
            <a:r>
              <a:rPr lang="ru-RU" b="0" i="0" dirty="0">
                <a:solidFill>
                  <a:srgbClr val="111111"/>
                </a:solidFill>
                <a:effectLst/>
                <a:latin typeface="Arial" panose="020B0604020202020204" pitchFamily="34" charset="0"/>
              </a:rPr>
              <a:t> приучил собаку сторожить свой дом, сарай, склад. Когда </a:t>
            </a:r>
            <a:r>
              <a:rPr lang="ru-RU" b="1" i="0" dirty="0">
                <a:solidFill>
                  <a:srgbClr val="111111"/>
                </a:solidFill>
                <a:effectLst/>
                <a:latin typeface="Arial" panose="020B0604020202020204" pitchFamily="34" charset="0"/>
              </a:rPr>
              <a:t>человек</a:t>
            </a:r>
            <a:r>
              <a:rPr lang="ru-RU" b="0" i="0" dirty="0">
                <a:solidFill>
                  <a:srgbClr val="111111"/>
                </a:solidFill>
                <a:effectLst/>
                <a:latin typeface="Arial" panose="020B0604020202020204" pitchFamily="34" charset="0"/>
              </a:rPr>
              <a:t> занялся скотоводством, собака стала охранять скот. Они </a:t>
            </a:r>
            <a:r>
              <a:rPr lang="ru-RU" b="1" i="0" dirty="0">
                <a:solidFill>
                  <a:srgbClr val="111111"/>
                </a:solidFill>
                <a:effectLst/>
                <a:latin typeface="Arial" panose="020B0604020202020204" pitchFamily="34" charset="0"/>
              </a:rPr>
              <a:t>помогают пастухам пасти овец</a:t>
            </a:r>
            <a:r>
              <a:rPr lang="ru-RU" b="0" i="0" dirty="0">
                <a:solidFill>
                  <a:srgbClr val="111111"/>
                </a:solidFill>
                <a:effectLst/>
                <a:latin typeface="Arial" panose="020B0604020202020204" pitchFamily="34" charset="0"/>
              </a:rPr>
              <a:t>, возвращают, отбившихся </a:t>
            </a:r>
            <a:r>
              <a:rPr lang="ru-RU" b="1" i="0" dirty="0">
                <a:solidFill>
                  <a:srgbClr val="111111"/>
                </a:solidFill>
                <a:effectLst/>
                <a:latin typeface="Arial" panose="020B0604020202020204" pitchFamily="34" charset="0"/>
              </a:rPr>
              <a:t>животных к стаду</a:t>
            </a:r>
            <a:r>
              <a:rPr lang="ru-RU" b="0" i="0" dirty="0">
                <a:solidFill>
                  <a:srgbClr val="111111"/>
                </a:solidFill>
                <a:effectLst/>
                <a:latin typeface="Arial" panose="020B0604020202020204" pitchFamily="34" charset="0"/>
              </a:rPr>
              <a:t>, охраняют </a:t>
            </a:r>
            <a:r>
              <a:rPr lang="ru-RU" b="1" i="0" dirty="0">
                <a:solidFill>
                  <a:srgbClr val="111111"/>
                </a:solidFill>
                <a:effectLst/>
                <a:latin typeface="Arial" panose="020B0604020202020204" pitchFamily="34" charset="0"/>
              </a:rPr>
              <a:t>животных от хищников</a:t>
            </a:r>
            <a:r>
              <a:rPr lang="ru-RU" b="0" i="0" dirty="0">
                <a:solidFill>
                  <a:srgbClr val="111111"/>
                </a:solidFill>
                <a:effectLst/>
                <a:latin typeface="Arial" panose="020B0604020202020204" pitchFamily="34" charset="0"/>
              </a:rPr>
              <a:t>. Собаки – верные </a:t>
            </a:r>
            <a:r>
              <a:rPr lang="ru-RU" b="1" i="0" dirty="0">
                <a:solidFill>
                  <a:srgbClr val="111111"/>
                </a:solidFill>
                <a:effectLst/>
                <a:latin typeface="Arial" panose="020B0604020202020204" pitchFamily="34" charset="0"/>
              </a:rPr>
              <a:t>помощники охотников</a:t>
            </a:r>
            <a:r>
              <a:rPr lang="ru-RU" b="0" i="0" dirty="0">
                <a:solidFill>
                  <a:srgbClr val="111111"/>
                </a:solidFill>
                <a:effectLst/>
                <a:latin typeface="Arial" panose="020B0604020202020204" pitchFamily="34" charset="0"/>
              </a:rPr>
              <a:t>. Она находит дичь, приносит подстреленную птицу охотнику, выгоняют зверя на выстрел охотника. А на суровом севере, где ни машина, ни лошадь не могут пройти по глубокому снегу, собаки, запряженные в упряжку доставляют грузы, </a:t>
            </a:r>
            <a:r>
              <a:rPr lang="ru-RU" b="1" i="0" dirty="0">
                <a:solidFill>
                  <a:srgbClr val="111111"/>
                </a:solidFill>
                <a:effectLst/>
                <a:latin typeface="Arial" panose="020B0604020202020204" pitchFamily="34" charset="0"/>
              </a:rPr>
              <a:t>развозят почту</a:t>
            </a:r>
            <a:r>
              <a:rPr lang="ru-RU" b="0" i="0" dirty="0">
                <a:solidFill>
                  <a:srgbClr val="111111"/>
                </a:solidFill>
                <a:effectLst/>
                <a:latin typeface="Arial" panose="020B0604020202020204" pitchFamily="34" charset="0"/>
              </a:rPr>
              <a:t>. Собаки являются самыми верными </a:t>
            </a:r>
            <a:r>
              <a:rPr lang="ru-RU" b="1" i="0" dirty="0">
                <a:solidFill>
                  <a:srgbClr val="111111"/>
                </a:solidFill>
                <a:effectLst/>
                <a:latin typeface="Arial" panose="020B0604020202020204" pitchFamily="34" charset="0"/>
              </a:rPr>
              <a:t>помощниками спасателям</a:t>
            </a:r>
            <a:r>
              <a:rPr lang="ru-RU" b="0" i="0" dirty="0">
                <a:solidFill>
                  <a:srgbClr val="111111"/>
                </a:solidFill>
                <a:effectLst/>
                <a:latin typeface="Arial" panose="020B0604020202020204" pitchFamily="34" charset="0"/>
              </a:rPr>
              <a:t>. Они научены по запаху находить </a:t>
            </a:r>
            <a:r>
              <a:rPr lang="ru-RU" b="0" i="0" dirty="0" err="1">
                <a:solidFill>
                  <a:srgbClr val="111111"/>
                </a:solidFill>
                <a:effectLst/>
                <a:latin typeface="Arial" panose="020B0604020202020204" pitchFamily="34" charset="0"/>
              </a:rPr>
              <a:t>находить</a:t>
            </a:r>
            <a:r>
              <a:rPr lang="ru-RU" b="0" i="0" dirty="0">
                <a:solidFill>
                  <a:srgbClr val="111111"/>
                </a:solidFill>
                <a:effectLst/>
                <a:latin typeface="Arial" panose="020B0604020202020204" pitchFamily="34" charset="0"/>
              </a:rPr>
              <a:t> под завалами живых людей. А так же собака – </a:t>
            </a:r>
            <a:r>
              <a:rPr lang="ru-RU" b="0" i="0" dirty="0" err="1">
                <a:solidFill>
                  <a:srgbClr val="111111"/>
                </a:solidFill>
                <a:effectLst/>
                <a:latin typeface="Arial" panose="020B0604020202020204" pitchFamily="34" charset="0"/>
              </a:rPr>
              <a:t>повыдырь</a:t>
            </a:r>
            <a:r>
              <a:rPr lang="ru-RU" b="0" i="0" dirty="0">
                <a:solidFill>
                  <a:srgbClr val="111111"/>
                </a:solidFill>
                <a:effectLst/>
                <a:latin typeface="Arial" panose="020B0604020202020204" pitchFamily="34" charset="0"/>
              </a:rPr>
              <a:t> </a:t>
            </a:r>
            <a:r>
              <a:rPr lang="ru-RU" b="1" i="0" dirty="0">
                <a:solidFill>
                  <a:srgbClr val="111111"/>
                </a:solidFill>
                <a:effectLst/>
                <a:latin typeface="Arial" panose="020B0604020202020204" pitchFamily="34" charset="0"/>
              </a:rPr>
              <a:t>помогает</a:t>
            </a:r>
            <a:r>
              <a:rPr lang="ru-RU" b="0" i="0" dirty="0">
                <a:solidFill>
                  <a:srgbClr val="111111"/>
                </a:solidFill>
                <a:effectLst/>
                <a:latin typeface="Arial" panose="020B0604020202020204" pitchFamily="34" charset="0"/>
              </a:rPr>
              <a:t> слепым людям передвигать по городу. Таким образом собаки являются не только незаменимыми </a:t>
            </a:r>
            <a:r>
              <a:rPr lang="ru-RU" b="1" i="0" dirty="0">
                <a:solidFill>
                  <a:srgbClr val="111111"/>
                </a:solidFill>
                <a:effectLst/>
                <a:latin typeface="Arial" panose="020B0604020202020204" pitchFamily="34" charset="0"/>
              </a:rPr>
              <a:t>помощниками человека</a:t>
            </a:r>
            <a:r>
              <a:rPr lang="ru-RU" b="0" i="0" dirty="0">
                <a:solidFill>
                  <a:srgbClr val="111111"/>
                </a:solidFill>
                <a:effectLst/>
                <a:latin typeface="Arial" panose="020B0604020202020204" pitchFamily="34" charset="0"/>
              </a:rPr>
              <a:t>, но и верными друзьями.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7578872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Picture background">
            <a:extLst>
              <a:ext uri="{FF2B5EF4-FFF2-40B4-BE49-F238E27FC236}">
                <a16:creationId xmlns:a16="http://schemas.microsoft.com/office/drawing/2014/main" xmlns="" id="{F59A8784-D4E7-4420-8E24-61F1878BF24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012" r="34437"/>
          <a:stretch/>
        </p:blipFill>
        <p:spPr bwMode="auto">
          <a:xfrm>
            <a:off x="653988" y="905021"/>
            <a:ext cx="3367596" cy="47213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Picture background">
            <a:extLst>
              <a:ext uri="{FF2B5EF4-FFF2-40B4-BE49-F238E27FC236}">
                <a16:creationId xmlns:a16="http://schemas.microsoft.com/office/drawing/2014/main" xmlns="" id="{F74DFE6E-E014-404E-9AF5-36347B4051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38321" y="357525"/>
            <a:ext cx="6672678" cy="2908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8" name="Picture 6" descr="Picture background">
            <a:extLst>
              <a:ext uri="{FF2B5EF4-FFF2-40B4-BE49-F238E27FC236}">
                <a16:creationId xmlns:a16="http://schemas.microsoft.com/office/drawing/2014/main" xmlns="" id="{8E7E946C-BAB2-4317-A9F7-E898A20FA27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326"/>
          <a:stretch/>
        </p:blipFill>
        <p:spPr bwMode="auto">
          <a:xfrm>
            <a:off x="5211192" y="3823875"/>
            <a:ext cx="6672678" cy="29009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4B567D80-BEE2-4781-80D8-6B696CB4942A}"/>
              </a:ext>
            </a:extLst>
          </p:cNvPr>
          <p:cNvSpPr txBox="1"/>
          <p:nvPr/>
        </p:nvSpPr>
        <p:spPr>
          <a:xfrm>
            <a:off x="5493613" y="504911"/>
            <a:ext cx="610783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400" b="0" i="0" dirty="0">
                <a:solidFill>
                  <a:schemeClr val="tx1">
                    <a:lumMod val="95000"/>
                  </a:schemeClr>
                </a:solidFill>
                <a:effectLst/>
                <a:latin typeface="Arial" panose="020B0604020202020204" pitchFamily="34" charset="0"/>
              </a:rPr>
              <a:t>собака – пастух</a:t>
            </a:r>
            <a:endParaRPr lang="ru-RU" sz="2400" dirty="0">
              <a:solidFill>
                <a:schemeClr val="tx1">
                  <a:lumMod val="95000"/>
                </a:schemeClr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980F6C61-3429-47A6-AA3C-07BF1F19CBC6}"/>
              </a:ext>
            </a:extLst>
          </p:cNvPr>
          <p:cNvSpPr txBox="1"/>
          <p:nvPr/>
        </p:nvSpPr>
        <p:spPr>
          <a:xfrm>
            <a:off x="1100831" y="5813937"/>
            <a:ext cx="610783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400" b="0" i="0" dirty="0">
                <a:solidFill>
                  <a:srgbClr val="111111"/>
                </a:solidFill>
                <a:effectLst/>
                <a:latin typeface="Arial" panose="020B0604020202020204" pitchFamily="34" charset="0"/>
              </a:rPr>
              <a:t>собака – </a:t>
            </a:r>
            <a:r>
              <a:rPr lang="ru-RU" sz="2400" b="0" i="0" dirty="0" err="1">
                <a:solidFill>
                  <a:srgbClr val="111111"/>
                </a:solidFill>
                <a:effectLst/>
                <a:latin typeface="Arial" panose="020B0604020202020204" pitchFamily="34" charset="0"/>
              </a:rPr>
              <a:t>повадырь</a:t>
            </a:r>
            <a:endParaRPr lang="ru-RU" sz="2400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68685FF8-53C7-416D-A51C-5E007719A2AD}"/>
              </a:ext>
            </a:extLst>
          </p:cNvPr>
          <p:cNvSpPr txBox="1"/>
          <p:nvPr/>
        </p:nvSpPr>
        <p:spPr>
          <a:xfrm>
            <a:off x="5703163" y="6093829"/>
            <a:ext cx="610783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b="0" i="0" dirty="0">
                <a:solidFill>
                  <a:srgbClr val="111111"/>
                </a:solidFill>
                <a:effectLst/>
                <a:latin typeface="Arial" panose="020B0604020202020204" pitchFamily="34" charset="0"/>
              </a:rPr>
              <a:t> собачья упряжка,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22583982"/>
      </p:ext>
    </p:extLst>
  </p:cSld>
  <p:clrMapOvr>
    <a:masterClrMapping/>
  </p:clrMapOvr>
</p:sld>
</file>

<file path=ppt/theme/theme1.xml><?xml version="1.0" encoding="utf-8"?>
<a:theme xmlns:a="http://schemas.openxmlformats.org/drawingml/2006/main" name="Сектор">
  <a:themeElements>
    <a:clrScheme name="Сектор">
      <a:dk1>
        <a:sysClr val="windowText" lastClr="000000"/>
      </a:dk1>
      <a:lt1>
        <a:sysClr val="window" lastClr="FFFFFF"/>
      </a:lt1>
      <a:dk2>
        <a:srgbClr val="537D0B"/>
      </a:dk2>
      <a:lt2>
        <a:srgbClr val="A9E257"/>
      </a:lt2>
      <a:accent1>
        <a:srgbClr val="38540A"/>
      </a:accent1>
      <a:accent2>
        <a:srgbClr val="31A274"/>
      </a:accent2>
      <a:accent3>
        <a:srgbClr val="236073"/>
      </a:accent3>
      <a:accent4>
        <a:srgbClr val="6C4D90"/>
      </a:accent4>
      <a:accent5>
        <a:srgbClr val="983C27"/>
      </a:accent5>
      <a:accent6>
        <a:srgbClr val="CD811F"/>
      </a:accent6>
      <a:hlink>
        <a:srgbClr val="293F06"/>
      </a:hlink>
      <a:folHlink>
        <a:srgbClr val="68883A"/>
      </a:folHlink>
    </a:clrScheme>
    <a:fontScheme name="Сектор">
      <a:maj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Сектор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Slice" id="{0507925B-6AC9-4358-8E18-C330545D08F8}" vid="{19759155-7935-4C61-A06C-C04380D1B16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107</TotalTime>
  <Words>91</Words>
  <Application>Microsoft Office PowerPoint</Application>
  <PresentationFormat>Произвольный</PresentationFormat>
  <Paragraphs>38</Paragraphs>
  <Slides>18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Сектор</vt:lpstr>
      <vt:lpstr>КАК ЖИВОТНЫЕ ПОМОГАЮТ ЛЮДЯМ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КАК ЖИВОТНЫЕ ПОМОГАЮТ ЛЮДЯМ</dc:title>
  <dc:creator>Family Kulikova</dc:creator>
  <cp:lastModifiedBy>Home</cp:lastModifiedBy>
  <cp:revision>13</cp:revision>
  <dcterms:created xsi:type="dcterms:W3CDTF">2024-11-11T13:15:06Z</dcterms:created>
  <dcterms:modified xsi:type="dcterms:W3CDTF">2026-01-03T18:02:07Z</dcterms:modified>
</cp:coreProperties>
</file>