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73" r:id="rId5"/>
    <p:sldId id="259" r:id="rId6"/>
    <p:sldId id="260" r:id="rId7"/>
    <p:sldId id="261" r:id="rId8"/>
    <p:sldId id="27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4" r:id="rId17"/>
    <p:sldId id="275" r:id="rId18"/>
    <p:sldId id="269" r:id="rId19"/>
    <p:sldId id="271" r:id="rId20"/>
    <p:sldId id="27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80" d="100"/>
          <a:sy n="80" d="100"/>
        </p:scale>
        <p:origin x="47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6E4C82E-8A97-4ED3-8845-E26E44D77451}" type="datetimeFigureOut">
              <a:rPr lang="ru-RU"/>
              <a:pPr>
                <a:defRPr/>
              </a:pPr>
              <a:t>31.01.2026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49EEAD-D75D-435A-9762-79157CFF7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900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ru-RU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EE9B4-6AC1-486A-A2C7-3F9F45B460C0}" type="datetimeFigureOut">
              <a:rPr lang="ru-RU"/>
              <a:pPr>
                <a:defRPr/>
              </a:pPr>
              <a:t>31.01.2026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BB563-8036-4AF8-B8F3-5FA282F391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602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6745" y="1381458"/>
              <a:ext cx="877650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ru-RU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F7239-79E8-401A-9207-395209B6FCD0}" type="datetimeFigureOut">
              <a:rPr lang="ru-RU"/>
              <a:pPr>
                <a:defRPr/>
              </a:pPr>
              <a:t>31.01.2026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0693-88D4-4D0E-BB63-D9A7F70094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7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ru-RU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93F14-B496-4479-B2F9-284FB8B1C115}" type="datetimeFigureOut">
              <a:rPr lang="ru-RU"/>
              <a:pPr>
                <a:defRPr/>
              </a:pPr>
              <a:t>31.01.2026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00626-AF48-4510-A2D3-FEEE234ED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327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ru-RU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DA98D-AD19-48D9-952D-E5B5BA8744E5}" type="datetimeFigureOut">
              <a:rPr lang="ru-RU"/>
              <a:pPr>
                <a:defRPr/>
              </a:pPr>
              <a:t>31.01.2026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1DC01-9886-41E7-A77E-ED642C8E7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081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ru-RU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583D7-F26C-4FCB-AF0A-E9EC75BFC6F3}" type="datetimeFigureOut">
              <a:rPr lang="ru-RU"/>
              <a:pPr>
                <a:defRPr/>
              </a:pPr>
              <a:t>31.01.2026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805E0-F5FF-439B-85A1-25CC202D2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74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ru-RU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0AE55-D478-49C6-9014-802E2C623922}" type="datetimeFigureOut">
              <a:rPr lang="ru-RU"/>
              <a:pPr>
                <a:defRPr/>
              </a:pPr>
              <a:t>31.01.2026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065F-C6B9-4059-AEA3-68890A7C0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51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3"/>
            <p:cNvSpPr txBox="1">
              <a:spLocks noChangeArrowheads="1"/>
            </p:cNvSpPr>
            <p:nvPr/>
          </p:nvSpPr>
          <p:spPr bwMode="auto">
            <a:xfrm>
              <a:off x="4147772" y="1381459"/>
              <a:ext cx="8763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defRPr/>
              </a:pPr>
              <a:r>
                <a:rPr lang="en-US" altLang="ru-RU" sz="5400" smtClean="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A2371-D671-4521-BEBA-4A8811FF4AC7}" type="datetimeFigureOut">
              <a:rPr lang="ru-RU"/>
              <a:pPr>
                <a:defRPr/>
              </a:pPr>
              <a:t>31.01.2026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C9675-1B5D-466F-A1C7-FEDBAF5C2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558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CD7E9-CC24-4947-AD65-10ED46FE73B5}" type="datetimeFigureOut">
              <a:rPr lang="ru-RU"/>
              <a:pPr>
                <a:defRPr/>
              </a:pPr>
              <a:t>31.01.2026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93A53-C39D-4279-A999-A7DE3ACFE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59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C530-01B6-41DC-B8D2-45C7545F08F0}" type="datetimeFigureOut">
              <a:rPr lang="ru-RU"/>
              <a:pPr>
                <a:defRPr/>
              </a:pPr>
              <a:t>31.01.2026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6C537-EE31-4635-AAE4-8541C07C6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816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66A74-489D-4984-8C1F-9C56135AD9DF}" type="datetimeFigureOut">
              <a:rPr lang="ru-RU"/>
              <a:pPr>
                <a:defRPr/>
              </a:pPr>
              <a:t>31.01.2026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F59F9-F24E-48C8-9221-37EC52164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87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13DD1E-3C0A-460C-A2FC-012AD544EF16}" type="datetimeFigureOut">
              <a:rPr lang="ru-RU"/>
              <a:pPr>
                <a:defRPr/>
              </a:pPr>
              <a:t>31.01.2026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8E937E-8F24-4FDF-9C81-FDFDB6B04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73" r:id="rId7"/>
    <p:sldLayoutId id="2147483774" r:id="rId8"/>
    <p:sldLayoutId id="2147483775" r:id="rId9"/>
    <p:sldLayoutId id="2147483782" r:id="rId10"/>
    <p:sldLayoutId id="21474837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22225"/>
            <a:ext cx="3470275" cy="347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Прямоугольник 3"/>
          <p:cNvSpPr>
            <a:spLocks noChangeArrowheads="1"/>
          </p:cNvSpPr>
          <p:nvPr/>
        </p:nvSpPr>
        <p:spPr bwMode="auto">
          <a:xfrm>
            <a:off x="3505200" y="908050"/>
            <a:ext cx="555466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rgbClr val="00B0F0"/>
                </a:solidFill>
              </a:rPr>
              <a:t>Исследовательский проект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000" b="1" dirty="0">
              <a:solidFill>
                <a:srgbClr val="00B0F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000" b="1" dirty="0">
              <a:solidFill>
                <a:srgbClr val="00B0F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chemeClr val="accent1"/>
                </a:solidFill>
              </a:rPr>
              <a:t>«Образ лисы в народных сказках и в баснях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 dirty="0">
                <a:solidFill>
                  <a:schemeClr val="accent1"/>
                </a:solidFill>
              </a:rPr>
              <a:t>И.А. Крылова».</a:t>
            </a:r>
          </a:p>
        </p:txBody>
      </p:sp>
      <p:sp>
        <p:nvSpPr>
          <p:cNvPr id="10244" name="Прямоугольник 5"/>
          <p:cNvSpPr>
            <a:spLocks noChangeArrowheads="1"/>
          </p:cNvSpPr>
          <p:nvPr/>
        </p:nvSpPr>
        <p:spPr bwMode="auto">
          <a:xfrm>
            <a:off x="4643438" y="5084763"/>
            <a:ext cx="4140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</a:rPr>
              <a:t>Выполнила: Попутникова Олеся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chemeClr val="tx1"/>
                </a:solidFill>
              </a:rPr>
              <a:t>ученица: 5 «В» 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класса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chemeClr val="tx1"/>
                </a:solidFill>
              </a:rPr>
              <a:t>Руководитель  </a:t>
            </a:r>
            <a:r>
              <a:rPr lang="ru-RU" altLang="ru-RU" sz="2000" b="1" dirty="0" err="1" smtClean="0">
                <a:solidFill>
                  <a:schemeClr val="tx1"/>
                </a:solidFill>
              </a:rPr>
              <a:t>Светлакова</a:t>
            </a:r>
            <a:r>
              <a:rPr lang="ru-RU" altLang="ru-RU" sz="2000" b="1" dirty="0" smtClean="0">
                <a:solidFill>
                  <a:schemeClr val="tx1"/>
                </a:solidFill>
              </a:rPr>
              <a:t> </a:t>
            </a:r>
            <a:r>
              <a:rPr lang="ru-RU" altLang="ru-RU" sz="2000" b="1" dirty="0" err="1" smtClean="0">
                <a:solidFill>
                  <a:schemeClr val="tx1"/>
                </a:solidFill>
              </a:rPr>
              <a:t>ЕА,учитель</a:t>
            </a:r>
            <a:r>
              <a:rPr lang="ru-RU" altLang="ru-RU" sz="2000" b="1" smtClean="0">
                <a:solidFill>
                  <a:schemeClr val="tx1"/>
                </a:solidFill>
              </a:rPr>
              <a:t> литературы.</a:t>
            </a:r>
            <a:endParaRPr lang="ru-RU" altLang="ru-RU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2087562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484438" y="188913"/>
            <a:ext cx="6480175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 </a:t>
            </a:r>
            <a:r>
              <a:rPr lang="ru-RU" altLang="ru-RU" sz="1800" b="1" i="1">
                <a:solidFill>
                  <a:schemeClr val="tx1"/>
                </a:solidFill>
              </a:rPr>
              <a:t>«Лиса и журавль»</a:t>
            </a:r>
            <a:r>
              <a:rPr lang="ru-RU" altLang="ru-RU" sz="1800">
                <a:solidFill>
                  <a:schemeClr val="tx1"/>
                </a:solidFill>
              </a:rPr>
              <a:t> лиса решила пошутить над журавлём. Она пригласила его в гости, наварила каши и положила её на тарелку. Журавлю не удалось поесть кашки, так как кашу с тарелки клювом он не смог ухватить. Но журавль отомстил лисе. Когда лисица, пришла к нему в гости, он налил вкусную окрошку в кувшин. Не смогла лиса достать окрошку язычком из кувшина и ушла обиженная.</a:t>
            </a:r>
          </a:p>
        </p:txBody>
      </p:sp>
      <p:pic>
        <p:nvPicPr>
          <p:cNvPr id="18436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3500438"/>
            <a:ext cx="25892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Прямоугольник 4"/>
          <p:cNvSpPr>
            <a:spLocks noChangeArrowheads="1"/>
          </p:cNvSpPr>
          <p:nvPr/>
        </p:nvSpPr>
        <p:spPr bwMode="auto">
          <a:xfrm>
            <a:off x="2828925" y="4221163"/>
            <a:ext cx="612140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 сказке </a:t>
            </a:r>
            <a:r>
              <a:rPr lang="ru-RU" altLang="ru-RU" sz="1800" b="1" i="1">
                <a:solidFill>
                  <a:schemeClr val="tx1"/>
                </a:solidFill>
              </a:rPr>
              <a:t>«Зайкина избушка»</a:t>
            </a:r>
            <a:r>
              <a:rPr lang="ru-RU" altLang="ru-RU" sz="1800">
                <a:solidFill>
                  <a:schemeClr val="tx1"/>
                </a:solidFill>
              </a:rPr>
              <a:t> лиса показана плутовкой, которая выгнала зайку из его избушки. И восстановить справедливость смог только петух.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32686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4048125" y="452438"/>
            <a:ext cx="4751388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 сказке </a:t>
            </a:r>
            <a:r>
              <a:rPr lang="ru-RU" altLang="ru-RU" sz="1800" b="1" i="1">
                <a:solidFill>
                  <a:schemeClr val="tx1"/>
                </a:solidFill>
              </a:rPr>
              <a:t>«Рукавичка»</a:t>
            </a:r>
            <a:r>
              <a:rPr lang="ru-RU" altLang="ru-RU" sz="1800">
                <a:solidFill>
                  <a:schemeClr val="tx1"/>
                </a:solidFill>
              </a:rPr>
              <a:t> лиса представлена в виде лисички-сестрички, которая просто попросилась жить к другим лесным жителям в рукавичку. Только в этой сказке лиса не преследует никакого злого умысла, никого не обижает и оказывается в непростой ситуации, как и другие звери. 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628650" y="3811588"/>
            <a:ext cx="8281988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Из прочитанных мною сказок можно сделать вывод, что лиса практически во всех произведениях красивая, хитрая, наглая, изворотливая, шантажистка и вымогательница. Она ворует, обманывает, издевается над другими персонажами. Такие качества не поощряются в сказках и поэтому лиса отрицательный герой.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908050"/>
            <a:ext cx="223043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533650" y="1700213"/>
            <a:ext cx="6480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 басне </a:t>
            </a:r>
            <a:r>
              <a:rPr lang="ru-RU" altLang="ru-RU" sz="1800" b="1" i="1">
                <a:solidFill>
                  <a:schemeClr val="tx1"/>
                </a:solidFill>
              </a:rPr>
              <a:t>«Ворона и лисица»</a:t>
            </a:r>
            <a:r>
              <a:rPr lang="ru-RU" altLang="ru-RU" sz="1800">
                <a:solidFill>
                  <a:schemeClr val="tx1"/>
                </a:solidFill>
              </a:rPr>
              <a:t> лиса-плутовка обманула ворону. Ворона повелась на гнусную лесть лисицы и осталась без сыра.</a:t>
            </a:r>
          </a:p>
        </p:txBody>
      </p:sp>
      <p:pic>
        <p:nvPicPr>
          <p:cNvPr id="20484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3614738"/>
            <a:ext cx="22304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2574925" y="4652963"/>
            <a:ext cx="6451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 басне </a:t>
            </a:r>
            <a:r>
              <a:rPr lang="ru-RU" altLang="ru-RU" sz="1800" b="1" i="1">
                <a:solidFill>
                  <a:schemeClr val="tx1"/>
                </a:solidFill>
              </a:rPr>
              <a:t>«Лисица и сурок»</a:t>
            </a:r>
            <a:r>
              <a:rPr lang="ru-RU" altLang="ru-RU" sz="1800">
                <a:solidFill>
                  <a:schemeClr val="tx1"/>
                </a:solidFill>
              </a:rPr>
              <a:t> лиса рассказывает, что её выслали за взятки.</a:t>
            </a:r>
          </a:p>
        </p:txBody>
      </p:sp>
      <p:sp>
        <p:nvSpPr>
          <p:cNvPr id="20486" name="Прямоугольник 1"/>
          <p:cNvSpPr>
            <a:spLocks noChangeArrowheads="1"/>
          </p:cNvSpPr>
          <p:nvPr/>
        </p:nvSpPr>
        <p:spPr bwMode="auto">
          <a:xfrm>
            <a:off x="538163" y="115888"/>
            <a:ext cx="81375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 и анализ басен И.А. Крылова с участием лисы.</a:t>
            </a:r>
            <a:endParaRPr lang="ru-RU" altLang="ru-RU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789113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Прямоугольник 2"/>
          <p:cNvSpPr>
            <a:spLocks noChangeArrowheads="1"/>
          </p:cNvSpPr>
          <p:nvPr/>
        </p:nvSpPr>
        <p:spPr bwMode="auto">
          <a:xfrm>
            <a:off x="2124075" y="288925"/>
            <a:ext cx="67691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 басне </a:t>
            </a:r>
            <a:r>
              <a:rPr lang="ru-RU" altLang="ru-RU" sz="1800" b="1" i="1">
                <a:solidFill>
                  <a:schemeClr val="tx1"/>
                </a:solidFill>
              </a:rPr>
              <a:t>«Крестьянин и лисица»</a:t>
            </a:r>
            <a:r>
              <a:rPr lang="ru-RU" altLang="ru-RU" sz="1800">
                <a:solidFill>
                  <a:schemeClr val="tx1"/>
                </a:solidFill>
              </a:rPr>
              <a:t> крестьянин говорит лисе, что в её ремесле «ни на волос добра не видно», «красть и грех и стыдно и что бранит тебя весь свет». Крестьянин даёт лисе честный заработок, за который хорошо кормит, но лиса всё равно идёт на кражу и душит всех кур.</a:t>
            </a:r>
          </a:p>
        </p:txBody>
      </p:sp>
      <p:pic>
        <p:nvPicPr>
          <p:cNvPr id="21508" name="Рисунок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068638"/>
            <a:ext cx="1820863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2144713" y="3746500"/>
            <a:ext cx="67691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 В басне </a:t>
            </a:r>
            <a:r>
              <a:rPr lang="ru-RU" altLang="ru-RU" sz="1800" b="1" i="1">
                <a:solidFill>
                  <a:schemeClr val="tx1"/>
                </a:solidFill>
              </a:rPr>
              <a:t>«Волк и лисица»</a:t>
            </a:r>
            <a:r>
              <a:rPr lang="ru-RU" altLang="ru-RU" sz="1800">
                <a:solidFill>
                  <a:schemeClr val="tx1"/>
                </a:solidFill>
              </a:rPr>
              <a:t> лиса не хочет накормить кума мяском, а готова угостить его лишь одним сенцом.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36988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4205288" y="1196975"/>
            <a:ext cx="467995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 басне </a:t>
            </a:r>
            <a:r>
              <a:rPr lang="ru-RU" altLang="ru-RU" sz="1800" b="1" i="1">
                <a:solidFill>
                  <a:schemeClr val="tx1"/>
                </a:solidFill>
              </a:rPr>
              <a:t>«Лиса-строитель»</a:t>
            </a:r>
            <a:r>
              <a:rPr lang="ru-RU" altLang="ru-RU" sz="1800">
                <a:solidFill>
                  <a:schemeClr val="tx1"/>
                </a:solidFill>
              </a:rPr>
              <a:t> лев нанял лису построить безопасный курятник, чтобы никто не смог туда пробраться и своровать кур. Лиса всё выполнила, но оставила лазейку для себя и воровала кур одна.</a:t>
            </a:r>
          </a:p>
        </p:txBody>
      </p:sp>
      <p:sp>
        <p:nvSpPr>
          <p:cNvPr id="22532" name="Прямоугольник 3"/>
          <p:cNvSpPr>
            <a:spLocks noChangeArrowheads="1"/>
          </p:cNvSpPr>
          <p:nvPr/>
        </p:nvSpPr>
        <p:spPr bwMode="auto">
          <a:xfrm>
            <a:off x="341313" y="4724400"/>
            <a:ext cx="8551862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 баснях И.А. Крылова мы видим лису взяточницей, плутовкой, обманщицей, воровкой. Лиса не склонна к исправлению, вся её натура гнусна, в ней нет ни капли сострадания к другим. Она любит только себя.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8424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70C0"/>
                </a:solidFill>
              </a:rPr>
              <a:t>Поведение лисы в природе, в русских народных сказках и баснях И.А. Крылова.</a:t>
            </a:r>
            <a:endParaRPr lang="ru-RU" altLang="ru-RU" sz="280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54039" y="1637422"/>
            <a:ext cx="367310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  <a:latin typeface="+mn-lt"/>
                <a:cs typeface="+mn-cs"/>
              </a:rPr>
              <a:t>Лиса</a:t>
            </a:r>
            <a:r>
              <a:rPr lang="ru-RU" dirty="0">
                <a:latin typeface="+mn-lt"/>
                <a:cs typeface="+mn-cs"/>
              </a:rPr>
              <a:t> – самая обаятельная и привлекательная среди всех животных леса. Она действительно в реальной жизни хитрая и умная, но не подлая и не алчная как представлена в сказках и баснях. Лиса в жизни хитрит и изловчается, чтобы прокормить себя и своё потомство. Она не преследует в реальной жизни каких-либо  подлостей.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72816"/>
            <a:ext cx="5032851" cy="31455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565658" cy="51125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60114" y="263691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Сказочная лиса </a:t>
            </a:r>
            <a:r>
              <a:rPr lang="ru-RU" dirty="0"/>
              <a:t>– воплощение хитрости и изворотливости. Лисица любого вокруг пальца обведёт.</a:t>
            </a:r>
          </a:p>
        </p:txBody>
      </p:sp>
    </p:spTree>
    <p:extLst>
      <p:ext uri="{BB962C8B-B14F-4D97-AF65-F5344CB8AC3E}">
        <p14:creationId xmlns:p14="http://schemas.microsoft.com/office/powerpoint/2010/main" val="13001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7077" y="3933056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</a:rPr>
              <a:t>В баснях И.А. Крылова лиса </a:t>
            </a:r>
            <a:r>
              <a:rPr lang="ru-RU" dirty="0"/>
              <a:t>показана в следующих образах: неисправимая воровка, успешный специалист по лести, искренний собеседник крестьянина, взяточница, строительница курятников с лазейками.</a:t>
            </a:r>
          </a:p>
          <a:p>
            <a:pPr indent="18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 многом характер лисицы схож с характером завистливых и лживых людей. Лиса – притворщица, воровка, обманщица, злая, льстивая, ловкая, хитрая. Образ лисы постоянен.</a:t>
            </a:r>
          </a:p>
          <a:p>
            <a:pPr indent="18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Лиса имеет свой характер, свои отличительные черты, но все они олицетворяют человека и особенности его склада, а не животное.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6632"/>
            <a:ext cx="4851595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8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468313" y="115888"/>
            <a:ext cx="83518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70C0"/>
                </a:solidFill>
              </a:rPr>
              <a:t>Характеристика образа лисы в народных сказках и баснях И.А. Крылова. Выводы.</a:t>
            </a:r>
            <a:endParaRPr lang="ru-RU" altLang="ru-RU" sz="2800">
              <a:solidFill>
                <a:srgbClr val="0070C0"/>
              </a:solidFill>
            </a:endParaRP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468313" y="1069975"/>
            <a:ext cx="8351837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Значение народных сказок о животных в жизни человека очень велико. Мы не можем жить без сказок. Сказки не только учат нас жить правильно, они учат нас остерегаться подлых людей, воспитывают нас.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Сказки и басни пытаются научить нас видеть истинную натуру человека говорящего с нами. Они предупреждают, что нужно быть внимательными к сказанным словам в наш адрес и учат тому, что не нужно позволять лести вводит нас в заблуждение.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Лиса очень часто появляется в народных сказках и баснях Крылова, потому что в нашей жизни очень много лживых людей, очень много обмана, мы очень часто не замечаем, как нами могут манипулировать и управлять другие люди. Сказки и басни учат нас быть внимательными и не попадать в жизни в такие ситуации как попадают люди и животные по вине лисы.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684213" y="1484313"/>
            <a:ext cx="8351837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b="1">
                <a:solidFill>
                  <a:srgbClr val="7030A0"/>
                </a:solidFill>
              </a:rPr>
              <a:t>Моя гипотеза, что лиса – отрицательный персонаж, олицетворяющая пороки людей практически подтвердилась. Но всё же бывают исключения, когда лиса может быть положительным персонажем и жертвой сложившихся обстоятельств.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179388" y="188913"/>
            <a:ext cx="878522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u="sng">
                <a:solidFill>
                  <a:schemeClr val="tx1"/>
                </a:solidFill>
              </a:rPr>
              <a:t>Цели проекта</a:t>
            </a:r>
            <a:r>
              <a:rPr lang="ru-RU" altLang="ru-RU" sz="1800" b="1">
                <a:solidFill>
                  <a:schemeClr val="tx1"/>
                </a:solidFill>
              </a:rPr>
              <a:t>:</a:t>
            </a:r>
            <a:endParaRPr lang="ru-RU" altLang="ru-RU" sz="18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1. Анализ народных сказок и басен И.А. Крылова, в которых главным героем является лиса.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2. Сопоставление образа лисы в народных сказках и в баснях И.А. Крылова.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8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u="sng">
                <a:solidFill>
                  <a:schemeClr val="tx1"/>
                </a:solidFill>
              </a:rPr>
              <a:t>Задачи проекта</a:t>
            </a:r>
            <a:r>
              <a:rPr lang="ru-RU" altLang="ru-RU" sz="1800" b="1">
                <a:solidFill>
                  <a:schemeClr val="tx1"/>
                </a:solidFill>
              </a:rPr>
              <a:t>:</a:t>
            </a:r>
            <a:endParaRPr lang="ru-RU" altLang="ru-RU" sz="18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1. Изучить понятие народные сказки, узнать подробнее про сказки о животных.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2. Изучить понятие басня, историю развития данного жанра.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3. Познакомиться с биографией русского баснописца И.А. Крылова.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4. Узнать информацию о жизни лисы в природе.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5. Найти, прочитать и проанализировать народные сказки, в которых есть лиса.</a:t>
            </a:r>
          </a:p>
          <a:p>
            <a:pPr algn="just" eaLnBrk="1" hangingPunct="1">
              <a:spcBef>
                <a:spcPct val="0"/>
              </a:spcBef>
              <a:buClrTx/>
              <a:buFont typeface="Wingdings" pitchFamily="2" charset="2"/>
              <a:buNone/>
            </a:pPr>
            <a:r>
              <a:rPr lang="ru-RU" altLang="ru-RU" sz="1800">
                <a:solidFill>
                  <a:schemeClr val="tx1"/>
                </a:solidFill>
              </a:rPr>
              <a:t>6. Найти, прочитать и проанализировать басни И.А. Крылова, в которых есть лиса.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7. Сравнить поведение лисы в природе, в народных сказках и в баснях И.А. Крылова.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8. Дать характеристику образу лисы в народных сказках и в баснях И.А. Крылова, сделать выводы.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8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u="sng">
                <a:solidFill>
                  <a:schemeClr val="tx1"/>
                </a:solidFill>
              </a:rPr>
              <a:t>Объект проекта:</a:t>
            </a:r>
            <a:r>
              <a:rPr lang="ru-RU" altLang="ru-RU" sz="1800">
                <a:solidFill>
                  <a:schemeClr val="tx1"/>
                </a:solidFill>
              </a:rPr>
              <a:t> лиса (образ лисы).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8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u="sng">
                <a:solidFill>
                  <a:schemeClr val="tx1"/>
                </a:solidFill>
              </a:rPr>
              <a:t>Предмет проекта:</a:t>
            </a:r>
            <a:r>
              <a:rPr lang="ru-RU" altLang="ru-RU" sz="1800">
                <a:solidFill>
                  <a:schemeClr val="tx1"/>
                </a:solidFill>
              </a:rPr>
              <a:t> народные сказки и басни И.А. Крылова.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8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u="sng">
                <a:solidFill>
                  <a:schemeClr val="tx1"/>
                </a:solidFill>
              </a:rPr>
              <a:t>Гипотеза:</a:t>
            </a:r>
            <a:r>
              <a:rPr lang="ru-RU" altLang="ru-RU" sz="1800" b="1">
                <a:solidFill>
                  <a:schemeClr val="tx1"/>
                </a:solidFill>
              </a:rPr>
              <a:t> </a:t>
            </a:r>
            <a:r>
              <a:rPr lang="ru-RU" altLang="ru-RU" sz="1800">
                <a:solidFill>
                  <a:schemeClr val="tx1"/>
                </a:solidFill>
              </a:rPr>
              <a:t>Лиса в народных сказках и в баснях И.А. Крылова – отрицательный персонаж, олицетворяющая пороки людей.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800">
              <a:solidFill>
                <a:schemeClr val="tx1"/>
              </a:solidFill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 u="sng">
                <a:solidFill>
                  <a:schemeClr val="tx1"/>
                </a:solidFill>
              </a:rPr>
              <a:t>Методы используемые в проекте:</a:t>
            </a:r>
            <a:r>
              <a:rPr lang="ru-RU" altLang="ru-RU" sz="1800">
                <a:solidFill>
                  <a:schemeClr val="tx1"/>
                </a:solidFill>
              </a:rPr>
              <a:t> Чтение народных сказок и басен И.А. Крылова, поиск нужной информации о лисе, анализ, сравнение, размышление и вывод.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468313" y="1628775"/>
            <a:ext cx="85677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7200" b="1">
                <a:solidFill>
                  <a:srgbClr val="C00000"/>
                </a:solidFill>
                <a:cs typeface="Times New Roman" pitchFamily="18" charset="0"/>
              </a:rPr>
              <a:t>Спасибо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7200" b="1">
                <a:solidFill>
                  <a:srgbClr val="C00000"/>
                </a:solidFill>
                <a:cs typeface="Times New Roman" pitchFamily="18" charset="0"/>
              </a:rPr>
              <a:t>за внимание!!!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1692275" y="333375"/>
            <a:ext cx="65516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 dirty="0">
                <a:solidFill>
                  <a:srgbClr val="0070C0"/>
                </a:solidFill>
              </a:rPr>
              <a:t>Изучение понятий: народные сказки, сказки о животных.</a:t>
            </a:r>
            <a:endParaRPr lang="ru-RU" altLang="ru-RU" sz="2800" dirty="0">
              <a:solidFill>
                <a:srgbClr val="0070C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chemeClr val="tx1"/>
                </a:solidFill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1703938"/>
            <a:ext cx="51845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chemeClr val="accent5"/>
                </a:solidFill>
                <a:latin typeface="+mn-lt"/>
                <a:cs typeface="+mn-cs"/>
              </a:rPr>
              <a:t>Народная сказка</a:t>
            </a:r>
            <a:r>
              <a:rPr lang="ru-RU" dirty="0">
                <a:solidFill>
                  <a:schemeClr val="accent5"/>
                </a:solidFill>
                <a:latin typeface="+mn-lt"/>
                <a:cs typeface="+mn-cs"/>
              </a:rPr>
              <a:t> </a:t>
            </a:r>
            <a:r>
              <a:rPr lang="ru-RU" dirty="0">
                <a:latin typeface="+mn-lt"/>
                <a:cs typeface="+mn-cs"/>
              </a:rPr>
              <a:t>— это устное, повествовательное, художественное произведение, волшебного, приключенческого или бытового характера с установкой на вымысел.</a:t>
            </a:r>
          </a:p>
          <a:p>
            <a:pPr indent="18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Главная особенность народных сказок в том, что у них нет единого автора. </a:t>
            </a:r>
          </a:p>
          <a:p>
            <a:pPr indent="18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Героями сказок очень часто становятся животные, олицетворяющие собой людей с различными характерами.</a:t>
            </a:r>
          </a:p>
          <a:p>
            <a:pPr indent="18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95886"/>
            <a:ext cx="3614714" cy="4597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3529664" cy="479990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11960" y="764704"/>
            <a:ext cx="4824536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chemeClr val="accent5"/>
                </a:solidFill>
              </a:rPr>
              <a:t>Сказки о животных</a:t>
            </a:r>
            <a:r>
              <a:rPr lang="ru-RU" dirty="0">
                <a:solidFill>
                  <a:schemeClr val="accent5"/>
                </a:solidFill>
              </a:rPr>
              <a:t> </a:t>
            </a:r>
            <a:r>
              <a:rPr lang="ru-RU" dirty="0"/>
              <a:t>— это вымышленные истории с очеловеченными зверями, в которых высмеиваются пороки. Юмор в них основан на воспроизведении нелепых ситуаций, в которые попадают персонажи.</a:t>
            </a:r>
          </a:p>
          <a:p>
            <a:pPr indent="18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Иногда сказки о животных целиком и полностью состоят лишь из одних диалогов.</a:t>
            </a:r>
          </a:p>
          <a:p>
            <a:pPr indent="18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сказках о животных человек обычно играет второстепенную роль.</a:t>
            </a:r>
          </a:p>
        </p:txBody>
      </p:sp>
    </p:spTree>
    <p:extLst>
      <p:ext uri="{BB962C8B-B14F-4D97-AF65-F5344CB8AC3E}">
        <p14:creationId xmlns:p14="http://schemas.microsoft.com/office/powerpoint/2010/main" val="424631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042988" y="260350"/>
            <a:ext cx="741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70C0"/>
                </a:solidFill>
              </a:rPr>
              <a:t>Изучение понятия - басня, история её развития.</a:t>
            </a:r>
            <a:endParaRPr lang="ru-RU" altLang="ru-RU" sz="280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944" y="1268761"/>
            <a:ext cx="48245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u="sng" dirty="0">
                <a:solidFill>
                  <a:schemeClr val="accent5"/>
                </a:solidFill>
                <a:latin typeface="+mn-lt"/>
                <a:cs typeface="+mn-cs"/>
              </a:rPr>
              <a:t>Ба́сня</a:t>
            </a:r>
            <a:r>
              <a:rPr lang="ru-RU" dirty="0">
                <a:latin typeface="+mn-lt"/>
                <a:cs typeface="+mn-cs"/>
              </a:rPr>
              <a:t> — стихотворное или прозаическое литературное произведение, нравоучительного, сатирического характера. В конце басни содержится краткое нравоучительное заключение - мораль. Действующими лицами обычно выступают животные, растения, вещи. В басне высмеиваются пороки людей.</a:t>
            </a:r>
          </a:p>
          <a:p>
            <a:pPr indent="18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Басня – один из древнейших литературных жанров.</a:t>
            </a:r>
          </a:p>
          <a:p>
            <a:pPr indent="18000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  <a:cs typeface="+mn-cs"/>
              </a:rPr>
              <a:t>Расцвет развития жанра басни в России принадлежит И.А. Крылову.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04" y="1340768"/>
            <a:ext cx="3720604" cy="4680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611188" y="188913"/>
            <a:ext cx="8137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70C0"/>
                </a:solidFill>
              </a:rPr>
              <a:t>Биография русского баснописца И.А. Крылова.</a:t>
            </a:r>
            <a:endParaRPr lang="ru-RU" altLang="ru-RU" sz="2800">
              <a:solidFill>
                <a:srgbClr val="0070C0"/>
              </a:solidFill>
            </a:endParaRPr>
          </a:p>
        </p:txBody>
      </p:sp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908050"/>
            <a:ext cx="3768725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4175125" y="842963"/>
            <a:ext cx="45720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1">
                <a:solidFill>
                  <a:schemeClr val="tx1"/>
                </a:solidFill>
              </a:rPr>
              <a:t>Иван Андреевич Крылов (1769-1844г.г.)</a:t>
            </a:r>
            <a:r>
              <a:rPr lang="ru-RU" altLang="ru-RU" sz="1800">
                <a:solidFill>
                  <a:schemeClr val="tx1"/>
                </a:solidFill>
              </a:rPr>
              <a:t> – русский поэт, автор более 200 басен, занимался издательством сатирико-просветительских журналов.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У И.А. Крылова не было возможности получать хорошее образование. Первоначальные навыки чтения и письма привил Крылову отец. Иван Крылов много читал.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В 1809 году начался взлёт Крылова как баснописца. Первый сборник его басен оказался весьма популярен и читатели с нетерпением стали ждать его новых басен.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И.А. Крылов в своих баснях обличал человеческие пороки и русскую действительность.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Умер Иван Андреевич Крылов от воспаления лёгких 21 ноября 1844 года.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3462338" y="47625"/>
            <a:ext cx="2787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70C0"/>
                </a:solidFill>
              </a:rPr>
              <a:t>Лиса в природе.</a:t>
            </a:r>
            <a:endParaRPr lang="ru-RU" altLang="ru-RU" sz="2800">
              <a:solidFill>
                <a:srgbClr val="0070C0"/>
              </a:solidFill>
            </a:endParaRPr>
          </a:p>
        </p:txBody>
      </p:sp>
      <p:pic>
        <p:nvPicPr>
          <p:cNvPr id="15363" name="Рисунок 2" descr="лиса описа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163" y="3414713"/>
            <a:ext cx="4176712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63988" y="1254125"/>
            <a:ext cx="4572000" cy="14779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18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/>
                </a:solidFill>
                <a:latin typeface="+mn-lt"/>
                <a:cs typeface="+mn-cs"/>
              </a:rPr>
              <a:t>Лиса</a:t>
            </a:r>
            <a:r>
              <a:rPr lang="ru-RU" dirty="0">
                <a:latin typeface="+mn-lt"/>
                <a:cs typeface="+mn-cs"/>
              </a:rPr>
              <a:t> представляет отряд хищных млекопитающих и входит в семейство псовых, являясь близким родственником волка и собаки. </a:t>
            </a:r>
          </a:p>
          <a:p>
            <a:pPr indent="1800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pic>
        <p:nvPicPr>
          <p:cNvPr id="15365" name="Рисунок 5" descr="https://planetanimal.ru/wp-content/uploads/2021/03/young-red-fox-looking-up-at-the-camera-pgwc9es-scal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71500"/>
            <a:ext cx="3097212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Прямоугольник 1"/>
          <p:cNvSpPr>
            <a:spLocks noChangeArrowheads="1"/>
          </p:cNvSpPr>
          <p:nvPr/>
        </p:nvSpPr>
        <p:spPr bwMode="auto">
          <a:xfrm>
            <a:off x="107950" y="3860800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just" eaLnBrk="1" hangingPunct="1"/>
            <a:r>
              <a:rPr lang="ru-RU" altLang="ru-RU"/>
              <a:t>Это чрезвычайно красивый и грациозный зверёк, у лисы стройное вытянутое тело, узкая мордочка и длинные тонкие лапки. Но главный предмет гордости лисицы, конечно же, её длинный, покрытый роскошной шерстью хвост.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539750" y="3860800"/>
            <a:ext cx="8315325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Лиса чрезвычайно наблюдательная и сообразительная.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А еще лисица изучает повадки и слабые стороны своих жертв.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Лиса предпочитает жить и охотиться в одиночку.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А чего только стоит актёрское мастерство лисицы, она умеет прикидываться мёртвой! Лиса вообще разыгрывает целый спектакль перед наивными пернатыми зрителями, и, имитируя покойника, даже вытягивает лапки и вываливает наружу язык.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>
                <a:solidFill>
                  <a:schemeClr val="tx1"/>
                </a:solidFill>
              </a:rPr>
              <a:t>Лиса обладает неуёмной любознательностью, которая часто её губит.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800">
              <a:solidFill>
                <a:schemeClr val="tx1"/>
              </a:solidFill>
            </a:endParaRPr>
          </a:p>
        </p:txBody>
      </p:sp>
      <p:pic>
        <p:nvPicPr>
          <p:cNvPr id="16387" name="Рисунок 2" descr="класс ли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57175"/>
            <a:ext cx="7035800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468313" y="188913"/>
            <a:ext cx="81359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b="1">
                <a:solidFill>
                  <a:srgbClr val="0070C0"/>
                </a:solidFill>
              </a:rPr>
              <a:t>Чтение и анализ народных сказок с участием лисы.</a:t>
            </a:r>
            <a:endParaRPr lang="ru-RU" altLang="ru-RU" sz="2800">
              <a:solidFill>
                <a:srgbClr val="0070C0"/>
              </a:solidFill>
            </a:endParaRPr>
          </a:p>
        </p:txBody>
      </p:sp>
      <p:pic>
        <p:nvPicPr>
          <p:cNvPr id="17411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341438"/>
            <a:ext cx="1938337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2555875" y="1418432"/>
            <a:ext cx="6408737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</a:rPr>
              <a:t>В сказке</a:t>
            </a:r>
            <a:r>
              <a:rPr lang="ru-RU" altLang="ru-RU" sz="1800" b="1" i="1" dirty="0">
                <a:solidFill>
                  <a:schemeClr val="tx1"/>
                </a:solidFill>
              </a:rPr>
              <a:t> «Лиса и дрозд»</a:t>
            </a:r>
            <a:r>
              <a:rPr lang="ru-RU" altLang="ru-RU" sz="1800" dirty="0">
                <a:solidFill>
                  <a:schemeClr val="tx1"/>
                </a:solidFill>
              </a:rPr>
              <a:t> лиса предстаёт в роли шантажистки и вымогательницы. Она грозит дрозду, что повалит дерево и съест его деток. Дрозду приходится выполнять все её поручения. Но, в итоге лиса из-за своих желаний чуть не остаётся без хвоста в конце сказки.</a:t>
            </a:r>
          </a:p>
        </p:txBody>
      </p:sp>
      <p:pic>
        <p:nvPicPr>
          <p:cNvPr id="17413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840163"/>
            <a:ext cx="1938337" cy="264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Прямоугольник 5"/>
          <p:cNvSpPr>
            <a:spLocks noChangeArrowheads="1"/>
          </p:cNvSpPr>
          <p:nvPr/>
        </p:nvSpPr>
        <p:spPr bwMode="auto">
          <a:xfrm>
            <a:off x="2574130" y="4075113"/>
            <a:ext cx="637222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79388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>
                <a:solidFill>
                  <a:srgbClr val="262626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>
                <a:solidFill>
                  <a:srgbClr val="262626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>
                <a:solidFill>
                  <a:srgbClr val="262626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>
                <a:solidFill>
                  <a:srgbClr val="262626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"/>
              <a:defRPr sz="1600">
                <a:solidFill>
                  <a:srgbClr val="262626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chemeClr val="tx1"/>
                </a:solidFill>
              </a:rPr>
              <a:t>В сказке </a:t>
            </a:r>
            <a:r>
              <a:rPr lang="ru-RU" altLang="ru-RU" sz="1800" b="1" i="1" dirty="0">
                <a:solidFill>
                  <a:schemeClr val="tx1"/>
                </a:solidFill>
              </a:rPr>
              <a:t>«Лиса и волк»</a:t>
            </a:r>
            <a:r>
              <a:rPr lang="ru-RU" altLang="ru-RU" sz="1800" dirty="0">
                <a:solidFill>
                  <a:schemeClr val="tx1"/>
                </a:solidFill>
              </a:rPr>
              <a:t> - лиса хитра и очень хорошо умеет изворачиваться. Вначале она обманывает деда, притворяясь мёртвой, и крадёт у него с воза всю рыбу. Затем обманывает волка, из-за неё он лишается хвоста. В конце сказки лисе удаётся показать себя жертвой, и волк несёт её домой.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205</TotalTime>
  <Words>1547</Words>
  <Application>Microsoft Office PowerPoint</Application>
  <PresentationFormat>Экран (4:3)</PresentationFormat>
  <Paragraphs>82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Book Antiqua</vt:lpstr>
      <vt:lpstr>Times New Roman</vt:lpstr>
      <vt:lpstr>Wingdings</vt:lpstr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Попутников</dc:creator>
  <cp:lastModifiedBy>Пользователь Windows</cp:lastModifiedBy>
  <cp:revision>73</cp:revision>
  <dcterms:created xsi:type="dcterms:W3CDTF">2024-01-29T08:49:27Z</dcterms:created>
  <dcterms:modified xsi:type="dcterms:W3CDTF">2026-01-31T13:31:44Z</dcterms:modified>
</cp:coreProperties>
</file>