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9" r:id="rId3"/>
    <p:sldId id="270" r:id="rId4"/>
    <p:sldId id="271" r:id="rId5"/>
    <p:sldId id="262" r:id="rId6"/>
    <p:sldId id="275" r:id="rId7"/>
    <p:sldId id="277" r:id="rId8"/>
    <p:sldId id="273" r:id="rId9"/>
    <p:sldId id="274" r:id="rId10"/>
    <p:sldId id="278" r:id="rId11"/>
    <p:sldId id="266" r:id="rId12"/>
    <p:sldId id="279" r:id="rId13"/>
    <p:sldId id="268" r:id="rId14"/>
    <p:sldId id="272" r:id="rId15"/>
    <p:sldId id="28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F9187-5D3D-4D56-97D7-F11BE90EB1C7}" v="145" dt="2026-02-07T19:15:46.004"/>
    <p1510:client id="{1952DFEE-5527-4FAB-9AE3-46FEE8EB82E5}" v="178" dt="2026-02-07T19:50:41.346"/>
    <p1510:client id="{1B1F78B2-B9B3-485D-A2B9-8C3410C41065}" v="185" dt="2026-02-07T19:22:35.760"/>
    <p1510:client id="{F04CC18D-7C2A-45E7-8A18-A17CC52F8DCB}" v="78" dt="2026-02-07T19:59:43.133"/>
    <p1510:client id="{F6FE2BFE-AD93-4EFD-9E98-23B3B61D5A81}" v="1" dt="2026-02-07T19:23:41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2/13/2026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1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9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0E2D1-C382-D5A6-3CCB-F4BDBC7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02" y="2442754"/>
            <a:ext cx="4957553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Лев Давидович Ландау: великий ученый </a:t>
            </a:r>
            <a:r>
              <a:rPr lang="en-US" b="1" dirty="0" smtClean="0"/>
              <a:t>XX</a:t>
            </a:r>
            <a:r>
              <a:rPr lang="ru-RU" b="1" dirty="0" smtClean="0"/>
              <a:t> века</a:t>
            </a:r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F6762-5FC6-28A0-F807-2DD852D2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189" y="5055327"/>
            <a:ext cx="4783507" cy="1312801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1 курса группы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ОЭР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-251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Гужвина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Романовна</a:t>
            </a:r>
          </a:p>
          <a:p>
            <a:pPr marL="0" lvl="0" indent="0" algn="just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преподаватель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физики,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Ейст Наталья Александровна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80" y="469939"/>
            <a:ext cx="1271825" cy="10061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Прямоугольник 4"/>
          <p:cNvSpPr/>
          <p:nvPr/>
        </p:nvSpPr>
        <p:spPr>
          <a:xfrm>
            <a:off x="7231720" y="469940"/>
            <a:ext cx="4629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 профессиональное  образовательное  учреждение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 области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 промышленных  технологий  и  управления»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1026" name="Picture 2" descr="https://avatars.mds.yandex.net/get-entity_search/5499684/1228202281/S600xU_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98" y="936398"/>
            <a:ext cx="4206240" cy="5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44B9A-D7F8-3890-5673-D803DC25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7" y="587829"/>
            <a:ext cx="11232317" cy="634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 smtClean="0"/>
              <a:t>Награды и премии </a:t>
            </a:r>
            <a:r>
              <a:rPr lang="ru-RU" sz="4400" b="1" i="0" dirty="0"/>
              <a:t>Льва Ландау:</a:t>
            </a:r>
            <a:endParaRPr lang="ru-RU" sz="4400" b="1" dirty="0"/>
          </a:p>
          <a:p>
            <a:pPr algn="ctr"/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8AC344-EB2A-0630-DFC3-F2E5C435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491" y="1027620"/>
            <a:ext cx="7561653" cy="51902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 algn="just">
              <a:buNone/>
            </a:pPr>
            <a:r>
              <a:rPr lang="ru-RU" dirty="0"/>
              <a:t>Заслуги Ландау получили признание на родине и за рубежом. Он стал Героем Социалистического Труда, кавалером трёх орденов Ленина, орденов Трудового Красного Знамени и «Знак Почёта», лауреатом Ленинской и трёх Сталинских премий. Ландау приняли в свои ряды Датская, Нидерландская, Американская академии, Лондонское королевское и Британское физические общества. В 1960 году он получил престижные награды</a:t>
            </a:r>
            <a:r>
              <a:rPr lang="ru-RU" dirty="0" smtClean="0"/>
              <a:t>: медаль </a:t>
            </a:r>
            <a:r>
              <a:rPr lang="ru-RU" dirty="0"/>
              <a:t>Макса Планка и премию Фрица Лондона. Вершиной мирового признания стала Нобелевская премия по физике 1962 года «За пионерские исследования в теории конденсированного состояния, в особенности жидкого гелия</a:t>
            </a:r>
            <a:r>
              <a:rPr lang="ru-RU" dirty="0" smtClean="0"/>
              <a:t>».</a:t>
            </a:r>
          </a:p>
          <a:p>
            <a:pPr marL="0" lvl="0" indent="0" algn="just">
              <a:buNone/>
            </a:pPr>
            <a:endParaRPr lang="ru-RU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7" y="905098"/>
            <a:ext cx="3471593" cy="28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t="19431" r="36023" b="57746"/>
          <a:stretch/>
        </p:blipFill>
        <p:spPr bwMode="auto">
          <a:xfrm>
            <a:off x="4740945" y="3992019"/>
            <a:ext cx="202474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82" y="3992019"/>
            <a:ext cx="466832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7" y="4047581"/>
            <a:ext cx="3912971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7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Рисунок 3" descr="Изображение выглядит как одежда, обувь, на открытом воздухе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C2FC294-7572-6202-6746-96C371AB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14" r="25043" b="-1"/>
          <a:stretch>
            <a:fillRect/>
          </a:stretch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8543B-DC7D-24B4-B245-43EFB934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500016"/>
            <a:ext cx="4602152" cy="104529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Имя </a:t>
            </a:r>
            <a:r>
              <a:rPr lang="ru-RU" sz="4000" b="1" dirty="0"/>
              <a:t>Льва Ландау в </a:t>
            </a:r>
            <a:r>
              <a:rPr lang="ru-RU" sz="4000" b="1" dirty="0" smtClean="0"/>
              <a:t>науке и жизни: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87542" y="1798854"/>
            <a:ext cx="5286234" cy="41967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Имя Льва Ландау носит Институт теоретической физики РАН. В его честь названы астероид, кратер на Луне, минерал (</a:t>
            </a:r>
            <a:r>
              <a:rPr lang="ru-RU" dirty="0" err="1"/>
              <a:t>ландауит</a:t>
            </a:r>
            <a:r>
              <a:rPr lang="ru-RU" dirty="0"/>
              <a:t>), улица в Баку, бульвар в Москве, а также улицы и </a:t>
            </a:r>
            <a:r>
              <a:rPr lang="ru-RU" dirty="0" smtClean="0"/>
              <a:t>площади.</a:t>
            </a:r>
            <a:r>
              <a:rPr lang="ru-RU" dirty="0"/>
              <a:t> В космосе есть два объекта, названных в честь Ландау. Астероид 2142 – астероид главного пояса, который был открыт 3 апреля 1972 года советским астрономом Людмилой Черных в Крымской астрофизической обсерватории. Свой оборот вокруг Солнца этот астероид совершает за 5,64 земных года.  Кратер Ландау на Луне – большой древний ударный кратер в северном полушарии обратной стороны Луны. Название было утверждено Международным астрономическим союзом в 1970 году.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21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631D2-B1F7-9A5F-3793-71C8644E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0" y="520083"/>
            <a:ext cx="6690683" cy="956020"/>
          </a:xfrm>
        </p:spPr>
        <p:txBody>
          <a:bodyPr>
            <a:normAutofit/>
          </a:bodyPr>
          <a:lstStyle/>
          <a:p>
            <a:r>
              <a:rPr lang="ru-RU" sz="4000" b="1" dirty="0"/>
              <a:t>7 января 1962 года </a:t>
            </a:r>
            <a:r>
              <a:rPr lang="ru-RU" sz="4000" b="1" dirty="0" smtClean="0"/>
              <a:t>…</a:t>
            </a:r>
            <a:endParaRPr lang="ru-RU" sz="4000" b="1" dirty="0"/>
          </a:p>
        </p:txBody>
      </p:sp>
      <p:pic>
        <p:nvPicPr>
          <p:cNvPr id="4" name="Рисунок 3" descr="Изображение выглядит как Человеческое лицо, человек, одежда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4D857CB-0DDA-AD08-F297-60CBF00C4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2" r="5386"/>
          <a:stretch/>
        </p:blipFill>
        <p:spPr>
          <a:xfrm>
            <a:off x="535577" y="520083"/>
            <a:ext cx="4101737" cy="305914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B816EF8-2B22-E91C-5B24-7A740B84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314" y="1345474"/>
            <a:ext cx="7027817" cy="39663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Этот день  </a:t>
            </a:r>
            <a:r>
              <a:rPr lang="ru-RU" dirty="0"/>
              <a:t>стал самым трагическим в биографии Ландау. В это воскресное утро Ландау с учениками собрался ехать в Дубну. На Дмитровском шоссе водитель «Волги» академика стал обгонять автобус и внезапно оказался лоб в лоб с несущимся навстречу грузовиком</a:t>
            </a:r>
            <a:r>
              <a:rPr lang="ru-RU" dirty="0" smtClean="0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ea typeface="+mn-lt"/>
                <a:cs typeface="+mn-lt"/>
              </a:rPr>
              <a:t>Травмы </a:t>
            </a:r>
            <a:r>
              <a:rPr lang="ru-RU" sz="1600" dirty="0">
                <a:ea typeface="+mn-lt"/>
                <a:cs typeface="+mn-lt"/>
              </a:rPr>
              <a:t>были ужасными: перелом основания черепа, сдавленная грудная клетка и повреждённые лёгкие, 7сломанных рёбер, перелом таза. Всё научное сообщество с сочувствием откликнулось на трагическое происшествие. Великий хирург С.Н. Фёдоров несколько дней не отходил от пострадавшего, поселившись в </a:t>
            </a:r>
            <a:r>
              <a:rPr lang="ru-RU" sz="1600" dirty="0" smtClean="0">
                <a:ea typeface="+mn-lt"/>
                <a:cs typeface="+mn-lt"/>
              </a:rPr>
              <a:t>больнице.</a:t>
            </a:r>
            <a:endParaRPr lang="ru-RU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ea typeface="+mn-lt"/>
                <a:cs typeface="+mn-lt"/>
              </a:rPr>
              <a:t>12 </a:t>
            </a:r>
            <a:r>
              <a:rPr lang="ru-RU" sz="1600" dirty="0">
                <a:ea typeface="+mn-lt"/>
                <a:cs typeface="+mn-lt"/>
              </a:rPr>
              <a:t>января наступила агония: Ландау почти не дышал. Счёт шёл на минуты. Только самоотверженность друзей учёного, которые мгновенно разыскали аппарат </a:t>
            </a:r>
            <a:r>
              <a:rPr lang="ru-RU" sz="1600" dirty="0" err="1">
                <a:ea typeface="+mn-lt"/>
                <a:cs typeface="+mn-lt"/>
              </a:rPr>
              <a:t>Энгстрема</a:t>
            </a:r>
            <a:r>
              <a:rPr lang="ru-RU" sz="1600" dirty="0">
                <a:ea typeface="+mn-lt"/>
                <a:cs typeface="+mn-lt"/>
              </a:rPr>
              <a:t> для искусственной вентиляции лёгких, привезли его на попутной трёхтонке и внесли на руках в палату, спасла академика. Тем не менее кризис не отступил. 22 января, в день рождения Ландау, у него начался отёк мозга. Академик Капица разослал телеграммы самым известным физикам мира с просьбой достать редкое лекарство, и английскому физику Д.Д. </a:t>
            </a:r>
            <a:r>
              <a:rPr lang="ru-RU" sz="1600" dirty="0" err="1">
                <a:ea typeface="+mn-lt"/>
                <a:cs typeface="+mn-lt"/>
              </a:rPr>
              <a:t>Кокрофту</a:t>
            </a:r>
            <a:r>
              <a:rPr lang="ru-RU" sz="1600" dirty="0">
                <a:ea typeface="+mn-lt"/>
                <a:cs typeface="+mn-lt"/>
              </a:rPr>
              <a:t> удалось раздобыть необходимое. Ради того, чтобы быстрее передать его, пассажирский авиарейс Лондон – Москва задержали на целый час</a:t>
            </a:r>
            <a:r>
              <a:rPr lang="ru-RU" sz="1600" dirty="0" smtClean="0">
                <a:ea typeface="+mn-lt"/>
                <a:cs typeface="+mn-lt"/>
              </a:rPr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240" y="4157702"/>
            <a:ext cx="4032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>
                <a:srgbClr val="262626"/>
              </a:buClr>
            </a:pPr>
            <a:r>
              <a:rPr lang="ru-RU" sz="1600" dirty="0">
                <a:solidFill>
                  <a:srgbClr val="262626"/>
                </a:solidFill>
                <a:ea typeface="+mn-lt"/>
                <a:cs typeface="+mn-lt"/>
              </a:rPr>
              <a:t>Лекарство успело вовремя: Ландау медленно пошёл на поправку. 10 декабря 1962 года прямо в больнице шведский посол вручил опирающемуся на палочку пациенту Нобелевскую премию. 24 января 1964 года Ландау вновь переступил порог своего дома. Тем не менее о полноценной работе пришлось забыть.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7059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FB02D-425A-A64B-9813-1BC67B1F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 sz="4000" b="1" i="0" dirty="0"/>
              <a:t>Смерть и похороны Льва Ландау: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C0B2D-B463-7DA0-887C-79700A08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832403"/>
            <a:ext cx="6281928" cy="42026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ea typeface="+mn-lt"/>
                <a:cs typeface="+mn-lt"/>
              </a:rPr>
              <a:t>К началу 1968 года Лев Ландау почти восстановился после страшной аварии. 60-летний юбилей учёный праздновал в семье, всерьёз задумывался о возобновлении научной карьеры. Но 24 марта ему внезапно стало плохо: дали о себе знать спайки в кишечнике, возникшие вследствие гематомы, полученной во время аварии.</a:t>
            </a:r>
          </a:p>
          <a:p>
            <a:pPr marL="0" indent="0" algn="just">
              <a:buClr>
                <a:srgbClr val="262626"/>
              </a:buClr>
              <a:buNone/>
            </a:pPr>
            <a:r>
              <a:rPr lang="ru-RU" sz="1800" dirty="0">
                <a:solidFill>
                  <a:srgbClr val="262626"/>
                </a:solidFill>
                <a:ea typeface="+mn-lt"/>
                <a:cs typeface="+mn-lt"/>
              </a:rPr>
              <a:t>Начались сильные боли в животе, последовала срочная операция. Однако 31 марта 1968 года Лев Давидович Ландау скончался: непосредственной причиной смерти стала закупорка лёгочной артерии оторвавшимся тромбом. Похоронили гениального физика на Новодевичьем кладбище, на могиле установлен памятник работы скульптора Эрнста Неизвестного.</a:t>
            </a:r>
            <a:endParaRPr lang="ru-RU" sz="1800" dirty="0"/>
          </a:p>
        </p:txBody>
      </p:sp>
      <p:pic>
        <p:nvPicPr>
          <p:cNvPr id="4" name="Рисунок 3" descr="Изображение выглядит как Человеческое лицо, человек, одежда, Модный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12D981-5088-D4BF-3EFD-6C8FC29E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39" r="29989" b="1"/>
          <a:stretch>
            <a:fillRect/>
          </a:stretch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0E2D1-C382-D5A6-3CCB-F4BDBC7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696" y="727627"/>
            <a:ext cx="6045307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Цитаты Ландау и о Ландау</a:t>
            </a:r>
            <a:endParaRPr lang="ru-RU" sz="4000" b="1" dirty="0"/>
          </a:p>
        </p:txBody>
      </p:sp>
      <p:pic>
        <p:nvPicPr>
          <p:cNvPr id="4" name="Рисунок 3" descr="Изображение выглядит как Человеческое лицо, человек, портрет, черно-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0618EE-3B9D-6103-D368-A7920E62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2" y="544748"/>
            <a:ext cx="4468046" cy="3583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8850" y="1528771"/>
            <a:ext cx="6324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</a:rPr>
              <a:t>При росте 182 см весил только 59 кг,— писала о муже Кора.— О себе он еще в ранние годы сказал: “А у меня не телосложение, у меня </a:t>
            </a:r>
            <a:r>
              <a:rPr lang="ru-RU" b="1" i="1" dirty="0" err="1">
                <a:solidFill>
                  <a:srgbClr val="111111"/>
                </a:solidFill>
                <a:latin typeface="+mj-lt"/>
                <a:ea typeface="Times New Roman" panose="02020603050405020304" pitchFamily="18" charset="0"/>
              </a:rPr>
              <a:t>теловычитание</a:t>
            </a:r>
            <a:r>
              <a:rPr lang="ru-RU" b="1" i="1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</a:rPr>
              <a:t>!” </a:t>
            </a:r>
            <a:endParaRPr lang="ru-RU" b="1" i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6541" y="24739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solidFill>
                  <a:srgbClr val="111111"/>
                </a:solidFill>
                <a:ea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111111"/>
                </a:solidFill>
                <a:ea typeface="Times New Roman" panose="02020603050405020304" pitchFamily="18" charset="0"/>
              </a:rPr>
              <a:t>Ландау был энциклопедистом — наверное, единственным в своем роде за все время развития науки,— вспоминал один из учеников Льва Давидовича, физик Борис Иоффе.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26541" y="36524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Ландау полушутя </a:t>
            </a:r>
            <a:r>
              <a:rPr lang="ru-RU" b="1" i="1" dirty="0">
                <a:solidFill>
                  <a:srgbClr val="111111"/>
                </a:solidFill>
                <a:ea typeface="Times New Roman" panose="02020603050405020304" pitchFamily="18" charset="0"/>
              </a:rPr>
              <a:t>говорил о себе: «Интегрировать я научился лет в тринадцать, дифференцировать умел всегда». 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8850" y="45757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rgbClr val="111111"/>
                </a:solidFill>
                <a:ea typeface="Times New Roman" panose="02020603050405020304" pitchFamily="18" charset="0"/>
              </a:rPr>
              <a:t>По воспоминаниям Майи, его последними словами были: «Я неплохо прожил жизнь. Мне всегда все удавалось».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752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0E2D1-C382-D5A6-3CCB-F4BDBC7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05" y="2231713"/>
            <a:ext cx="6695949" cy="19614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26541" y="247391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«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4121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67725-594E-CE8D-8CBE-73C6E28D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3" y="374904"/>
            <a:ext cx="7337315" cy="15269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Детство и юность Льва Ландау:</a:t>
            </a:r>
          </a:p>
          <a:p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BF31E-01D7-DB07-792F-D0C4ED17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92" y="1565210"/>
            <a:ext cx="7477317" cy="49250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ru-RU" sz="1900" dirty="0">
                <a:ea typeface="+mn-lt"/>
                <a:cs typeface="+mn-lt"/>
              </a:rPr>
              <a:t>Лев Давидович Ландау родился </a:t>
            </a:r>
            <a:r>
              <a:rPr lang="ru-RU" sz="1900" dirty="0" smtClean="0">
                <a:ea typeface="+mn-lt"/>
                <a:cs typeface="+mn-lt"/>
              </a:rPr>
              <a:t>9</a:t>
            </a:r>
            <a:r>
              <a:rPr lang="ru-RU" sz="1900" dirty="0">
                <a:ea typeface="+mn-lt"/>
                <a:cs typeface="+mn-lt"/>
              </a:rPr>
              <a:t> января 1908 года в Баку. Его отец, инженер-нефтяник Давид Львович Ландау (1866–1943), трудился на бакинских промыслах и прекрасно зарабатывал, благодаря чему семья жила в шестикомнатной квартире в центре города. Мать, Любовь Вениаминовна Гаркави (1877–1941), окончила Женский медицинский институт и до замужества работала акушеркой, а после посвятила себя воспитанию детей – дочери Сони и сына Лёвы. Когда дети подросли, она стала читать лекции по фармакологии в своей альма-матер в Ленинграде</a:t>
            </a:r>
            <a:r>
              <a:rPr lang="ru-RU" sz="1900" dirty="0" smtClean="0">
                <a:ea typeface="+mn-lt"/>
                <a:cs typeface="+mn-lt"/>
              </a:rPr>
              <a:t>. </a:t>
            </a:r>
          </a:p>
          <a:p>
            <a:pPr algn="just"/>
            <a:r>
              <a:rPr lang="ru-RU" sz="1900" dirty="0" smtClean="0">
                <a:solidFill>
                  <a:srgbClr val="262626"/>
                </a:solidFill>
                <a:ea typeface="+mn-lt"/>
                <a:cs typeface="+mn-lt"/>
              </a:rPr>
              <a:t>Уникальные </a:t>
            </a:r>
            <a:r>
              <a:rPr lang="ru-RU" sz="1900" dirty="0">
                <a:solidFill>
                  <a:srgbClr val="262626"/>
                </a:solidFill>
                <a:ea typeface="+mn-lt"/>
                <a:cs typeface="+mn-lt"/>
              </a:rPr>
              <a:t>способности мальчика стали видны почти сразу. В четыре года он научился читать и считать, разбирать заковыристые математические примеры, в 12 лет уже решал дифференциальные уравнения. </a:t>
            </a:r>
            <a:r>
              <a:rPr lang="ru-RU" sz="1900" dirty="0" smtClean="0">
                <a:solidFill>
                  <a:srgbClr val="262626"/>
                </a:solidFill>
                <a:ea typeface="+mn-lt"/>
                <a:cs typeface="+mn-lt"/>
              </a:rPr>
              <a:t>В Бакинскую </a:t>
            </a:r>
            <a:r>
              <a:rPr lang="ru-RU" sz="1900" dirty="0">
                <a:solidFill>
                  <a:srgbClr val="262626"/>
                </a:solidFill>
                <a:ea typeface="+mn-lt"/>
                <a:cs typeface="+mn-lt"/>
              </a:rPr>
              <a:t>еврейскую гимназию Лев Ландау поступил в 8 лет. Ему не было равных в точных науках, но при этом он не мог терпеть уроков русского языка и литературы. В 1921 году в возрасте 13 лет он получил аттестат о среднем образовании, а в следующем году поступил одновременно на 2 факультета Бакинского университета.</a:t>
            </a:r>
            <a:endParaRPr lang="ru-RU" sz="1900" dirty="0">
              <a:ea typeface="+mn-lt"/>
              <a:cs typeface="+mn-lt"/>
            </a:endParaRPr>
          </a:p>
          <a:p>
            <a:pPr algn="just">
              <a:buClr>
                <a:srgbClr val="262626"/>
              </a:buClr>
            </a:pPr>
            <a:r>
              <a:rPr lang="ru-RU" sz="1900" dirty="0">
                <a:solidFill>
                  <a:srgbClr val="262626"/>
                </a:solidFill>
                <a:ea typeface="+mn-lt"/>
                <a:cs typeface="+mn-lt"/>
              </a:rPr>
              <a:t>Если на химическом отделении подросток проучился год, то физика стала его судьбой. Дарования юного студента и та лёгкость, с которой он разрешал самые запутанные проблемы, привлекли всеобщее внимание. В 1924 году 16-летний Ландау перевёлся на физико-математический факультет Ленинградского университета, сильнейший в стране. В то время там преподавали выдающиеся учёные: А.Ф. Иоффе, Д.С. Рождественский, П. Эренфест</a:t>
            </a:r>
            <a:r>
              <a:rPr lang="ru-RU" sz="1900" dirty="0" smtClean="0">
                <a:solidFill>
                  <a:srgbClr val="262626"/>
                </a:solidFill>
                <a:ea typeface="+mn-lt"/>
                <a:cs typeface="+mn-lt"/>
              </a:rPr>
              <a:t>. В 1927 году он окончил Ленинградский университет и вскоре стал профессором.</a:t>
            </a:r>
          </a:p>
          <a:p>
            <a:pPr marL="0" indent="0" algn="just">
              <a:buClr>
                <a:srgbClr val="262626"/>
              </a:buClr>
              <a:buNone/>
            </a:pPr>
            <a:endParaRPr lang="ru-RU" b="1" dirty="0"/>
          </a:p>
          <a:p>
            <a:pPr>
              <a:buClr>
                <a:srgbClr val="262626"/>
              </a:buClr>
            </a:pPr>
            <a:endParaRPr lang="ru-RU" dirty="0"/>
          </a:p>
        </p:txBody>
      </p:sp>
      <p:pic>
        <p:nvPicPr>
          <p:cNvPr id="4" name="Рисунок 3" descr="Изображение выглядит как Человеческое лицо, портрет, мальчик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CDCED0-B599-8D21-2721-12D3B64D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89" r="30739" b="1"/>
          <a:stretch>
            <a:fillRect/>
          </a:stretch>
        </p:blipFill>
        <p:spPr>
          <a:xfrm>
            <a:off x="8304568" y="672281"/>
            <a:ext cx="3513526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D8E2E-C458-001D-6580-E69D853D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594"/>
            <a:ext cx="6884126" cy="885760"/>
          </a:xfrm>
        </p:spPr>
        <p:txBody>
          <a:bodyPr>
            <a:normAutofit/>
          </a:bodyPr>
          <a:lstStyle/>
          <a:p>
            <a:r>
              <a:rPr lang="ru-RU" sz="4000" b="1" i="0" dirty="0"/>
              <a:t>Образование Льва Ландау: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64592-E71A-C254-BD01-3CBA13D9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005839"/>
            <a:ext cx="7406640" cy="549946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900" dirty="0">
                <a:ea typeface="+mn-lt"/>
                <a:cs typeface="+mn-lt"/>
              </a:rPr>
              <a:t>В Ленинграде юноша сдружился со студентом Дмитрием Иваненко, давшим вундеркинду прозвище «Дау», которое тому очень понравилось и приклеилось на всю жизнь. Впоследствии сокурсники Ландау вспоминали, что в те годы он любил демонстрировать независимое поведение и резкие суждения. Лев посещал лекции всего пару раз в неделю, предпочитая самостоятельные занятия. Также Ландау не очень любил лабораторные работы, гораздо больше его влекла чистая теория. Статьи Вернера Гейзенберга и Эрвина </a:t>
            </a:r>
            <a:r>
              <a:rPr lang="ru-RU" sz="1900" dirty="0" err="1">
                <a:ea typeface="+mn-lt"/>
                <a:cs typeface="+mn-lt"/>
              </a:rPr>
              <a:t>Шрёдингера</a:t>
            </a:r>
            <a:r>
              <a:rPr lang="ru-RU" sz="1900" dirty="0">
                <a:ea typeface="+mn-lt"/>
                <a:cs typeface="+mn-lt"/>
              </a:rPr>
              <a:t> вызывали у студента восторг, но наибольшее впечатление произвела «невероятная красота общей теории относительности». Поэтому с направлением научной деятельности Ландау определился уже к 18 годам, выбрав квантовую физику</a:t>
            </a:r>
            <a:r>
              <a:rPr lang="ru-RU" sz="1900" dirty="0" smtClean="0">
                <a:ea typeface="+mn-lt"/>
                <a:cs typeface="+mn-lt"/>
              </a:rPr>
              <a:t>.</a:t>
            </a:r>
            <a:r>
              <a:rPr lang="ru-RU" sz="1900" b="1" dirty="0">
                <a:ea typeface="+mn-lt"/>
                <a:cs typeface="+mn-lt"/>
              </a:rPr>
              <a:t> </a:t>
            </a:r>
            <a:endParaRPr lang="ru-RU" sz="1900" b="1" dirty="0" smtClean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900" dirty="0" smtClean="0">
                <a:ea typeface="+mn-lt"/>
                <a:cs typeface="+mn-lt"/>
              </a:rPr>
              <a:t>В </a:t>
            </a:r>
            <a:r>
              <a:rPr lang="ru-RU" sz="1900" dirty="0">
                <a:ea typeface="+mn-lt"/>
                <a:cs typeface="+mn-lt"/>
              </a:rPr>
              <a:t>декабре 1926 год Ландау выступал на V съезде русских физиков в Москве с докладом «К вопросу о связях классической и волновой механики». Дипломную работу он писал у В.Р. </a:t>
            </a:r>
            <a:r>
              <a:rPr lang="ru-RU" sz="1900" dirty="0" err="1">
                <a:ea typeface="+mn-lt"/>
                <a:cs typeface="+mn-lt"/>
              </a:rPr>
              <a:t>Бурсиана</a:t>
            </a:r>
            <a:r>
              <a:rPr lang="ru-RU" sz="1900" dirty="0">
                <a:ea typeface="+mn-lt"/>
                <a:cs typeface="+mn-lt"/>
              </a:rPr>
              <a:t>, учёного старой школы. В январе 1927 года Ландау окончил университет и поступил аспирантом в Ленинградский физико-математический институт (ЛФТИ). На VI съезде физиков в 1928 году он выступил сразу с тремя докладами: «Основания квантовой статистики», «Принцип причинности в современной физике» и «Магнитный электрон в волновой механике». 20-летний аспирант произвёл на собрание большое впечатление</a:t>
            </a:r>
            <a:r>
              <a:rPr lang="ru-RU" sz="1900" dirty="0" smtClean="0">
                <a:ea typeface="+mn-lt"/>
                <a:cs typeface="+mn-lt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900" dirty="0">
                <a:ea typeface="+mn-lt"/>
                <a:cs typeface="+mn-lt"/>
              </a:rPr>
              <a:t>В 1929 году по линии наркомата просвещения Ландау отправился в заграничную командировку. Он побывал в лучших центрах мировой физики, посетив Берлин, Лейпциг, Копенгаген, Кембридж, Цюрих. Там он слушал лекции Альберта Эйнштейна и ходил на семинары Макса Борна, беседовал с Вернером Гейзенбергом, работал в </a:t>
            </a:r>
            <a:r>
              <a:rPr lang="ru-RU" sz="1900" dirty="0" err="1" smtClean="0">
                <a:ea typeface="+mn-lt"/>
                <a:cs typeface="+mn-lt"/>
              </a:rPr>
              <a:t>лаоратории</a:t>
            </a:r>
            <a:r>
              <a:rPr lang="ru-RU" sz="1900" dirty="0" smtClean="0">
                <a:ea typeface="+mn-lt"/>
                <a:cs typeface="+mn-lt"/>
              </a:rPr>
              <a:t> </a:t>
            </a:r>
            <a:r>
              <a:rPr lang="ru-RU" sz="1900" dirty="0">
                <a:ea typeface="+mn-lt"/>
                <a:cs typeface="+mn-lt"/>
              </a:rPr>
              <a:t>Нильса Бора, познакомился с Полем Дираком, Петром </a:t>
            </a:r>
            <a:r>
              <a:rPr lang="ru-RU" sz="1900" dirty="0" err="1">
                <a:ea typeface="+mn-lt"/>
                <a:cs typeface="+mn-lt"/>
              </a:rPr>
              <a:t>Капицей</a:t>
            </a:r>
            <a:r>
              <a:rPr lang="ru-RU" sz="1900" dirty="0">
                <a:ea typeface="+mn-lt"/>
                <a:cs typeface="+mn-lt"/>
              </a:rPr>
              <a:t> и Вольфгангом Паули.</a:t>
            </a:r>
            <a:endParaRPr lang="ru-RU" sz="1900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/>
          </a:p>
        </p:txBody>
      </p:sp>
      <p:pic>
        <p:nvPicPr>
          <p:cNvPr id="4" name="Рисунок 3" descr="Изображение выглядит как Человеческое лицо, портрет, челове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05C5F7-9EC2-1248-1166-72E260B7AF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64" r="29364" b="1"/>
          <a:stretch>
            <a:fillRect/>
          </a:stretch>
        </p:blipFill>
        <p:spPr>
          <a:xfrm>
            <a:off x="7882154" y="459714"/>
            <a:ext cx="3753062" cy="58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D8E2E-C458-001D-6580-E69D853D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594"/>
            <a:ext cx="6884126" cy="885760"/>
          </a:xfrm>
        </p:spPr>
        <p:txBody>
          <a:bodyPr>
            <a:normAutofit/>
          </a:bodyPr>
          <a:lstStyle/>
          <a:p>
            <a:r>
              <a:rPr lang="ru-RU" sz="4000" b="1" i="0" dirty="0"/>
              <a:t>Образование Льва Ландау: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64592-E71A-C254-BD01-3CBA13D9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05840"/>
            <a:ext cx="6923314" cy="49638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ea typeface="+mn-lt"/>
                <a:cs typeface="+mn-lt"/>
              </a:rPr>
              <a:t>В </a:t>
            </a:r>
            <a:r>
              <a:rPr lang="ru-RU" sz="1800" dirty="0">
                <a:ea typeface="+mn-lt"/>
                <a:cs typeface="+mn-lt"/>
              </a:rPr>
              <a:t>1929 году по линии наркомата просвещения Ландау отправился в заграничную командировку. Он побывал в лучших центрах мировой физики, посетив Берлин, Лейпциг, Копенгаген, Кембридж, Цюрих. Там он слушал лекции Альберта Эйнштейна и ходил на семинары Макса Борна, беседовал с Вернером Гейзенбергом, работал в </a:t>
            </a:r>
            <a:r>
              <a:rPr lang="ru-RU" sz="1800" dirty="0" smtClean="0">
                <a:ea typeface="+mn-lt"/>
                <a:cs typeface="+mn-lt"/>
              </a:rPr>
              <a:t>лаборатории </a:t>
            </a:r>
            <a:r>
              <a:rPr lang="ru-RU" sz="1800" dirty="0">
                <a:ea typeface="+mn-lt"/>
                <a:cs typeface="+mn-lt"/>
              </a:rPr>
              <a:t>Нильса Бора, познакомился с Полем Дираком, Петром </a:t>
            </a:r>
            <a:r>
              <a:rPr lang="ru-RU" sz="1800" dirty="0" err="1">
                <a:ea typeface="+mn-lt"/>
                <a:cs typeface="+mn-lt"/>
              </a:rPr>
              <a:t>Капицей</a:t>
            </a:r>
            <a:r>
              <a:rPr lang="ru-RU" sz="1800" dirty="0">
                <a:ea typeface="+mn-lt"/>
                <a:cs typeface="+mn-lt"/>
              </a:rPr>
              <a:t> и Вольфгангом Паули</a:t>
            </a:r>
            <a:r>
              <a:rPr lang="ru-RU" sz="1800" dirty="0" smtClean="0">
                <a:ea typeface="+mn-lt"/>
                <a:cs typeface="+mn-lt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solidFill>
                  <a:srgbClr val="262626"/>
                </a:solidFill>
                <a:ea typeface="+mn-lt"/>
                <a:cs typeface="+mn-lt"/>
              </a:rPr>
              <a:t>В 1930 году Ландау опубликовал свою первую значимую работу «Диамагнетизм металлов», выдвинувшую его в один ряд с лучшими физиками мира. По возвращении в Ленинград у молодого учёного произошёл личный конфликт с директором ЛФТИ, «отцом советской физики» А.Ф. Иоффе, и дальнейшее пребывание в институте стало невозможным. Новым местом работы Ландау стал Харьков: летом 1932 года 24-летний перспективный физик стал заведующим теоретическим отделом Украинского физико-технического института (УФТИ), третьего по значимости в СССР после московского </a:t>
            </a:r>
            <a:r>
              <a:rPr lang="ru-RU" sz="1800" dirty="0" err="1">
                <a:solidFill>
                  <a:srgbClr val="262626"/>
                </a:solidFill>
                <a:ea typeface="+mn-lt"/>
                <a:cs typeface="+mn-lt"/>
              </a:rPr>
              <a:t>ФИАНа</a:t>
            </a:r>
            <a:r>
              <a:rPr lang="ru-RU" sz="1800" dirty="0">
                <a:solidFill>
                  <a:srgbClr val="262626"/>
                </a:solidFill>
                <a:ea typeface="+mn-lt"/>
                <a:cs typeface="+mn-lt"/>
              </a:rPr>
              <a:t> и ленинградского ЛФТИ.</a:t>
            </a:r>
            <a:endParaRPr lang="ru-RU" sz="1800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600" b="1" dirty="0" smtClean="0"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b="1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/>
          </a:p>
          <a:p>
            <a:pPr marL="0" indent="0" algn="just">
              <a:lnSpc>
                <a:spcPct val="100000"/>
              </a:lnSpc>
              <a:buNone/>
            </a:pPr>
            <a:endParaRPr lang="ru-RU" sz="1600" dirty="0"/>
          </a:p>
        </p:txBody>
      </p:sp>
      <p:pic>
        <p:nvPicPr>
          <p:cNvPr id="5" name="Рисунок 4" descr="Изображение выглядит как Человеческое лицо, портрет, человек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1085970-7AB7-C850-EBEF-8D1EB5BC4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2" r="25758"/>
          <a:stretch/>
        </p:blipFill>
        <p:spPr>
          <a:xfrm>
            <a:off x="7641772" y="833366"/>
            <a:ext cx="4110056" cy="51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6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D37D9BF-1581-4883-B799-C043F8FE9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14B78-5878-4DC7-8101-99D363DCFA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55733-8901-41FA-96F8-517B25ECD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44B9A-D7F8-3890-5673-D803DC25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7" y="587829"/>
            <a:ext cx="10515602" cy="634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/>
              <a:t>Научная деятельность Льва Ландау:</a:t>
            </a:r>
            <a:endParaRPr lang="ru-RU" sz="4400" b="1" dirty="0"/>
          </a:p>
          <a:p>
            <a:pPr algn="ctr"/>
            <a:endParaRPr lang="ru-RU" dirty="0"/>
          </a:p>
        </p:txBody>
      </p:sp>
      <p:pic>
        <p:nvPicPr>
          <p:cNvPr id="4" name="Объект 3" descr="Изображение выглядит как одежда, человек, обувь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1B412C-84B1-5FB5-62CD-C6AB5E916F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87" r="32937"/>
          <a:stretch>
            <a:fillRect/>
          </a:stretch>
        </p:blipFill>
        <p:spPr>
          <a:xfrm>
            <a:off x="718457" y="1052185"/>
            <a:ext cx="3853978" cy="494643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8AC344-EB2A-0630-DFC3-F2E5C435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131" y="1359527"/>
            <a:ext cx="7013013" cy="48583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В Харькове Ландау начал читать лекции в механико-машиностроительном институте, которые пользовались громадным успехом у студентов. В 1934 году он без защиты получил степень доктора физико-математических наук, в 1935 году ему присвоили звание профессора, и он возглавил кафедру общей физики в Харьковском университете. </a:t>
            </a:r>
            <a:endParaRPr lang="ru-RU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В </a:t>
            </a:r>
            <a:r>
              <a:rPr lang="ru-RU" sz="1800" dirty="0"/>
              <a:t>сферу научных интересов Ландау входили почти все области современной теоретической физики – от физики низких температур до физики плазмы. Он разработал и построил теории диамагнетизма металлов (1930), антиферромагнетизма (1933), </a:t>
            </a:r>
            <a:r>
              <a:rPr lang="ru-RU" sz="1800" dirty="0" err="1"/>
              <a:t>ферромагнитного</a:t>
            </a:r>
            <a:r>
              <a:rPr lang="ru-RU" sz="1800" dirty="0"/>
              <a:t> резонанса (1935), фазовых переходов второго рода (1937), детонации взрывчатых веществ (1945), колебаний электромагнитной плазмы (1946), сверхпроводимости (1950), множественного рождения частиц (1953), двухкомпонентного нейтрино (1957), ферми-жидкости (1962).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srgbClr val="26262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9643" y="6061687"/>
            <a:ext cx="393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Лев Ландау и Пётр </a:t>
            </a:r>
            <a:r>
              <a:rPr lang="ru-RU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Капица</a:t>
            </a:r>
            <a:r>
              <a:rPr lang="ru-RU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1948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5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44B9A-D7F8-3890-5673-D803DC25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587829"/>
            <a:ext cx="11782697" cy="634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 smtClean="0"/>
              <a:t>Преподавательская </a:t>
            </a:r>
            <a:r>
              <a:rPr lang="ru-RU" sz="4400" b="1" i="0" dirty="0"/>
              <a:t>деятельность Льва Ландау:</a:t>
            </a:r>
            <a:endParaRPr lang="ru-RU" sz="4400" b="1" dirty="0"/>
          </a:p>
          <a:p>
            <a:pPr algn="ctr"/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8AC344-EB2A-0630-DFC3-F2E5C435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491" y="1027620"/>
            <a:ext cx="7561653" cy="51902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Помимо исследовательской деятельности, Ландау много внимания уделял составлению общего курса теоретической физики и преподаванию. Его фундаментальная многотомная монография, написанная в соавторстве с Е.М. Лифшицем, переведена на многие языки мира, а созданная им школа физиков-теоретиков составила гордость отечественной науки. </a:t>
            </a:r>
            <a:r>
              <a:rPr lang="ru-RU" sz="1600" dirty="0" smtClean="0"/>
              <a:t>Особенностью </a:t>
            </a:r>
            <a:r>
              <a:rPr lang="ru-RU" sz="1600" dirty="0" err="1"/>
              <a:t>теорминимума</a:t>
            </a:r>
            <a:r>
              <a:rPr lang="ru-RU" sz="1600" dirty="0"/>
              <a:t> Ландау заключалась в том, что он включал в себя все основные разделы теоретической физики, существовавшие на тот момент. Всего требовалось выдержать девять экзаменов: сперва два по математике, затем — по механике, теории поля, квантовой механике, статистической физике, механике сплошных сред, электродинамике сплошных сред и квантовой электродинамике</a:t>
            </a:r>
            <a:r>
              <a:rPr lang="ru-RU" sz="1600" dirty="0" smtClean="0"/>
              <a:t>.</a:t>
            </a:r>
            <a:r>
              <a:rPr lang="ru-RU" dirty="0"/>
              <a:t> Экзамены по своему </a:t>
            </a:r>
            <a:r>
              <a:rPr lang="ru-RU" dirty="0" err="1"/>
              <a:t>теорминимуму</a:t>
            </a:r>
            <a:r>
              <a:rPr lang="ru-RU" dirty="0"/>
              <a:t> Ландау принимал лично, с 1934 по 1961 </a:t>
            </a:r>
            <a:r>
              <a:rPr lang="ru-RU" dirty="0" smtClean="0"/>
              <a:t>год.</a:t>
            </a:r>
            <a:r>
              <a:rPr lang="ru-RU" dirty="0"/>
              <a:t> За все эти годы испытание прошли лишь 44 </a:t>
            </a:r>
            <a:r>
              <a:rPr lang="ru-RU" dirty="0" smtClean="0"/>
              <a:t>человека.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числе самых известных воспитанников Ландау – Ю.М. Коган, А.А. Абрикосов, А.Б. </a:t>
            </a:r>
            <a:r>
              <a:rPr lang="ru-RU" sz="1600" dirty="0" err="1"/>
              <a:t>Мигдал</a:t>
            </a:r>
            <a:r>
              <a:rPr lang="ru-RU" sz="1600" dirty="0"/>
              <a:t>, И.Я. </a:t>
            </a:r>
            <a:r>
              <a:rPr lang="ru-RU" sz="1600" dirty="0" err="1"/>
              <a:t>Померанчук</a:t>
            </a:r>
            <a:r>
              <a:rPr lang="ru-RU" sz="1600" dirty="0"/>
              <a:t>, В.Л. Гинзбург, А.С. </a:t>
            </a:r>
            <a:r>
              <a:rPr lang="ru-RU" sz="1600" dirty="0" err="1" smtClean="0"/>
              <a:t>Компанеец</a:t>
            </a:r>
            <a:r>
              <a:rPr lang="ru-RU" sz="1600" dirty="0" smtClean="0"/>
              <a:t>, Е. Лифшиц, Б. Иоффе и т.д. </a:t>
            </a:r>
            <a:r>
              <a:rPr lang="ru-RU" dirty="0"/>
              <a:t>Приятели-студенты любили Ландау за остроумие, готовность помочь и смелость перед профессорами. Тогда же Лев получил прозвище Дау, которое ему очень </a:t>
            </a:r>
            <a:r>
              <a:rPr lang="ru-RU" dirty="0" smtClean="0"/>
              <a:t>нравилось.</a:t>
            </a:r>
            <a:r>
              <a:rPr lang="ru-RU" dirty="0"/>
              <a:t> Ученым всего мира он будет известен именно как Дау. Так он представлялся при знакомстве, и так его звали ученики.</a:t>
            </a:r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9" name="Picture 2" descr="https://avatars.mds.yandex.net/get-entity_search/2295215/1208720558/S600xU_2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7" y="1027620"/>
            <a:ext cx="3453808" cy="28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library.spbu.ru/images/exhibitions2023/levlandau/levlanday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8"/>
          <a:stretch/>
        </p:blipFill>
        <p:spPr bwMode="auto">
          <a:xfrm>
            <a:off x="435697" y="4067537"/>
            <a:ext cx="3605938" cy="240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59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7B14A-3F36-5A03-43D5-44FA799B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023" y="727627"/>
            <a:ext cx="6492240" cy="893115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«Родители» квантовой физики</a:t>
            </a:r>
            <a:endParaRPr lang="ru-RU" sz="4000" b="1" dirty="0"/>
          </a:p>
        </p:txBody>
      </p:sp>
      <p:pic>
        <p:nvPicPr>
          <p:cNvPr id="4" name="Рисунок 3" descr="Изображение выглядит как человек, Человеческое лицо, улыбка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533B4C9-6892-6A36-8644-F6A1BBAF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21" r="19935" b="-1"/>
          <a:stretch>
            <a:fillRect/>
          </a:stretch>
        </p:blipFill>
        <p:spPr>
          <a:xfrm>
            <a:off x="1221294" y="1028080"/>
            <a:ext cx="3781780" cy="414491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6775689-C2A9-84D7-09A0-BC32A4E3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074" y="1768212"/>
            <a:ext cx="6779082" cy="42210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Лев</a:t>
            </a:r>
            <a:r>
              <a:rPr lang="ru-RU" dirty="0"/>
              <a:t> Давидович побывал в научных центрах Великобритании, Германии, Дании, Нидерландов и Швейцарии, лично познакомился с величайшими светилами эпохи, включая Альберта Эйнштейна и Нильса Бора.</a:t>
            </a:r>
          </a:p>
          <a:p>
            <a:pPr marL="0" indent="0" algn="just">
              <a:buNone/>
            </a:pPr>
            <a:r>
              <a:rPr lang="ru-RU" dirty="0"/>
              <a:t>В Институте Бора в Копенгагене Ландау провел некоторое время. Там он трудился в качестве аспиранта, постоянно общаясь с другими молодыми, но уже известными физиками: немцами Вернером Гейзенбергом, Вольфгангом Паули, американцами Феликсом </a:t>
            </a:r>
            <a:r>
              <a:rPr lang="ru-RU" dirty="0" err="1"/>
              <a:t>Блохом</a:t>
            </a:r>
            <a:r>
              <a:rPr lang="ru-RU" dirty="0"/>
              <a:t>, Юджином </a:t>
            </a:r>
            <a:r>
              <a:rPr lang="ru-RU" dirty="0" err="1"/>
              <a:t>Вигнером</a:t>
            </a:r>
            <a:r>
              <a:rPr lang="ru-RU" dirty="0"/>
              <a:t> и англичанином Полем Дираком.</a:t>
            </a:r>
          </a:p>
          <a:p>
            <a:pPr marL="0" indent="0" algn="just">
              <a:buNone/>
            </a:pPr>
            <a:r>
              <a:rPr lang="ru-RU" dirty="0"/>
              <a:t>Ландау часто называл Бора своим главным и единственным учителем, Бор же неоднократно выдвигал своего самопровозглашенного ученика на Нобелевскую премию. В 1955-м широко отмечалось 70-летие Бора: в Лондоне издали юбилейный сборник «Нильс Бор и развитие физики», статьи для которого писали его ученики и коллеги. Вошла в него и статья Ландау «О квантовой теории поля».</a:t>
            </a:r>
          </a:p>
          <a:p>
            <a:pPr>
              <a:lnSpc>
                <a:spcPct val="100000"/>
              </a:lnSpc>
              <a:buClr>
                <a:srgbClr val="262626"/>
              </a:buClr>
            </a:pP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2459" y="5308851"/>
            <a:ext cx="4020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Лев Ландау оживлённо беседует с американским профессором Джеком </a:t>
            </a:r>
            <a:r>
              <a:rPr lang="ru-RU" sz="12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Стейнбергером</a:t>
            </a:r>
            <a:r>
              <a:rPr lang="ru-RU" sz="12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кулуарах международной конференции по физике элементарных частиц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9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44B9A-D7F8-3890-5673-D803DC25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7" y="587829"/>
            <a:ext cx="10920550" cy="6345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0" dirty="0" smtClean="0"/>
              <a:t>Классификация женщин по </a:t>
            </a:r>
            <a:r>
              <a:rPr lang="ru-RU" sz="4400" b="1" i="0" dirty="0"/>
              <a:t>Ландау:</a:t>
            </a:r>
            <a:endParaRPr lang="ru-RU" sz="4400" b="1" dirty="0"/>
          </a:p>
          <a:p>
            <a:pPr algn="ctr"/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8AC344-EB2A-0630-DFC3-F2E5C4358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0" y="979714"/>
            <a:ext cx="7796784" cy="52382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62626"/>
                </a:solidFill>
              </a:rPr>
              <a:t>Лев Ландау известный своим систематическим подходом к науке применял его и к личной жизни. Он создал собственную классификацию женщин, основанную на внешней привлекательности. Суть этой системы подробно описана в различных источниках. Классификация была </a:t>
            </a:r>
            <a:r>
              <a:rPr lang="ru-RU" sz="1800" dirty="0" err="1" smtClean="0">
                <a:solidFill>
                  <a:srgbClr val="262626"/>
                </a:solidFill>
              </a:rPr>
              <a:t>пятиклассовой</a:t>
            </a:r>
            <a:r>
              <a:rPr lang="ru-RU" sz="1800" dirty="0" smtClean="0">
                <a:solidFill>
                  <a:srgbClr val="262626"/>
                </a:solidFill>
              </a:rPr>
              <a:t> и носила юмористический характер, но не для Ландау: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62626"/>
                </a:solidFill>
              </a:rPr>
              <a:t>1 класс – красивые- смотреть, невозможность оторваться (считалось, что у них прямой нос);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62626"/>
                </a:solidFill>
              </a:rPr>
              <a:t>2 класс – хорошенькие – смотреть приятно, хочется смотреть(отличительный признак – слегка вздернутый нос);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62626"/>
                </a:solidFill>
              </a:rPr>
              <a:t>3 класс – интересные – смотреть можно, но не обязательно(обладательницы носов прочих форм);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62626"/>
                </a:solidFill>
              </a:rPr>
              <a:t>4 класс- выговор родителям – смотреть уже не хочется;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rgbClr val="262626"/>
                </a:solidFill>
              </a:rPr>
              <a:t>5 класс – за повторение – расстрел. Критически непривлекательные.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62626"/>
                </a:solidFill>
              </a:rPr>
              <a:t>У Ландау была своя теория «счастья и свободной любви», согласно которой человек обязан быть счастливым и сохранять личную свободу. На основании этих убеждений он заключил со своей будущей женой Корой </a:t>
            </a:r>
            <a:r>
              <a:rPr lang="ru-RU" sz="1800" dirty="0" err="1" smtClean="0">
                <a:solidFill>
                  <a:srgbClr val="262626"/>
                </a:solidFill>
              </a:rPr>
              <a:t>Дробанцевой</a:t>
            </a:r>
            <a:r>
              <a:rPr lang="ru-RU" sz="1800" dirty="0" smtClean="0">
                <a:solidFill>
                  <a:srgbClr val="262626"/>
                </a:solidFill>
              </a:rPr>
              <a:t> «брачный пакт о ненападении». Этот договор предусматривал принцип взаимной свободы, включая право на связи на стороне. На практике им пользовался исключительно Ландау.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262626"/>
              </a:solidFill>
            </a:endParaRPr>
          </a:p>
        </p:txBody>
      </p:sp>
      <p:pic>
        <p:nvPicPr>
          <p:cNvPr id="9" name="Объект 3" descr="Изображение выглядит как Человеческое лицо, портрет, человек, бров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47C8D1-5728-CB43-0B91-29C8586A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64" r="28364" b="1"/>
          <a:stretch>
            <a:fillRect/>
          </a:stretch>
        </p:blipFill>
        <p:spPr>
          <a:xfrm>
            <a:off x="443346" y="1021199"/>
            <a:ext cx="3358151" cy="51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CAC5-CC6F-0D90-DE1A-67AFDAB0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 sz="4000" b="1" i="0" dirty="0" smtClean="0"/>
              <a:t>Семья </a:t>
            </a:r>
            <a:r>
              <a:rPr lang="ru-RU" sz="4000" b="1" i="0" dirty="0"/>
              <a:t>Льва Ландау: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B9E84B-75EF-F272-5940-C27DD8BA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782922"/>
            <a:ext cx="6281928" cy="45786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Долгое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время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странный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брак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Льва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Ландау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и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Коры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Дробанцевой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оставался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гражданским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но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незадолго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до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рождения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их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единственного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ребёнка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супруги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узаконили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отношения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.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Сын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гения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Игорь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Львович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Ландау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(1946–2011),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пошёл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по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стопам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отца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и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стал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специалистом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в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области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физики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низких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температур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. </a:t>
            </a:r>
            <a:r>
              <a:rPr lang="en-US" sz="1800" dirty="0" smtClean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Ландау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 smtClean="0">
                <a:solidFill>
                  <a:srgbClr val="262626"/>
                </a:solidFill>
                <a:ea typeface="+mn-lt"/>
                <a:cs typeface="+mn-lt"/>
              </a:rPr>
              <a:t>никогда</a:t>
            </a:r>
            <a:r>
              <a:rPr lang="en-US" sz="1800" dirty="0" smtClean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не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употреблял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алкоголь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и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не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выносил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табачного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62626"/>
                </a:solidFill>
                <a:ea typeface="+mn-lt"/>
                <a:cs typeface="+mn-lt"/>
              </a:rPr>
              <a:t>дыма</a:t>
            </a:r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. </a:t>
            </a:r>
            <a:endParaRPr lang="en-US" sz="18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6"/>
          <a:stretch/>
        </p:blipFill>
        <p:spPr bwMode="auto">
          <a:xfrm>
            <a:off x="7811589" y="642593"/>
            <a:ext cx="3874552" cy="56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74" y="4010297"/>
            <a:ext cx="4071539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6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1183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Goudy Old Style</vt:lpstr>
      <vt:lpstr>Times New Roman</vt:lpstr>
      <vt:lpstr>SavonVTI</vt:lpstr>
      <vt:lpstr>Лев Давидович Ландау: великий ученый XX века</vt:lpstr>
      <vt:lpstr>Детство и юность Льва Ландау: </vt:lpstr>
      <vt:lpstr>Образование Льва Ландау: </vt:lpstr>
      <vt:lpstr>Образование Льва Ландау: </vt:lpstr>
      <vt:lpstr>Научная деятельность Льва Ландау: </vt:lpstr>
      <vt:lpstr>Преподавательская деятельность Льва Ландау: </vt:lpstr>
      <vt:lpstr>«Родители» квантовой физики</vt:lpstr>
      <vt:lpstr>Классификация женщин по Ландау: </vt:lpstr>
      <vt:lpstr>Семья Льва Ландау: </vt:lpstr>
      <vt:lpstr>Награды и премии Льва Ландау: </vt:lpstr>
      <vt:lpstr>Имя Льва Ландау в науке и жизни:</vt:lpstr>
      <vt:lpstr>7 января 1962 года …</vt:lpstr>
      <vt:lpstr>Смерть и похороны Льва Ландау: </vt:lpstr>
      <vt:lpstr>Цитаты Ландау и о Ландау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Давидович Ландау: человек и ученый.</dc:title>
  <dc:creator/>
  <cp:lastModifiedBy>Наталья</cp:lastModifiedBy>
  <cp:revision>284</cp:revision>
  <dcterms:created xsi:type="dcterms:W3CDTF">2026-02-07T15:22:51Z</dcterms:created>
  <dcterms:modified xsi:type="dcterms:W3CDTF">2026-02-13T14:36:34Z</dcterms:modified>
</cp:coreProperties>
</file>