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77" r:id="rId7"/>
    <p:sldId id="259" r:id="rId8"/>
    <p:sldId id="260" r:id="rId9"/>
    <p:sldId id="265" r:id="rId10"/>
    <p:sldId id="281" r:id="rId11"/>
    <p:sldId id="263" r:id="rId12"/>
    <p:sldId id="283" r:id="rId13"/>
    <p:sldId id="284" r:id="rId14"/>
    <p:sldId id="285" r:id="rId15"/>
    <p:sldId id="261" r:id="rId16"/>
    <p:sldId id="278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0140C-A528-46D7-9457-5CEA19B6B235}" type="datetime1">
              <a:rPr lang="ru-RU" smtClean="0"/>
              <a:t>25.02.2026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34455-4032-4FD7-9569-F9D9651BF7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635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4C4EF-CE32-4946-8DFB-15CEF24280FB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DD940-FE37-452A-AFFD-73639C5C03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92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D940-FE37-452A-AFFD-73639C5C039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18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D940-FE37-452A-AFFD-73639C5C039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48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D940-FE37-452A-AFFD-73639C5C039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680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D940-FE37-452A-AFFD-73639C5C039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950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D940-FE37-452A-AFFD-73639C5C039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59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5A8686-8DC7-4C0B-98FE-B0E7F943C1FD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40A5146F-7E80-4C81-B445-3940FBA44A7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7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11">
        <p:fade/>
      </p:transition>
    </mc:Choice>
    <mc:Fallback xmlns="">
      <p:transition spd="med" advTm="18511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79D3-A5F7-4E82-A548-DCAB718F8F5B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A5146F-7E80-4C81-B445-3940FBA44A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4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11">
        <p:fade/>
      </p:transition>
    </mc:Choice>
    <mc:Fallback xmlns="">
      <p:transition spd="med" advTm="18511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79D3-A5F7-4E82-A548-DCAB718F8F5B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A5146F-7E80-4C81-B445-3940FBA44A7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31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11">
        <p:fade/>
      </p:transition>
    </mc:Choice>
    <mc:Fallback xmlns="">
      <p:transition spd="med" advTm="18511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79D3-A5F7-4E82-A548-DCAB718F8F5B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A5146F-7E80-4C81-B445-3940FBA44A7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6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11">
        <p:fade/>
      </p:transition>
    </mc:Choice>
    <mc:Fallback xmlns="">
      <p:transition spd="med" advTm="18511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79D3-A5F7-4E82-A548-DCAB718F8F5B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A5146F-7E80-4C81-B445-3940FBA44A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19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11">
        <p:fade/>
      </p:transition>
    </mc:Choice>
    <mc:Fallback xmlns="">
      <p:transition spd="med" advTm="18511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79D3-A5F7-4E82-A548-DCAB718F8F5B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A5146F-7E80-4C81-B445-3940FBA44A7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41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11">
        <p:fade/>
      </p:transition>
    </mc:Choice>
    <mc:Fallback xmlns="">
      <p:transition spd="med" advTm="18511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79D3-A5F7-4E82-A548-DCAB718F8F5B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A5146F-7E80-4C81-B445-3940FBA44A7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11">
        <p:fade/>
      </p:transition>
    </mc:Choice>
    <mc:Fallback xmlns="">
      <p:transition spd="med" advTm="18511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FFD0-EBCA-47FF-AE5E-8219CB8EB9BB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A5146F-7E80-4C81-B445-3940FBA44A7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11">
        <p:fade/>
      </p:transition>
    </mc:Choice>
    <mc:Fallback xmlns="">
      <p:transition spd="med" advTm="18511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101-3F4A-4D76-9A82-3905B3FCC51B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A5146F-7E80-4C81-B445-3940FBA44A7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2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11">
        <p:fade/>
      </p:transition>
    </mc:Choice>
    <mc:Fallback xmlns="">
      <p:transition spd="med" advTm="18511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4951-9D02-4F82-95D7-10EDE3C26612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A5146F-7E80-4C81-B445-3940FBA44A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2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11">
        <p:fade/>
      </p:transition>
    </mc:Choice>
    <mc:Fallback xmlns="">
      <p:transition spd="med" advTm="18511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B8A3-22C2-4418-95F4-D3F8F3D8B3F9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A5146F-7E80-4C81-B445-3940FBA44A7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11">
        <p:fade/>
      </p:transition>
    </mc:Choice>
    <mc:Fallback xmlns="">
      <p:transition spd="med" advTm="18511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9E2A-0B56-4F08-9E51-8F4FA8EB06F7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A5146F-7E80-4C81-B445-3940FBA44A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11">
        <p:fade/>
      </p:transition>
    </mc:Choice>
    <mc:Fallback xmlns="">
      <p:transition spd="med" advTm="18511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04C9-B3A6-4513-A1AD-0E86C4376486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A5146F-7E80-4C81-B445-3940FBA44A7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67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11">
        <p:fade/>
      </p:transition>
    </mc:Choice>
    <mc:Fallback xmlns="">
      <p:transition spd="med" advTm="18511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EC44-F761-433A-BCA7-231F5CD18625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A5146F-7E80-4C81-B445-3940FBA44A7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3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11">
        <p:fade/>
      </p:transition>
    </mc:Choice>
    <mc:Fallback xmlns="">
      <p:transition spd="med" advTm="18511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50B7-58F5-47D4-89D6-CB51422583CB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A5146F-7E80-4C81-B445-3940FBA44A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54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11">
        <p:fade/>
      </p:transition>
    </mc:Choice>
    <mc:Fallback xmlns="">
      <p:transition spd="med" advTm="18511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79F-E66A-48D5-8601-C49634B6BAFE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A5146F-7E80-4C81-B445-3940FBA44A7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11">
        <p:fade/>
      </p:transition>
    </mc:Choice>
    <mc:Fallback xmlns="">
      <p:transition spd="med" advTm="18511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31DC-DE5C-453F-96A4-ACC226E17444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A5146F-7E80-4C81-B445-3940FBA44A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51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11">
        <p:fade/>
      </p:transition>
    </mc:Choice>
    <mc:Fallback xmlns="">
      <p:transition spd="med" advTm="18511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0479D3-A5F7-4E82-A548-DCAB718F8F5B}" type="datetime1">
              <a:rPr lang="ru-RU" smtClean="0"/>
              <a:pPr/>
              <a:t>25.02.2026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40A5146F-7E80-4C81-B445-3940FBA44A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28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Tm="18511">
        <p:fade/>
      </p:transition>
    </mc:Choice>
    <mc:Fallback xmlns="">
      <p:transition spd="med" advTm="18511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7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media" Target="../media/media1.mp3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1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7200" dirty="0" smtClean="0">
                <a:solidFill>
                  <a:srgbClr val="002060"/>
                </a:solidFill>
              </a:rPr>
              <a:t>Презентация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945588" cy="1576555"/>
          </a:xfrm>
        </p:spPr>
        <p:txBody>
          <a:bodyPr rtlCol="0"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«Серебряное копытце»</a:t>
            </a:r>
          </a:p>
          <a:p>
            <a:endParaRPr lang="ru-RU" sz="1800" dirty="0"/>
          </a:p>
        </p:txBody>
      </p:sp>
      <p:pic>
        <p:nvPicPr>
          <p:cNvPr id="4" name="Детские - Серебряное копытце (minus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7922" y="-7148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06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811">
        <p:fade/>
      </p:transition>
    </mc:Choice>
    <mc:Fallback xmlns="">
      <p:transition spd="med" advClick="0" advTm="128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pauseEvt time="10279" objId="4"/>
        <p14:seekEvt time="10279" objId="4" seek="10233"/>
        <p14:resumeEvt time="1049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295399" y="1235997"/>
            <a:ext cx="6241816" cy="4512623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Неожиданно козел взобрался на крышу избушки и принялся «по ней серебряным копытцем бить»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Весь дом был усыпан драгоценными камнями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r="17919"/>
          <a:stretch>
            <a:fillRect/>
          </a:stretch>
        </p:blipFill>
        <p:spPr>
          <a:xfrm>
            <a:off x="7946550" y="1104708"/>
            <a:ext cx="3419950" cy="4775200"/>
          </a:xfr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93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65">
        <p:fade/>
      </p:transition>
    </mc:Choice>
    <mc:Fallback xmlns="">
      <p:transition spd="med" advTm="130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295399" y="1235997"/>
            <a:ext cx="6241816" cy="4512623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Дедушка собрал целую шапку самоцветов, и благодаря им до конца своих дней Кокованя и Даренка жили в достатке.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Жалко было </a:t>
            </a:r>
            <a:r>
              <a:rPr lang="ru-RU" sz="3200" b="1" dirty="0" err="1" smtClean="0">
                <a:solidFill>
                  <a:srgbClr val="002060"/>
                </a:solidFill>
              </a:rPr>
              <a:t>Муренку</a:t>
            </a:r>
            <a:r>
              <a:rPr lang="ru-RU" sz="3200" b="1" dirty="0" smtClean="0">
                <a:solidFill>
                  <a:srgbClr val="002060"/>
                </a:solidFill>
              </a:rPr>
              <a:t>, она исчезла вместе с волшебным козлом!</a:t>
            </a: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b="1" dirty="0" smtClean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r="4679"/>
          <a:stretch>
            <a:fillRect/>
          </a:stretch>
        </p:blipFill>
        <p:spPr>
          <a:xfrm>
            <a:off x="7334055" y="1041400"/>
            <a:ext cx="3824124" cy="4775200"/>
          </a:xfr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560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863">
        <p:fade/>
      </p:transition>
    </mc:Choice>
    <mc:Fallback xmlns="">
      <p:transition spd="med" advTm="128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type="body" sz="half" idx="2"/>
          </p:nvPr>
        </p:nvSpPr>
        <p:spPr>
          <a:xfrm>
            <a:off x="1200395" y="1041400"/>
            <a:ext cx="4357256" cy="18288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Сказка Павла Бажова учит добру, милосердию, человечности.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Если людям делать добро – оно непременно вернется к тебе 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r="1878"/>
          <a:stretch>
            <a:fillRect/>
          </a:stretch>
        </p:blipFill>
        <p:spPr>
          <a:xfrm>
            <a:off x="6853881" y="1041400"/>
            <a:ext cx="4304297" cy="4991100"/>
          </a:xfr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2286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612">
        <p:fade/>
      </p:transition>
    </mc:Choice>
    <mc:Fallback xmlns="">
      <p:transition spd="med" advTm="116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Рекомендую прочитать книгу!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771">
        <p:fade/>
      </p:transition>
    </mc:Choice>
    <mc:Fallback xmlns="">
      <p:transition spd="med" advTm="97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8" r="11788"/>
          <a:stretch>
            <a:fillRect/>
          </a:stretch>
        </p:blipFill>
        <p:spPr>
          <a:xfrm>
            <a:off x="7710617" y="1041400"/>
            <a:ext cx="3447562" cy="4775200"/>
          </a:xfrm>
          <a:ln>
            <a:solidFill>
              <a:srgbClr val="0070C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>
          <a:xfrm>
            <a:off x="1295398" y="2161309"/>
            <a:ext cx="6304809" cy="32419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Бажов Павел Петрович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Родился 27 января 1879 года в поселке </a:t>
            </a:r>
            <a:r>
              <a:rPr lang="ru-RU" sz="3200" b="1" dirty="0" err="1" smtClean="0">
                <a:solidFill>
                  <a:srgbClr val="002060"/>
                </a:solidFill>
              </a:rPr>
              <a:t>Сысертский</a:t>
            </a:r>
            <a:r>
              <a:rPr lang="ru-RU" sz="3200" b="1" dirty="0" smtClean="0">
                <a:solidFill>
                  <a:srgbClr val="002060"/>
                </a:solidFill>
              </a:rPr>
              <a:t> завод в семье рабочего.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5237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869">
        <p:fade/>
      </p:transition>
    </mc:Choice>
    <mc:Fallback xmlns="">
      <p:transition spd="med" advTm="128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>
          <a:xfrm>
            <a:off x="1295399" y="1576552"/>
            <a:ext cx="6241816" cy="35076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Произведение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ru-RU" sz="3200" b="1" dirty="0">
                <a:solidFill>
                  <a:srgbClr val="002060"/>
                </a:solidFill>
              </a:rPr>
              <a:t>Серебряное копытце» </a:t>
            </a:r>
            <a:r>
              <a:rPr lang="ru-RU" sz="3200" b="1" dirty="0" smtClean="0">
                <a:solidFill>
                  <a:srgbClr val="002060"/>
                </a:solidFill>
              </a:rPr>
              <a:t>было написано </a:t>
            </a:r>
            <a:r>
              <a:rPr lang="ru-RU" sz="3200" b="1" dirty="0">
                <a:solidFill>
                  <a:srgbClr val="002060"/>
                </a:solidFill>
              </a:rPr>
              <a:t>в 1938 </a:t>
            </a:r>
            <a:r>
              <a:rPr lang="ru-RU" sz="3200" b="1" dirty="0" smtClean="0">
                <a:solidFill>
                  <a:srgbClr val="002060"/>
                </a:solidFill>
              </a:rPr>
              <a:t>году.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Добрая поучительная сказка о жизни маленькой сиротки Даренки.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260" r="7260"/>
          <a:stretch>
            <a:fillRect/>
          </a:stretch>
        </p:blipFill>
        <p:spPr>
          <a:xfrm>
            <a:off x="7891849" y="1041400"/>
            <a:ext cx="3266329" cy="47752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432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774">
        <p:fade/>
      </p:transition>
    </mc:Choice>
    <mc:Fallback xmlns="">
      <p:transition spd="med" advTm="127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10" name="Объект 9"/>
          <p:cNvSpPr>
            <a:spLocks noGrp="1"/>
          </p:cNvSpPr>
          <p:nvPr>
            <p:ph type="body" sz="half" idx="2"/>
          </p:nvPr>
        </p:nvSpPr>
        <p:spPr>
          <a:xfrm>
            <a:off x="1295399" y="2006930"/>
            <a:ext cx="6241816" cy="30773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У старика Кокованя не было семьи, он решил взять на воспитание сиротку.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6500"/>
          <a:stretch>
            <a:fillRect/>
          </a:stretch>
        </p:blipFill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ln>
            <a:solidFill>
              <a:srgbClr val="0070C0"/>
            </a:solidFill>
          </a:ln>
        </p:spPr>
      </p:sp>
    </p:spTree>
    <p:extLst>
      <p:ext uri="{BB962C8B-B14F-4D97-AF65-F5344CB8AC3E}">
        <p14:creationId xmlns:p14="http://schemas.microsoft.com/office/powerpoint/2010/main" val="19923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49">
        <p:fade/>
      </p:transition>
    </mc:Choice>
    <mc:Fallback xmlns="">
      <p:transition spd="med" advTm="130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type="body" sz="half" idx="2"/>
          </p:nvPr>
        </p:nvSpPr>
        <p:spPr>
          <a:xfrm>
            <a:off x="1295399" y="1389413"/>
            <a:ext cx="6281058" cy="42157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b="1" dirty="0" smtClean="0"/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Чтобы заинтересовать девочку старик рассказал ей историю о необыкновенном козле.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6500"/>
          <a:stretch>
            <a:fillRect/>
          </a:stretch>
        </p:blipFill>
        <p:spPr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686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141">
        <p:fade/>
      </p:transition>
    </mc:Choice>
    <mc:Fallback xmlns="">
      <p:transition spd="med" advTm="131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295399" y="1793174"/>
            <a:ext cx="5871520" cy="3291058"/>
          </a:xfrm>
        </p:spPr>
        <p:txBody>
          <a:bodyPr>
            <a:normAutofit/>
          </a:bodyPr>
          <a:lstStyle/>
          <a:p>
            <a:endParaRPr lang="ru-RU" sz="3200" b="1" dirty="0" smtClean="0"/>
          </a:p>
          <a:p>
            <a:r>
              <a:rPr lang="ru-RU" sz="3600" b="1" dirty="0" smtClean="0">
                <a:solidFill>
                  <a:srgbClr val="002060"/>
                </a:solidFill>
              </a:rPr>
              <a:t>Стали </a:t>
            </a:r>
            <a:r>
              <a:rPr lang="ru-RU" sz="3600" b="1" dirty="0">
                <a:solidFill>
                  <a:srgbClr val="002060"/>
                </a:solidFill>
              </a:rPr>
              <a:t>жить они втроем-дед Кокованя, Даренка да кошка </a:t>
            </a:r>
            <a:r>
              <a:rPr lang="ru-RU" sz="3600" b="1" dirty="0" err="1">
                <a:solidFill>
                  <a:srgbClr val="002060"/>
                </a:solidFill>
              </a:rPr>
              <a:t>Муренка</a:t>
            </a:r>
            <a:endParaRPr lang="ru-RU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3200" b="1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1" r="26541"/>
          <a:stretch>
            <a:fillRect/>
          </a:stretch>
        </p:blipFill>
        <p:spPr>
          <a:xfrm>
            <a:off x="7471312" y="843692"/>
            <a:ext cx="3822764" cy="4775200"/>
          </a:xfrm>
          <a:ln>
            <a:solidFill>
              <a:srgbClr val="0070C0"/>
            </a:solidFill>
          </a:ln>
        </p:spPr>
      </p:pic>
      <p:pic>
        <p:nvPicPr>
          <p:cNvPr id="2" name="Детские - Серебряное копытце (minus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5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19">
        <p:fade/>
      </p:transition>
    </mc:Choice>
    <mc:Fallback xmlns="">
      <p:transition spd="med" advTm="13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295399" y="1531917"/>
            <a:ext cx="6241816" cy="4073236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Кокованя</a:t>
            </a:r>
            <a:r>
              <a:rPr lang="ru-RU" sz="3200" b="1" dirty="0" smtClean="0">
                <a:solidFill>
                  <a:srgbClr val="002060"/>
                </a:solidFill>
              </a:rPr>
              <a:t> поведал, что у козла «на правой передней ноге серебряное копытце»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Топнет копытцем появится драгоценный камень, топнет дважды-еще один самоцвет появится!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r="4151"/>
          <a:stretch>
            <a:fillRect/>
          </a:stretch>
        </p:blipFill>
        <p:spPr>
          <a:xfrm>
            <a:off x="7817709" y="1041400"/>
            <a:ext cx="3340470" cy="4775200"/>
          </a:xfr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6214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973">
        <p:fade/>
      </p:transition>
    </mc:Choice>
    <mc:Fallback xmlns="">
      <p:transition spd="med" advTm="129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295399" y="1235997"/>
            <a:ext cx="6241816" cy="451262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b="1" dirty="0" smtClean="0"/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Зимой Кокованя засобирался на охоту, Даренка уговорила взять ее с собой. Она очень хотела увидеть волшебного козла</a:t>
            </a:r>
            <a:r>
              <a:rPr lang="ru-RU" sz="3200" b="1" dirty="0" smtClean="0">
                <a:solidFill>
                  <a:srgbClr val="002060"/>
                </a:solidFill>
              </a:rPr>
              <a:t>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583" r="583"/>
          <a:stretch>
            <a:fillRect/>
          </a:stretch>
        </p:blipFill>
        <p:spPr>
          <a:xfrm>
            <a:off x="7537215" y="1041400"/>
            <a:ext cx="3620963" cy="47752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2151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928">
        <p:fade/>
      </p:transition>
    </mc:Choice>
    <mc:Fallback xmlns="">
      <p:transition spd="med" advTm="129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295399" y="1235997"/>
            <a:ext cx="6241816" cy="4512623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Даренка осталась одна в зимнем домике и заметила маленького козлика с серебряным копытцем.</a:t>
            </a:r>
          </a:p>
          <a:p>
            <a:pPr marL="0" indent="0">
              <a:buNone/>
            </a:pPr>
            <a:r>
              <a:rPr lang="ru-RU" sz="3200" b="1" dirty="0" err="1" smtClean="0">
                <a:solidFill>
                  <a:srgbClr val="002060"/>
                </a:solidFill>
              </a:rPr>
              <a:t>Муренка</a:t>
            </a:r>
            <a:r>
              <a:rPr lang="ru-RU" sz="3200" b="1" dirty="0" smtClean="0">
                <a:solidFill>
                  <a:srgbClr val="002060"/>
                </a:solidFill>
              </a:rPr>
              <a:t> резвилась с волшебным козлом.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79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152">
        <p:fade/>
      </p:transition>
    </mc:Choice>
    <mc:Fallback xmlns="">
      <p:transition spd="med" advTm="131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em_x0020_Details xmlns="40262f94-9f35-4ac3-9a90-690165a166b7" xsi:nil="true"/>
    <VSO_x0020_item_x0020_id xmlns="40262f94-9f35-4ac3-9a90-690165a166b7" xsi:nil="true"/>
    <Template_x0020_details xmlns="40262f94-9f35-4ac3-9a90-690165a166b7" xsi:nil="true"/>
    <Assetid_x0020_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03A506-BDB9-4197-BEEF-558181206A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3F7D72-A1D4-4045-B901-66151A199C6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7FA9C2-8664-4E12-B51F-92EA3782B4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2345</TotalTime>
  <Words>213</Words>
  <Application>Microsoft Office PowerPoint</Application>
  <PresentationFormat>Широкоэкранный</PresentationFormat>
  <Paragraphs>33</Paragraphs>
  <Slides>13</Slides>
  <Notes>5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Натуральные материалы</vt:lpstr>
      <vt:lpstr>Презентация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Рекомендую прочитать книгу!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ГАФУРОВ ЗАМИЛЬ ГАЛИМОВИЧ</dc:title>
  <dc:creator>HP</dc:creator>
  <cp:lastModifiedBy>user</cp:lastModifiedBy>
  <cp:revision>109</cp:revision>
  <dcterms:created xsi:type="dcterms:W3CDTF">2018-01-10T07:56:17Z</dcterms:created>
  <dcterms:modified xsi:type="dcterms:W3CDTF">2026-02-25T06:31:16Z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74062000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mpaignTags">
    <vt:lpwstr/>
  </property>
  <property fmtid="{D5CDD505-2E9C-101B-9397-08002B2CF9AE}" pid="6" name="Applications">
    <vt:lpwstr/>
  </property>
  <property fmtid="{D5CDD505-2E9C-101B-9397-08002B2CF9AE}" pid="7" name="ScenarioTags">
    <vt:lpwstr/>
  </property>
  <property fmtid="{D5CDD505-2E9C-101B-9397-08002B2CF9AE}" pid="8" name="ContentTypeId">
    <vt:lpwstr>0x010100AA3F7D94069FF64A86F7DFF56D60E3BE</vt:lpwstr>
  </property>
  <property fmtid="{D5CDD505-2E9C-101B-9397-08002B2CF9AE}" pid="9" name="FeatureTags">
    <vt:lpwstr/>
  </property>
  <property fmtid="{D5CDD505-2E9C-101B-9397-08002B2CF9AE}" pid="10" name="LocalizationTags">
    <vt:lpwstr/>
  </property>
  <property fmtid="{D5CDD505-2E9C-101B-9397-08002B2CF9AE}" pid="11" name="CategoryTags">
    <vt:lpwstr/>
  </property>
</Properties>
</file>